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56" r:id="rId2"/>
    <p:sldId id="343" r:id="rId3"/>
    <p:sldId id="344" r:id="rId4"/>
    <p:sldId id="345" r:id="rId5"/>
    <p:sldId id="346" r:id="rId6"/>
    <p:sldId id="347" r:id="rId7"/>
    <p:sldId id="348" r:id="rId8"/>
    <p:sldId id="354" r:id="rId9"/>
    <p:sldId id="349" r:id="rId10"/>
    <p:sldId id="350" r:id="rId11"/>
    <p:sldId id="355" r:id="rId12"/>
    <p:sldId id="351" r:id="rId13"/>
    <p:sldId id="352" r:id="rId14"/>
    <p:sldId id="35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SimSun" charset="-122"/>
        <a:cs typeface="SimSun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6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121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fld id="{0B70FBAF-B80A-7C42-AEB9-4EDBE4C95DA6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fld id="{33F3DFA2-31AE-6544-80F3-D3416A0CD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Calibri" panose="020F050202020403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fld id="{174B3D44-8902-9943-BFAD-E218E331146B}" type="datetimeFigureOut">
              <a:rPr lang="en-US" altLang="zh-CN"/>
              <a:pPr>
                <a:defRPr/>
              </a:pPr>
              <a:t>11/14/2017</a:t>
            </a:fld>
            <a:endParaRPr lang="en-US" altLang="zh-CN"/>
          </a:p>
        </p:txBody>
      </p:sp>
      <p:sp>
        <p:nvSpPr>
          <p:cNvPr id="4" name="Slide Image Placeholder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5" name="Notes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Calibri" panose="020F050202020403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fld id="{B9D95754-A087-284F-8BB1-ADA4D65CA9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AE0DCC1D-3B1C-405C-90BD-D8BB379470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C942B95-74ED-4F01-B8EE-49718586B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>
              <a:ea typeface="MS PGothic" panose="020B0600070205080204" pitchFamily="34" charset="-128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1CFF6527-E518-4C88-804A-C81C06959A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2CAF98-AB22-4360-A473-BE10517AA9B9}" type="slidenum">
              <a:rPr lang="en-US" altLang="zh-CN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pPr/>
              <a:t>1</a:t>
            </a:fld>
            <a:endParaRPr lang="en-US" altLang="zh-CN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53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F3257-BEB8-4868-B52C-220BA76B45BF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26F81-965E-CA4E-82BA-60A06809A9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206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8A9D5-8B15-4B43-9265-B62F151C21CC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68B3-5B35-FA46-973C-7EBD642E6A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092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DF7F7-9218-4C31-8720-846E0987552C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94A8-BAFC-6549-9223-60287A040E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168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8E511-1062-4028-8164-EE51BF32C8E7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F8EB4-7ECC-0F4F-905A-CACC2DCBF4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824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6DA2A-FA21-43BA-B7EE-8746E95BC7FE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8E01-923E-B743-8FA2-31A610A0E4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589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B78-B064-4337-9ECE-FEA2FF94A371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7E4BE-5EFC-2541-8630-5F4FACFB47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4CE0D-E738-4834-A242-25EFB93CEE39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79E8-1F2D-D34F-842D-46D3A49724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125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E9A56-5FD5-4DFA-8CDF-462B699E1A3A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DD68-981D-3B44-A288-7DE97AE714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525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147EB-15AB-4296-B0CD-179A4A8C035A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3" name="Footer Placeholder 2">
            <a:extLst/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73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4" name="Slide Number Placeholder 3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478D3-09CD-3649-B3C6-B18D10F6A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5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81545-02EF-4F30-8A8D-B935414E4577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28C2-22FE-1344-9B95-25C5325C56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672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2AA8-8562-46F8-BE52-C85CA2F99BD0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9F9FC-AA2A-C44A-93FF-9B3E23072C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300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fld id="{664FE275-110B-461F-AC37-6F1DC72F34A6}" type="datetime1">
              <a:rPr lang="en-US" altLang="zh-CN" smtClean="0"/>
              <a:t>11/14/2017</a:t>
            </a:fld>
            <a:endParaRPr lang="en-US" altLang="zh-C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ea typeface="DengXian" charset="0"/>
                <a:cs typeface="DengXian" charset="0"/>
              </a:defRPr>
            </a:lvl1pPr>
          </a:lstStyle>
          <a:p>
            <a:pPr>
              <a:defRPr/>
            </a:pPr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zh-CN">
              <a:ea typeface="SimSun" charset="0"/>
              <a:cs typeface="SimSun" charset="0"/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ea typeface="SimSun" charset="0"/>
                <a:cs typeface="SimSun" charset="0"/>
              </a:defRPr>
            </a:lvl1pPr>
          </a:lstStyle>
          <a:p>
            <a:pPr>
              <a:defRPr/>
            </a:pPr>
            <a:fld id="{9AA75586-3645-B04D-8D68-3128A502A4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>
            <a:extLst>
              <a:ext uri="{FF2B5EF4-FFF2-40B4-BE49-F238E27FC236}">
                <a16:creationId xmlns:a16="http://schemas.microsoft.com/office/drawing/2014/main" id="{AFA4E801-1F7D-4931-9EB3-8C37641C078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07AB9F1-C846-499A-9995-3387B62BAC98}" type="datetime1">
              <a:rPr lang="en-US" altLang="zh-CN" sz="1200" smtClean="0">
                <a:solidFill>
                  <a:srgbClr val="898989"/>
                </a:solidFill>
                <a:ea typeface="SimSun" panose="02010600030101010101" pitchFamily="2" charset="-122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11/14/2017</a:t>
            </a:fld>
            <a:endParaRPr lang="en-US" altLang="zh-CN" sz="1200">
              <a:solidFill>
                <a:srgbClr val="898989"/>
              </a:solidFill>
              <a:ea typeface="SimSun" panose="02010600030101010101" pitchFamily="2" charset="-122"/>
            </a:endParaRP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36310C59-72D5-4099-BA0A-2BF5B5194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028950" y="6356350"/>
            <a:ext cx="31591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898989"/>
                </a:solidFill>
                <a:ea typeface="新細明體" panose="02020500000000000000" pitchFamily="18" charset="-120"/>
                <a:cs typeface="DengXian" panose="02010600030101010101" pitchFamily="2" charset="-122"/>
              </a:rPr>
              <a:t>洛丽华人基督教会二</a:t>
            </a:r>
            <a:r>
              <a:rPr lang="en-US" altLang="zh-TW" sz="1200">
                <a:solidFill>
                  <a:srgbClr val="898989"/>
                </a:solidFill>
                <a:ea typeface="新細明體" panose="02020500000000000000" pitchFamily="18" charset="-120"/>
                <a:cs typeface="DengXian" panose="02010600030101010101" pitchFamily="2" charset="-122"/>
              </a:rPr>
              <a:t>0</a:t>
            </a:r>
            <a:r>
              <a:rPr lang="zh-TW" altLang="en-US" sz="1200">
                <a:solidFill>
                  <a:srgbClr val="898989"/>
                </a:solidFill>
                <a:ea typeface="新細明體" panose="02020500000000000000" pitchFamily="18" charset="-120"/>
                <a:cs typeface="DengXian" panose="02010600030101010101" pitchFamily="2" charset="-122"/>
              </a:rPr>
              <a:t>一七年冬成人主日學   潘柏滔</a:t>
            </a:r>
            <a:r>
              <a:rPr lang="en-US" altLang="zh-TW" sz="1200">
                <a:solidFill>
                  <a:srgbClr val="898989"/>
                </a:solidFill>
                <a:ea typeface="新細明體" panose="02020500000000000000" pitchFamily="18" charset="-120"/>
                <a:cs typeface="DengXian" panose="02010600030101010101" pitchFamily="2" charset="-122"/>
              </a:rPr>
              <a:t>, </a:t>
            </a:r>
            <a:r>
              <a:rPr lang="zh-TW" altLang="en-US" sz="1200">
                <a:solidFill>
                  <a:srgbClr val="898989"/>
                </a:solidFill>
                <a:ea typeface="新細明體" panose="02020500000000000000" pitchFamily="18" charset="-120"/>
                <a:cs typeface="DengXian" panose="02010600030101010101" pitchFamily="2" charset="-122"/>
              </a:rPr>
              <a:t>趙任君 </a:t>
            </a:r>
            <a:endParaRPr lang="en-US" altLang="zh-CN" sz="1200">
              <a:solidFill>
                <a:srgbClr val="898989"/>
              </a:solidFill>
              <a:ea typeface="SimSun" panose="02010600030101010101" pitchFamily="2" charset="-122"/>
              <a:cs typeface="DengXian" panose="02010600030101010101" pitchFamily="2" charset="-122"/>
            </a:endParaRP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5DBDFCEC-8852-4954-B16E-6E8D52288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10A61C6-E71D-4FBB-AD1B-66BBE8A3E078}" type="slidenum">
              <a:rPr lang="en-US" altLang="zh-CN" sz="1200" smtClean="0">
                <a:solidFill>
                  <a:srgbClr val="898989"/>
                </a:solidFill>
                <a:ea typeface="SimSun" panose="02010600030101010101" pitchFamily="2" charset="-122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n-US" altLang="zh-CN" sz="1200">
              <a:solidFill>
                <a:srgbClr val="898989"/>
              </a:solidFill>
              <a:ea typeface="SimSun" panose="02010600030101010101" pitchFamily="2" charset="-122"/>
            </a:endParaRPr>
          </a:p>
        </p:txBody>
      </p:sp>
      <p:sp>
        <p:nvSpPr>
          <p:cNvPr id="16389" name="Title 1">
            <a:extLst>
              <a:ext uri="{FF2B5EF4-FFF2-40B4-BE49-F238E27FC236}">
                <a16:creationId xmlns:a16="http://schemas.microsoft.com/office/drawing/2014/main" id="{80586CED-3F43-4A4B-A6D1-F69ABFCBB3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557213"/>
          </a:xfrm>
        </p:spPr>
        <p:txBody>
          <a:bodyPr/>
          <a:lstStyle/>
          <a:p>
            <a:pPr eaLnBrk="1" hangingPunct="1"/>
            <a:r>
              <a:rPr lang="zh-TW" altLang="en-US" sz="3200" b="1">
                <a:ea typeface="新細明體" panose="02020500000000000000" pitchFamily="18" charset="-120"/>
              </a:rPr>
              <a:t>䛊经</a:t>
            </a:r>
            <a:r>
              <a:rPr lang="en-US" altLang="zh-TW" sz="3200" b="1">
                <a:ea typeface="新細明體" panose="02020500000000000000" pitchFamily="18" charset="-120"/>
              </a:rPr>
              <a:t>, </a:t>
            </a:r>
            <a:r>
              <a:rPr lang="zh-TW" altLang="en-US" sz="3200" b="1">
                <a:ea typeface="新細明體" panose="02020500000000000000" pitchFamily="18" charset="-120"/>
              </a:rPr>
              <a:t>解經与查經課程簡介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05365A-3CC4-43A1-96CE-8CADE29D0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675765"/>
              </p:ext>
            </p:extLst>
          </p:nvPr>
        </p:nvGraphicFramePr>
        <p:xfrm>
          <a:off x="0" y="598488"/>
          <a:ext cx="9144000" cy="5630862"/>
        </p:xfrm>
        <a:graphic>
          <a:graphicData uri="http://schemas.openxmlformats.org/drawingml/2006/table">
            <a:tbl>
              <a:tblPr/>
              <a:tblGrid>
                <a:gridCol w="256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Session/Date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Topics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1 (12-17-17)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䛊经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聖經正典的畄传与權威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, 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釋經史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2 (12-24-17)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䛊</a:t>
                      </a: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经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聖經啟示與默示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3 (12-31-17)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解經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解经法原则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上下文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4 (1-7-18)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䛊经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聖經排列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, 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分类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, 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翻译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5 (1-14-18)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解经法原则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體栽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6 (1-21-18)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解经法原则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背景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,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漸啟明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7 (1-28-18)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解经法原则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一貫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,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要清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8 (2-4-18)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查經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歸納法查經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觀察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9 (2-11-18)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查經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歸納法查經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解釋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10 (2-18-18)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查經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歸納法查經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應用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11 (2-25-18)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查經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: 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Sun" charset="0"/>
                          <a:ea typeface="SimSun" charset="0"/>
                          <a:cs typeface="SimSun" charset="0"/>
                        </a:rPr>
                        <a:t>歸納法查經组員示范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432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53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3700" b="1" dirty="0">
                <a:latin typeface="SimSun" charset="-122"/>
                <a:ea typeface="SimSun" charset="-122"/>
                <a:cs typeface="SimSun" charset="-122"/>
              </a:rPr>
              <a:t> 太5:21 你們聽見有吩咐古人的話、說、『不可殺人、』又說、『凡殺人的、難免受審判。』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3700" b="1" dirty="0">
                <a:latin typeface="SimSun" charset="-122"/>
                <a:ea typeface="SimSun" charset="-122"/>
                <a:cs typeface="SimSun" charset="-122"/>
              </a:rPr>
              <a:t>5:22 只是我告訴你們、凡向弟兄動怒的、難免受審判。〔有古卷在凡字下添無緣無故的五字〕凡罵弟兄是拉加的、難免公會的審斷．凡罵弟兄是魔利的、難免地獄的火。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3700" b="1" dirty="0">
                <a:latin typeface="SimSun" charset="-122"/>
                <a:ea typeface="SimSun" charset="-122"/>
                <a:cs typeface="SimSun" charset="-122"/>
              </a:rPr>
              <a:t>5:23 所以你在祭壇上獻禮物的時候、若想起弟兄向你懷怨、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3700" b="1" dirty="0">
                <a:latin typeface="SimSun" charset="-122"/>
                <a:ea typeface="SimSun" charset="-122"/>
                <a:cs typeface="SimSun" charset="-122"/>
              </a:rPr>
              <a:t>5:24 就把禮物留在壇前、先去同弟兄和好、然後來獻禮物。</a:t>
            </a:r>
          </a:p>
        </p:txBody>
      </p:sp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28650" y="6492875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D88055-ECA2-4E6B-8318-1CF42CEEFE5F}" type="datetime1">
              <a:rPr lang="en-US" altLang="x-none" smtClean="0"/>
              <a:t>11/14/2017</a:t>
            </a:fld>
            <a:endParaRPr lang="en-US" altLang="x-none" dirty="0"/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526484"/>
            <a:ext cx="30861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 dirty="0"/>
              <a:t>洛丽华人基督教会二</a:t>
            </a:r>
            <a:r>
              <a:rPr lang="en-US" altLang="zh-CN" dirty="0"/>
              <a:t>0</a:t>
            </a:r>
            <a:r>
              <a:rPr lang="zh-CN" altLang="en-US" dirty="0"/>
              <a:t>一七年冬成人主日學   潘柏滔</a:t>
            </a:r>
            <a:r>
              <a:rPr lang="en-US" altLang="zh-CN" dirty="0"/>
              <a:t>, </a:t>
            </a:r>
            <a:r>
              <a:rPr lang="zh-CN" altLang="en-US" dirty="0"/>
              <a:t>趙任君 </a:t>
            </a:r>
            <a:endParaRPr lang="en-US" alt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EB2A70-E845-4A60-8011-735FCFACC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339943" cy="73097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5:25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你同告你的對頭還在路上,就趕緊與他和息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.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恐怕他把你送給審判官,審判官交付衙役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,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你就下在監裏了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5:26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我實在告訴你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,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若有一文錢沒有還清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,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你斷不能從那裏出來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5:27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你們聽見有話說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,“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不可姦淫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.”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5:28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只是我告訴你們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,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凡看見婦女就動淫念的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, </a:t>
            </a:r>
            <a:r>
              <a:rPr lang="en-US" altLang="x-none" sz="4200" b="1" dirty="0" err="1">
                <a:latin typeface="SimSun" charset="-122"/>
                <a:ea typeface="SimSun" charset="-122"/>
                <a:cs typeface="SimSun" charset="-122"/>
              </a:rPr>
              <a:t>這人心裏已經與他犯姦淫了</a:t>
            </a:r>
            <a: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  <a:t>. </a:t>
            </a:r>
            <a:br>
              <a:rPr lang="en-US" altLang="x-none" sz="4200" b="1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42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xfrm>
            <a:off x="1364374" y="6538912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4AA761-4FCE-4EE7-BFD0-12CBD70CB0E2}" type="datetime1">
              <a:rPr lang="en-US" altLang="x-none" smtClean="0"/>
              <a:t>11/14/2017</a:t>
            </a:fld>
            <a:endParaRPr lang="en-US" altLang="x-none" dirty="0"/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E85146-5F76-4D6A-9D58-14E8DD66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209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context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7513"/>
            <a:ext cx="9144000" cy="602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98F80C-3F66-4CB9-BB5B-3FF47B0DBAD2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D33875-630D-424A-AC5B-958A8D317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12</a:t>
            </a:fld>
            <a:endParaRPr lang="en-US" altLang="zh-C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4450"/>
            <a:ext cx="9144000" cy="1143000"/>
          </a:xfrm>
        </p:spPr>
        <p:txBody>
          <a:bodyPr/>
          <a:lstStyle/>
          <a:p>
            <a:pPr algn="l" eaLnBrk="1" hangingPunct="1"/>
            <a:r>
              <a:rPr lang="zh-TW" altLang="en-US" b="1" dirty="0">
                <a:latin typeface="SimSun" charset="-122"/>
                <a:ea typeface="SimSun" charset="-122"/>
                <a:cs typeface="SimSun" charset="-122"/>
              </a:rPr>
              <a:t>实習</a:t>
            </a:r>
            <a:r>
              <a:rPr lang="en-US" altLang="zh-TW" b="1" dirty="0">
                <a:latin typeface="SimSun" charset="-122"/>
                <a:ea typeface="SimSun" charset="-122"/>
                <a:cs typeface="SimSun" charset="-122"/>
              </a:rPr>
              <a:t>:</a:t>
            </a:r>
            <a:r>
              <a:rPr lang="zh-TW" altLang="en-US" b="1" dirty="0">
                <a:latin typeface="SimSun" charset="-122"/>
                <a:ea typeface="SimSun" charset="-122"/>
                <a:cs typeface="SimSun" charset="-122"/>
              </a:rPr>
              <a:t>腓</a:t>
            </a:r>
            <a:r>
              <a:rPr lang="en-US" altLang="zh-TW" b="1" dirty="0">
                <a:latin typeface="SimSun" charset="-122"/>
                <a:ea typeface="SimSun" charset="-122"/>
                <a:cs typeface="SimSun" charset="-122"/>
              </a:rPr>
              <a:t>2:12</a:t>
            </a:r>
            <a:r>
              <a:rPr lang="zh-TW" altLang="en-US" b="1" dirty="0">
                <a:latin typeface="SimSun" charset="-122"/>
                <a:ea typeface="SimSun" charset="-122"/>
                <a:cs typeface="SimSun" charset="-122"/>
              </a:rPr>
              <a:t>是否教我們靠行为得救</a:t>
            </a:r>
            <a:r>
              <a:rPr lang="en-US" altLang="zh-TW" b="1" dirty="0">
                <a:latin typeface="SimSun" charset="-122"/>
                <a:ea typeface="SimSun" charset="-122"/>
                <a:cs typeface="SimSun" charset="-122"/>
              </a:rPr>
              <a:t>?</a:t>
            </a:r>
            <a:endParaRPr lang="en-US" altLang="x-none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58094"/>
            <a:ext cx="91440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4400" b="1" dirty="0">
                <a:latin typeface="SimSun" charset="-122"/>
                <a:ea typeface="SimSun" charset="-122"/>
                <a:cs typeface="SimSun" charset="-122"/>
              </a:rPr>
              <a:t>腓</a:t>
            </a:r>
            <a:r>
              <a:rPr lang="en-US" altLang="x-none" sz="4400" b="1" dirty="0">
                <a:latin typeface="SimSun" charset="-122"/>
                <a:ea typeface="SimSun" charset="-122"/>
                <a:cs typeface="SimSun" charset="-122"/>
              </a:rPr>
              <a:t>2:12 這樣看來、我親愛的弟兄、你們既是常順服的、不但我在你們那裏、就是我如今不在你們那裏、更是順服的、就當恐懼戰兢、作成你們得救的工夫．</a:t>
            </a:r>
          </a:p>
          <a:p>
            <a:pPr eaLnBrk="1" hangingPunct="1">
              <a:buFontTx/>
              <a:buNone/>
            </a:pPr>
            <a:br>
              <a:rPr lang="en-US" altLang="x-none" sz="4400" b="1" dirty="0">
                <a:latin typeface="SimSun" charset="-122"/>
                <a:ea typeface="SimSun" charset="-122"/>
                <a:cs typeface="SimSun" charset="-122"/>
              </a:rPr>
            </a:br>
            <a:r>
              <a:rPr lang="en-US" altLang="x-none" sz="4400" b="1" dirty="0">
                <a:latin typeface="SimSun" charset="-122"/>
                <a:ea typeface="SimSun" charset="-122"/>
                <a:cs typeface="SimSun" charset="-122"/>
              </a:rPr>
              <a:t>2:13 因為你們立志行事、都是　神在你們心裏運行、為要成就他的美意。</a:t>
            </a:r>
            <a:r>
              <a:rPr lang="en-US" altLang="x-none" sz="4400" dirty="0">
                <a:latin typeface="SimSun" charset="-122"/>
                <a:ea typeface="SimSun" charset="-122"/>
                <a:cs typeface="SimSun" charset="-122"/>
              </a:rPr>
              <a:t> </a:t>
            </a:r>
            <a:br>
              <a:rPr lang="en-US" altLang="x-none" sz="4400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4400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12292" name="Date Placeholder 5"/>
          <p:cNvSpPr>
            <a:spLocks noGrp="1"/>
          </p:cNvSpPr>
          <p:nvPr>
            <p:ph type="dt" sz="quarter" idx="10"/>
          </p:nvPr>
        </p:nvSpPr>
        <p:spPr>
          <a:xfrm>
            <a:off x="1458967" y="6515894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6E8A15-9EFD-49E4-9200-7215EB0485C3}" type="datetime1">
              <a:rPr lang="en-US" altLang="x-none" smtClean="0"/>
              <a:t>11/14/2017</a:t>
            </a:fld>
            <a:endParaRPr lang="en-US" altLang="x-none" dirty="0"/>
          </a:p>
        </p:txBody>
      </p:sp>
      <p:sp>
        <p:nvSpPr>
          <p:cNvPr id="12293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C01F35-2C31-4B48-8D6C-19C6ADDC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9189" y="0"/>
            <a:ext cx="9144000" cy="1325563"/>
          </a:xfrm>
        </p:spPr>
        <p:txBody>
          <a:bodyPr/>
          <a:lstStyle/>
          <a:p>
            <a:pPr algn="l" eaLnBrk="1" hangingPunct="1"/>
            <a:r>
              <a:rPr lang="zh-TW" altLang="en-US" sz="3200" b="1" dirty="0">
                <a:latin typeface="SimSun" charset="-122"/>
                <a:ea typeface="SimSun" charset="-122"/>
                <a:cs typeface="SimSun" charset="-122"/>
              </a:rPr>
              <a:t>实習</a:t>
            </a:r>
            <a:r>
              <a:rPr lang="en-US" altLang="zh-TW" sz="3200" b="1" dirty="0">
                <a:latin typeface="SimSun" charset="-122"/>
                <a:ea typeface="SimSun" charset="-122"/>
                <a:cs typeface="SimSun" charset="-122"/>
              </a:rPr>
              <a:t>:</a:t>
            </a:r>
            <a:r>
              <a:rPr lang="en-US" altLang="zh-CN" sz="3200" b="1" dirty="0">
                <a:latin typeface="SimSun" charset="-122"/>
                <a:ea typeface="SimSun" charset="-122"/>
                <a:cs typeface="SimSun" charset="-122"/>
              </a:rPr>
              <a:t>homework</a:t>
            </a:r>
            <a:r>
              <a:rPr lang="en-US" altLang="x-none" sz="3200" b="1" dirty="0">
                <a:latin typeface="SimSun" charset="-122"/>
                <a:ea typeface="SimSun" charset="-122"/>
                <a:cs typeface="SimSun" charset="-122"/>
              </a:rPr>
              <a:t>約一</a:t>
            </a:r>
            <a:r>
              <a:rPr lang="en-US" altLang="zh-TW" sz="3200" b="1" dirty="0">
                <a:latin typeface="SimSun" charset="-122"/>
                <a:ea typeface="SimSun" charset="-122"/>
                <a:cs typeface="SimSun" charset="-122"/>
              </a:rPr>
              <a:t>2:12-14 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約翰說話對象有幾類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? </a:t>
            </a:r>
            <a:b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</a:b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&lt;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小子們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&gt;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指誰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?&lt; 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父老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&gt;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與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&lt;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少年人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&gt;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又指誰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? 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為什么他要如此分類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? </a:t>
            </a:r>
            <a:r>
              <a:rPr lang="zh-TW" altLang="en-US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是依年紀分類嗎</a:t>
            </a:r>
            <a:r>
              <a:rPr lang="en-US" altLang="zh-TW" sz="32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?</a:t>
            </a:r>
            <a:endParaRPr lang="en-US" altLang="x-none" sz="3200" b="1" dirty="0">
              <a:solidFill>
                <a:srgbClr val="000000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25563"/>
            <a:ext cx="8839200" cy="5052848"/>
          </a:xfrm>
        </p:spPr>
        <p:txBody>
          <a:bodyPr/>
          <a:lstStyle/>
          <a:p>
            <a:pPr eaLnBrk="1" hangingPunct="1"/>
            <a:r>
              <a:rPr lang="en-US" altLang="zh-TW" sz="36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2:12</a:t>
            </a:r>
            <a:r>
              <a:rPr lang="zh-TW" altLang="en-US" sz="36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小子們哪、我寫信給你們、因為你們的罪藉著主名得了赦免。 </a:t>
            </a:r>
            <a:r>
              <a:rPr lang="en-US" altLang="zh-TW" sz="36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2:13</a:t>
            </a:r>
            <a:r>
              <a:rPr lang="zh-TW" altLang="en-US" sz="36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父老阿、我寫信給你們、因為你們認識那從起初原有的。少年人哪、我寫信給你們、因為你們勝了那惡者。小子們哪、我曾寫信給你們、因為你們認識父。 </a:t>
            </a:r>
            <a:r>
              <a:rPr lang="en-US" altLang="zh-TW" sz="36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2:14</a:t>
            </a:r>
            <a:r>
              <a:rPr lang="zh-TW" altLang="en-US" sz="3600" b="1" dirty="0">
                <a:solidFill>
                  <a:srgbClr val="000000"/>
                </a:solidFill>
                <a:latin typeface="SimSun" charset="-122"/>
                <a:ea typeface="SimSun" charset="-122"/>
                <a:cs typeface="SimSun" charset="-122"/>
              </a:rPr>
              <a:t>父老阿、我曾寫信給你們、因為你們認識那從起初原有的。少年人哪、我曾寫信給你們、因為你們剛強、　神的道常存在你們心裏、你們也勝了那惡者。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 </a:t>
            </a:r>
            <a:endParaRPr lang="en-US" altLang="x-none" sz="36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13316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7CA1BD-F2F0-40B9-82DD-C9B24E83750C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13317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16D4DD-3D8F-4B85-BFA4-EE1362F8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br>
              <a:rPr lang="en-US" altLang="zh-TW" sz="4000" b="1" dirty="0">
                <a:latin typeface="SimSun" charset="-122"/>
                <a:ea typeface="SimSun" charset="-122"/>
                <a:cs typeface="SimSun" charset="-122"/>
              </a:rPr>
            </a:b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第</a:t>
            </a:r>
            <a:r>
              <a:rPr lang="zh-CN" altLang="en-US" sz="4000" b="1" dirty="0"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課</a:t>
            </a:r>
            <a:r>
              <a:rPr lang="en-US" altLang="zh-TW" sz="40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解釋原則</a:t>
            </a:r>
            <a:r>
              <a:rPr lang="zh-CN" altLang="en-US" sz="4000" b="1" dirty="0">
                <a:latin typeface="SimSun" charset="-122"/>
                <a:ea typeface="SimSun" charset="-122"/>
                <a:cs typeface="SimSun" charset="-122"/>
              </a:rPr>
              <a:t>（</a:t>
            </a:r>
            <a:r>
              <a:rPr lang="en-US" altLang="zh-CN" sz="4000" b="1" dirty="0">
                <a:latin typeface="SimSun" charset="-122"/>
                <a:ea typeface="SimSun" charset="-122"/>
                <a:cs typeface="SimSun" charset="-122"/>
              </a:rPr>
              <a:t>1</a:t>
            </a:r>
            <a:r>
              <a:rPr lang="zh-CN" altLang="en-US" sz="4000" b="1" dirty="0">
                <a:latin typeface="SimSun" charset="-122"/>
                <a:ea typeface="SimSun" charset="-122"/>
                <a:cs typeface="SimSun" charset="-122"/>
              </a:rPr>
              <a:t>）</a:t>
            </a:r>
            <a:r>
              <a:rPr lang="en-US" altLang="zh-TW" sz="40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上下文</a:t>
            </a:r>
            <a:b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40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在弗2:8和雅2:14中保罗与雅各是否在信心与行为的讨论中衝突?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魔鬼如何试探耶稣?太4:4-7</a:t>
            </a:r>
          </a:p>
          <a:p>
            <a:pPr eaLnBrk="1" hangingPunct="1">
              <a:lnSpc>
                <a:spcPct val="90000"/>
              </a:lnSpc>
            </a:pPr>
            <a:endParaRPr lang="en-US" altLang="x-none" sz="3400" b="1" dirty="0">
              <a:latin typeface="SimSun" charset="-122"/>
              <a:ea typeface="SimSun" charset="-122"/>
              <a:cs typeface="SimSun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3400" b="1" dirty="0">
                <a:latin typeface="SimSun" charset="-122"/>
                <a:ea typeface="SimSun" charset="-122"/>
                <a:cs typeface="SimSun" charset="-122"/>
              </a:rPr>
              <a:t>上下文怎</a:t>
            </a:r>
            <a:r>
              <a:rPr lang="zh-TW" altLang="zh-TW" sz="3400" b="1" dirty="0">
                <a:latin typeface="SimSun" charset="-122"/>
                <a:ea typeface="SimSun" charset="-122"/>
                <a:cs typeface="SimSun" charset="-122"/>
              </a:rPr>
              <a:t>能</a:t>
            </a:r>
            <a:r>
              <a:rPr lang="zh-TW" altLang="en-US" sz="3400" b="1" dirty="0">
                <a:latin typeface="SimSun" charset="-122"/>
                <a:ea typeface="SimSun" charset="-122"/>
                <a:cs typeface="SimSun" charset="-122"/>
              </a:rPr>
              <a:t>邦助解释这些经文</a:t>
            </a:r>
            <a:r>
              <a:rPr lang="en-US" altLang="zh-TW" sz="3400" b="1" dirty="0">
                <a:latin typeface="SimSun" charset="-122"/>
                <a:ea typeface="SimSun" charset="-122"/>
                <a:cs typeface="SimSun" charset="-122"/>
              </a:rPr>
              <a:t>; 参考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3400" b="1" dirty="0">
                <a:latin typeface="SimSun" charset="-122"/>
                <a:ea typeface="SimSun" charset="-122"/>
                <a:cs typeface="SimSun" charset="-122"/>
              </a:rPr>
              <a:t>罗</a:t>
            </a:r>
            <a:r>
              <a:rPr lang="en-US" altLang="zh-TW" sz="3400" b="1" dirty="0">
                <a:latin typeface="SimSun" charset="-122"/>
                <a:ea typeface="SimSun" charset="-122"/>
                <a:cs typeface="SimSun" charset="-122"/>
              </a:rPr>
              <a:t>4:3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3400" b="1" dirty="0">
                <a:latin typeface="SimSun" charset="-122"/>
                <a:ea typeface="SimSun" charset="-122"/>
                <a:cs typeface="SimSun" charset="-122"/>
              </a:rPr>
              <a:t>雅</a:t>
            </a:r>
            <a:r>
              <a:rPr lang="en-US" altLang="zh-TW" sz="3400" b="1" dirty="0">
                <a:latin typeface="SimSun" charset="-122"/>
                <a:ea typeface="SimSun" charset="-122"/>
                <a:cs typeface="SimSun" charset="-122"/>
              </a:rPr>
              <a:t>2:21-24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TW" sz="3400" b="1" dirty="0">
              <a:latin typeface="SimSun" charset="-122"/>
              <a:ea typeface="SimSun" charset="-122"/>
              <a:cs typeface="SimSun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3400" b="1" dirty="0">
                <a:latin typeface="SimSun" charset="-122"/>
                <a:ea typeface="SimSun" charset="-122"/>
                <a:cs typeface="SimSun" charset="-122"/>
              </a:rPr>
              <a:t>诗</a:t>
            </a:r>
            <a:r>
              <a:rPr lang="en-US" altLang="zh-TW" sz="3400" b="1" dirty="0">
                <a:latin typeface="SimSun" charset="-122"/>
                <a:ea typeface="SimSun" charset="-122"/>
                <a:cs typeface="SimSun" charset="-122"/>
              </a:rPr>
              <a:t>91:11-12</a:t>
            </a:r>
            <a:br>
              <a:rPr lang="zh-TW" altLang="en-US" sz="3400" b="1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34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3076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16BE75-22A3-4554-812E-98DC1AC7D42C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3077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6D9A97-860B-4DA0-B4DD-CB33FB51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690688"/>
          </a:xfrm>
        </p:spPr>
        <p:txBody>
          <a:bodyPr/>
          <a:lstStyle/>
          <a:p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第</a:t>
            </a:r>
            <a:r>
              <a:rPr lang="zh-CN" altLang="en-US" sz="4000" b="1" dirty="0"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課</a:t>
            </a:r>
            <a:r>
              <a:rPr lang="en-US" altLang="zh-TW" sz="40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解釋原則</a:t>
            </a:r>
            <a:r>
              <a:rPr lang="zh-CN" altLang="en-US" sz="4000" b="1" dirty="0">
                <a:latin typeface="SimSun" charset="-122"/>
                <a:ea typeface="SimSun" charset="-122"/>
                <a:cs typeface="SimSun" charset="-122"/>
              </a:rPr>
              <a:t>（</a:t>
            </a:r>
            <a:r>
              <a:rPr lang="en-US" altLang="zh-CN" sz="4000" b="1" dirty="0">
                <a:latin typeface="SimSun" charset="-122"/>
                <a:ea typeface="SimSun" charset="-122"/>
                <a:cs typeface="SimSun" charset="-122"/>
              </a:rPr>
              <a:t>1</a:t>
            </a:r>
            <a:r>
              <a:rPr lang="zh-CN" altLang="en-US" sz="4000" b="1" dirty="0">
                <a:latin typeface="SimSun" charset="-122"/>
                <a:ea typeface="SimSun" charset="-122"/>
                <a:cs typeface="SimSun" charset="-122"/>
              </a:rPr>
              <a:t>）</a:t>
            </a:r>
            <a:r>
              <a:rPr lang="en-US" altLang="zh-TW" sz="40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4000" b="1" dirty="0">
                <a:latin typeface="SimSun" charset="-122"/>
                <a:ea typeface="SimSun" charset="-122"/>
                <a:cs typeface="SimSun" charset="-122"/>
              </a:rPr>
              <a:t>上下文</a:t>
            </a:r>
            <a:endParaRPr lang="en-US" altLang="x-none" sz="4000" b="1" dirty="0">
              <a:ea typeface="新細明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1959"/>
            <a:ext cx="9144000" cy="4769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1)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上下文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次序</a:t>
            </a:r>
          </a:p>
          <a:p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同</a:t>
            </a:r>
            <a:r>
              <a:rPr lang="en-US" altLang="x-none" sz="3600" b="1" dirty="0">
                <a:latin typeface="SimSun" charset="-122"/>
                <a:ea typeface="SimSun" charset="-122"/>
                <a:cs typeface="SimSun" charset="-122"/>
              </a:rPr>
              <a:t>書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卷不同章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羅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5:10 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和 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13 :11“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得救” 的意義</a:t>
            </a:r>
          </a:p>
          <a:p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同作者的不同</a:t>
            </a:r>
            <a:r>
              <a:rPr lang="en-US" altLang="x-none" sz="3600" b="1" dirty="0">
                <a:latin typeface="SimSun" charset="-122"/>
                <a:ea typeface="SimSun" charset="-122"/>
                <a:cs typeface="SimSun" charset="-122"/>
              </a:rPr>
              <a:t>書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卷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創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6:2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和申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14:1-2 “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神的兒子們” 的意義</a:t>
            </a:r>
          </a:p>
          <a:p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不同作者的不同</a:t>
            </a:r>
            <a:r>
              <a:rPr lang="en-US" altLang="x-none" sz="3600" b="1" dirty="0">
                <a:latin typeface="SimSun" charset="-122"/>
                <a:ea typeface="SimSun" charset="-122"/>
                <a:cs typeface="SimSun" charset="-122"/>
              </a:rPr>
              <a:t>書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卷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彼前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5:8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和啟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5:5 “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獅子” 的意義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全本圣經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: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十誡 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(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出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20:3-17) 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和登山宝訓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(</a:t>
            </a:r>
            <a:r>
              <a:rPr lang="zh-TW" altLang="en-US" sz="3600" b="1" dirty="0">
                <a:latin typeface="SimSun" charset="-122"/>
                <a:ea typeface="SimSun" charset="-122"/>
                <a:cs typeface="SimSun" charset="-122"/>
              </a:rPr>
              <a:t>太</a:t>
            </a:r>
            <a:r>
              <a:rPr lang="en-US" altLang="zh-TW" sz="3600" b="1" dirty="0">
                <a:latin typeface="SimSun" charset="-122"/>
                <a:ea typeface="SimSun" charset="-122"/>
                <a:cs typeface="SimSun" charset="-122"/>
              </a:rPr>
              <a:t>5:21-28)</a:t>
            </a:r>
            <a:endParaRPr lang="en-US" altLang="x-none" sz="36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71092A-B349-48E0-A8F3-6478165D5626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5A272A-317D-444C-9509-E501BD10A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on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0"/>
            <a:ext cx="6754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A021C7-5B43-482D-B9A3-8D72D770C2BC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512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611CC7-F227-479C-98D1-F7A63BB8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x-none" sz="5750" b="1" dirty="0">
                <a:latin typeface="SimSun" charset="-122"/>
                <a:ea typeface="SimSun" charset="-122"/>
                <a:cs typeface="SimSun" charset="-122"/>
              </a:rPr>
              <a:t>羅 5:10因為我們作仇敵的時候、且藉著　神兒子的死、得與　神和好、既已和好、就更要因他的生得救了。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x-none" sz="5750" b="1" dirty="0">
                <a:latin typeface="SimSun" charset="-122"/>
                <a:ea typeface="SimSun" charset="-122"/>
                <a:cs typeface="SimSun" charset="-122"/>
              </a:rPr>
              <a:t>羅 13:11再者、你們曉得現今就是該趁早睡醒的時候、因為我們得救、現今比初信的時候更近了。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br>
              <a:rPr lang="en-US" altLang="x-none" sz="5750" b="1" dirty="0">
                <a:latin typeface="SimSun" charset="-122"/>
                <a:ea typeface="SimSun" charset="-122"/>
                <a:cs typeface="SimSun" charset="-122"/>
              </a:rPr>
            </a:br>
            <a:r>
              <a:rPr lang="en-US" altLang="x-none" sz="5750" b="1" dirty="0">
                <a:latin typeface="SimSun" charset="-122"/>
                <a:ea typeface="SimSun" charset="-122"/>
                <a:cs typeface="SimSun" charset="-122"/>
              </a:rPr>
              <a:t>  </a:t>
            </a:r>
          </a:p>
        </p:txBody>
      </p:sp>
      <p:sp>
        <p:nvSpPr>
          <p:cNvPr id="6147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9033F8-827F-4FAE-A859-DD1F25D96B87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614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92875"/>
            <a:ext cx="30861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9A77DE-5CD3-4486-B4CE-06D398F79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x-none" sz="4800" b="1" dirty="0">
                <a:latin typeface="SimSun" charset="-122"/>
                <a:ea typeface="SimSun" charset="-122"/>
                <a:cs typeface="SimSun" charset="-122"/>
              </a:rPr>
              <a:t>彼前 5:8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4800" b="1" dirty="0">
                <a:latin typeface="SimSun" charset="-122"/>
                <a:ea typeface="SimSun" charset="-122"/>
                <a:cs typeface="SimSun" charset="-122"/>
              </a:rPr>
              <a:t>  務要謹守、儆醒．因為你們的仇敵魔鬼、如同吼叫的獅子、遍地遊行、尋找可吞吃的人．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4800" b="1" dirty="0">
                <a:latin typeface="SimSun" charset="-122"/>
                <a:ea typeface="SimSun" charset="-122"/>
                <a:cs typeface="SimSun" charset="-122"/>
              </a:rPr>
              <a:t>啟 5:5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x-none" sz="4800" b="1" dirty="0">
                <a:latin typeface="SimSun" charset="-122"/>
                <a:ea typeface="SimSun" charset="-122"/>
                <a:cs typeface="SimSun" charset="-122"/>
              </a:rPr>
              <a:t>  長老中有一位對我說、不要哭．看哪、猶大支派中的獅子、大衛的根、他已得勝、能以展開那書卷、揭開那七印。 </a:t>
            </a:r>
            <a:br>
              <a:rPr lang="en-US" altLang="x-none" sz="4800" b="1" dirty="0">
                <a:latin typeface="SimSun" charset="-122"/>
                <a:ea typeface="SimSun" charset="-122"/>
                <a:cs typeface="SimSun" charset="-122"/>
              </a:rPr>
            </a:br>
            <a:r>
              <a:rPr lang="en-US" altLang="x-none" sz="4800" b="1" dirty="0">
                <a:latin typeface="SimSun" charset="-122"/>
                <a:ea typeface="SimSun" charset="-122"/>
                <a:cs typeface="SimSun" charset="-122"/>
              </a:rPr>
              <a:t>  </a:t>
            </a:r>
          </a:p>
        </p:txBody>
      </p:sp>
      <p:sp>
        <p:nvSpPr>
          <p:cNvPr id="717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8EF347-45E9-4B1C-8C17-B2EDC0F8CF9D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C785AD-85C3-4D9B-B2AB-7B173C8FF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40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x-none" sz="5000" b="1" dirty="0">
                <a:latin typeface="SimSun" charset="-122"/>
                <a:ea typeface="SimSun" charset="-122"/>
                <a:cs typeface="SimSun" charset="-122"/>
              </a:rPr>
              <a:t>創 6:2　神的兒子們看見人的女子美貌、就隨意挑選、娶來為妻.</a:t>
            </a:r>
          </a:p>
          <a:p>
            <a:pPr eaLnBrk="1" hangingPunct="1">
              <a:buFontTx/>
              <a:buNone/>
            </a:pPr>
            <a:r>
              <a:rPr lang="en-US" altLang="x-none" sz="5000" b="1" dirty="0">
                <a:latin typeface="SimSun" charset="-122"/>
                <a:ea typeface="SimSun" charset="-122"/>
                <a:cs typeface="SimSun" charset="-122"/>
              </a:rPr>
              <a:t>申 14:1 你們是耶和華你們　</a:t>
            </a:r>
            <a:r>
              <a:rPr lang="en-US" altLang="x-none" sz="5000" b="1" dirty="0" err="1">
                <a:latin typeface="SimSun" charset="-122"/>
                <a:ea typeface="SimSun" charset="-122"/>
                <a:cs typeface="SimSun" charset="-122"/>
              </a:rPr>
              <a:t>神的兒女.不可為死人用刀劃身、也不可將額上剃光</a:t>
            </a:r>
            <a:r>
              <a:rPr lang="en-US" altLang="x-none" sz="5000" b="1" dirty="0">
                <a:latin typeface="SimSun" charset="-122"/>
                <a:ea typeface="SimSun" charset="-122"/>
                <a:cs typeface="SimSun" charset="-122"/>
              </a:rPr>
              <a:t>． </a:t>
            </a:r>
          </a:p>
          <a:p>
            <a:pPr eaLnBrk="1" hangingPunct="1">
              <a:buFontTx/>
              <a:buNone/>
            </a:pPr>
            <a:r>
              <a:rPr lang="en-US" altLang="x-none" sz="5000" b="1" dirty="0">
                <a:latin typeface="SimSun" charset="-122"/>
                <a:ea typeface="SimSun" charset="-122"/>
                <a:cs typeface="SimSun" charset="-122"/>
              </a:rPr>
              <a:t>14:2 因為你歸耶和華你　神為聖潔的民、耶和華從地上的萬民中、揀選你特作自己的子民. </a:t>
            </a:r>
            <a:br>
              <a:rPr lang="en-US" altLang="x-none" sz="5000" b="1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50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8195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BDB8C6-330F-4770-86B4-465FEFD25034}" type="datetime1">
              <a:rPr lang="en-US" altLang="x-none" smtClean="0"/>
              <a:t>11/14/2017</a:t>
            </a:fld>
            <a:endParaRPr lang="en-US" altLang="x-none"/>
          </a:p>
        </p:txBody>
      </p:sp>
      <p:sp>
        <p:nvSpPr>
          <p:cNvPr id="819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87614"/>
            <a:ext cx="30861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 dirty="0"/>
              <a:t>洛丽华人基督教会二</a:t>
            </a:r>
            <a:r>
              <a:rPr lang="en-US" altLang="zh-CN" dirty="0"/>
              <a:t>0</a:t>
            </a:r>
            <a:r>
              <a:rPr lang="zh-CN" altLang="en-US" dirty="0"/>
              <a:t>一七年冬成人主日學   潘柏滔</a:t>
            </a:r>
            <a:r>
              <a:rPr lang="en-US" altLang="zh-CN" dirty="0"/>
              <a:t>, </a:t>
            </a:r>
            <a:r>
              <a:rPr lang="zh-CN" altLang="en-US" dirty="0"/>
              <a:t>趙任君 </a:t>
            </a:r>
            <a:endParaRPr lang="en-US" alt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951F25-1F1F-43DF-A644-957D13FB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3563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出 20:3 </a:t>
            </a:r>
            <a:r>
              <a:rPr lang="en-US" altLang="x-none" sz="2700" b="1" dirty="0" err="1">
                <a:latin typeface="SimSun" charset="-122"/>
                <a:ea typeface="SimSun" charset="-122"/>
                <a:cs typeface="SimSun" charset="-122"/>
              </a:rPr>
              <a:t>除了我以外、你不可有別的神</a:t>
            </a: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20:4 </a:t>
            </a:r>
            <a:r>
              <a:rPr lang="en-US" altLang="x-none" sz="2700" b="1" dirty="0" err="1">
                <a:latin typeface="SimSun" charset="-122"/>
                <a:ea typeface="SimSun" charset="-122"/>
                <a:cs typeface="SimSun" charset="-122"/>
              </a:rPr>
              <a:t>不可為自己雕刻偶像、也不可作甚麼形像、彷彿上天、下地、和地底下、水中的百物</a:t>
            </a: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．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20:5 不可跪拜那些像、也不可事奉他、因為我耶和華你的　神是忌邪的　神、恨我的、我必追討他的罪、自父及子、直到三四代．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20:6 </a:t>
            </a:r>
            <a:r>
              <a:rPr lang="en-US" altLang="x-none" sz="2700" b="1" dirty="0" err="1">
                <a:latin typeface="SimSun" charset="-122"/>
                <a:ea typeface="SimSun" charset="-122"/>
                <a:cs typeface="SimSun" charset="-122"/>
              </a:rPr>
              <a:t>愛我守我誡命的,我必向他們發慈愛,直到千代</a:t>
            </a: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20:7 不可妄稱耶和華你　</a:t>
            </a:r>
            <a:r>
              <a:rPr lang="en-US" altLang="x-none" sz="2700" b="1" dirty="0" err="1">
                <a:latin typeface="SimSun" charset="-122"/>
                <a:ea typeface="SimSun" charset="-122"/>
                <a:cs typeface="SimSun" charset="-122"/>
              </a:rPr>
              <a:t>神的名,因為妄稱耶和華名的,耶和華必不以他為無罪</a:t>
            </a: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20:8 </a:t>
            </a:r>
            <a:r>
              <a:rPr lang="en-US" altLang="x-none" sz="2700" b="1" dirty="0" err="1">
                <a:latin typeface="SimSun" charset="-122"/>
                <a:ea typeface="SimSun" charset="-122"/>
                <a:cs typeface="SimSun" charset="-122"/>
              </a:rPr>
              <a:t>當記念安息日,守為聖日</a:t>
            </a: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20:9 六日要勞碌作你一切的工．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20:10 但第七日是向耶和華你　</a:t>
            </a:r>
            <a:r>
              <a:rPr lang="en-US" altLang="x-none" sz="2700" b="1" dirty="0" err="1">
                <a:latin typeface="SimSun" charset="-122"/>
                <a:ea typeface="SimSun" charset="-122"/>
                <a:cs typeface="SimSun" charset="-122"/>
              </a:rPr>
              <a:t>神當守的安息日．這一日你和你的兒女,僕婢,牲畜,並你城裏寄居的客旅,無論何工都不可作</a:t>
            </a:r>
            <a: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  <a:t>． </a:t>
            </a:r>
            <a:br>
              <a:rPr lang="en-US" altLang="x-none" sz="2700" b="1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27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9219" name="Date Placeholder 4"/>
          <p:cNvSpPr>
            <a:spLocks noGrp="1"/>
          </p:cNvSpPr>
          <p:nvPr>
            <p:ph type="dt" sz="quarter" idx="10"/>
          </p:nvPr>
        </p:nvSpPr>
        <p:spPr>
          <a:xfrm>
            <a:off x="2000250" y="6356349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BE40FF-27A1-4284-83A2-183E1E8B015D}" type="datetime1">
              <a:rPr lang="en-US" altLang="x-none" smtClean="0"/>
              <a:t>11/14/2017</a:t>
            </a:fld>
            <a:endParaRPr lang="en-US" altLang="x-none" dirty="0"/>
          </a:p>
        </p:txBody>
      </p:sp>
      <p:sp>
        <p:nvSpPr>
          <p:cNvPr id="922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/>
              <a:t>洛丽华人基督教会二</a:t>
            </a:r>
            <a:r>
              <a:rPr lang="en-US" altLang="zh-CN"/>
              <a:t>0</a:t>
            </a:r>
            <a:r>
              <a:rPr lang="zh-CN" altLang="en-US"/>
              <a:t>一七年冬成人主日學   潘柏滔</a:t>
            </a:r>
            <a:r>
              <a:rPr lang="en-US" altLang="zh-CN"/>
              <a:t>, </a:t>
            </a:r>
            <a:r>
              <a:rPr lang="zh-CN" altLang="en-US"/>
              <a:t>趙任君 </a:t>
            </a:r>
            <a:endParaRPr lang="en-US" alt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4FC4E-B888-49EC-AA32-4A8CFBB1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841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943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20:11 因為六日之內、耶和華造天、地、海、和其中的萬物、第七日便安息．所以耶和華賜福與安息日、定為聖日。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20:12 當孝敬父母、使你的日子在耶和華你　神所賜你的地上、得以長久。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20:13 不可殺人。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20:14 不可姦淫。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20:15 不可偷盜。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20:16 不可作假見證陷害人。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  <a:t>20:17 不可貪戀人的房屋、也不可貪戀人的妻子、僕婢、牛驢、並他一切所有的。 </a:t>
            </a:r>
            <a:br>
              <a:rPr lang="en-US" altLang="x-none" sz="3400" b="1" dirty="0">
                <a:latin typeface="SimSun" charset="-122"/>
                <a:ea typeface="SimSun" charset="-122"/>
                <a:cs typeface="SimSun" charset="-122"/>
              </a:rPr>
            </a:br>
            <a:endParaRPr lang="en-US" altLang="x-none" sz="3400" b="1" dirty="0">
              <a:latin typeface="SimSun" charset="-122"/>
              <a:ea typeface="SimSun" charset="-122"/>
              <a:cs typeface="SimSun" charset="-122"/>
            </a:endParaRPr>
          </a:p>
        </p:txBody>
      </p:sp>
      <p:sp>
        <p:nvSpPr>
          <p:cNvPr id="9219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28650" y="6447981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4B90EF-235F-4B92-A026-C8B6398F8A94}" type="datetime1">
              <a:rPr lang="en-US" altLang="x-none" smtClean="0"/>
              <a:t>11/14/2017</a:t>
            </a:fld>
            <a:endParaRPr lang="en-US" altLang="x-none" dirty="0"/>
          </a:p>
        </p:txBody>
      </p:sp>
      <p:sp>
        <p:nvSpPr>
          <p:cNvPr id="92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507207"/>
            <a:ext cx="30861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zh-CN" altLang="en-US" dirty="0"/>
              <a:t>洛丽华人基督教会二</a:t>
            </a:r>
            <a:r>
              <a:rPr lang="en-US" altLang="zh-CN" dirty="0"/>
              <a:t>0</a:t>
            </a:r>
            <a:r>
              <a:rPr lang="zh-CN" altLang="en-US" dirty="0"/>
              <a:t>一七年冬成人主日學   潘柏滔</a:t>
            </a:r>
            <a:r>
              <a:rPr lang="en-US" altLang="zh-CN" dirty="0"/>
              <a:t>, </a:t>
            </a:r>
            <a:r>
              <a:rPr lang="zh-CN" altLang="en-US" dirty="0"/>
              <a:t>趙任君 </a:t>
            </a:r>
            <a:endParaRPr lang="en-US" alt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57D90E-C0C4-41E7-9899-FB8E331FB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F8EB4-7ECC-0F4F-905A-CACC2DCBF4FD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5"/>
    </p:bldLst>
  </p:timing>
</p:sld>
</file>

<file path=ppt/theme/theme1.xml><?xml version="1.0" encoding="utf-8"?>
<a:theme xmlns:a="http://schemas.openxmlformats.org/drawingml/2006/main" name="第一課revela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課revelation" id="{634EAA6D-2026-BD4B-90EB-5DEA5C57B055}" vid="{F99D0F0C-A2BE-A543-AEF8-E2DA6FA214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第一課revelation</Template>
  <TotalTime>131</TotalTime>
  <Words>1086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DengXian</vt:lpstr>
      <vt:lpstr>MS PGothic</vt:lpstr>
      <vt:lpstr>新細明體</vt:lpstr>
      <vt:lpstr>SimSun</vt:lpstr>
      <vt:lpstr>Arial</vt:lpstr>
      <vt:lpstr>Calibri</vt:lpstr>
      <vt:lpstr>Calibri Light</vt:lpstr>
      <vt:lpstr>第一課revelation</vt:lpstr>
      <vt:lpstr>䛊经, 解經与查經課程簡介</vt:lpstr>
      <vt:lpstr> 第三課: 解釋原則（1）: 上下文 </vt:lpstr>
      <vt:lpstr>第三課: 解釋原則（1）: 上下文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实習:腓2:12是否教我們靠行为得救?</vt:lpstr>
      <vt:lpstr>实習:homework約一2:12-14 約翰說話對象有幾類?  &lt;小子們&gt;指誰?&lt; 父老&gt;與&lt;少年人&gt;又指誰? 為什么他要如此分類? 是依年紀分類嗎?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䛊经, 解經与查經課程簡介</dc:title>
  <dc:creator>Pattle Pun</dc:creator>
  <cp:lastModifiedBy>Pattle Pun</cp:lastModifiedBy>
  <cp:revision>21</cp:revision>
  <dcterms:created xsi:type="dcterms:W3CDTF">2017-11-08T20:19:08Z</dcterms:created>
  <dcterms:modified xsi:type="dcterms:W3CDTF">2017-11-14T23:29:26Z</dcterms:modified>
</cp:coreProperties>
</file>