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32" r:id="rId2"/>
    <p:sldId id="330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SimSun" charset="-122"/>
        <a:cs typeface="SimSun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3" autoAdjust="0"/>
    <p:restoredTop sz="94669"/>
  </p:normalViewPr>
  <p:slideViewPr>
    <p:cSldViewPr snapToGrid="0" snapToObjects="1">
      <p:cViewPr varScale="1">
        <p:scale>
          <a:sx n="112" d="100"/>
          <a:sy n="112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4" d="100"/>
        <a:sy n="194" d="100"/>
      </p:scale>
      <p:origin x="0" y="-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0B70FBAF-B80A-7C42-AEB9-4EDBE4C95DA6}" type="datetimeFigureOut">
              <a:rPr lang="en-US"/>
              <a:pPr>
                <a:defRPr/>
              </a:pPr>
              <a:t>12/19/17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33F3DFA2-31AE-6544-80F3-D3416A0CD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174B3D44-8902-9943-BFAD-E218E331146B}" type="datetimeFigureOut">
              <a:rPr lang="en-US" altLang="zh-CN"/>
              <a:pPr>
                <a:defRPr/>
              </a:pPr>
              <a:t>12/19/17</a:t>
            </a:fld>
            <a:endParaRPr lang="en-US" altLang="zh-CN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B9D95754-A087-284F-8BB1-ADA4D65CA9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AE0DCC1D-3B1C-405C-90BD-D8BB379470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3C942B95-74ED-4F01-B8EE-49718586B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S PGothic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1CFF6527-E518-4C88-804A-C81C06959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2CAF98-AB22-4360-A473-BE10517AA9B9}" type="slidenum">
              <a:rPr lang="en-US" altLang="zh-CN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</a:t>
            </a:fld>
            <a:endParaRPr lang="en-US" altLang="zh-CN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986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S PGothic" charset="-128"/>
              <a:cs typeface="MS PGothic" charset="-128"/>
            </a:endParaRPr>
          </a:p>
        </p:txBody>
      </p:sp>
      <p:sp>
        <p:nvSpPr>
          <p:cNvPr id="317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9pPr>
          </a:lstStyle>
          <a:p>
            <a:fld id="{F225DB69-E80E-1A42-90DE-A4FD9C05CAF5}" type="slidenum">
              <a:rPr kumimoji="0" lang="en-US" altLang="zh-CN"/>
              <a:pPr/>
              <a:t>2</a:t>
            </a:fld>
            <a:endParaRPr kumimoji="0" lang="en-US" altLang="zh-CN"/>
          </a:p>
        </p:txBody>
      </p:sp>
    </p:spTree>
    <p:extLst>
      <p:ext uri="{BB962C8B-B14F-4D97-AF65-F5344CB8AC3E}">
        <p14:creationId xmlns:p14="http://schemas.microsoft.com/office/powerpoint/2010/main" val="146372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S PGothic" charset="-128"/>
              <a:cs typeface="MS PGothic" charset="-128"/>
            </a:endParaRPr>
          </a:p>
        </p:txBody>
      </p:sp>
      <p:sp>
        <p:nvSpPr>
          <p:cNvPr id="5017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SimSun" charset="-122"/>
                <a:cs typeface="SimSun" charset="-122"/>
              </a:defRPr>
            </a:lvl9pPr>
          </a:lstStyle>
          <a:p>
            <a:fld id="{F0FCF513-E837-3644-B4DB-EFEF514F8695}" type="slidenum">
              <a:rPr kumimoji="0" lang="en-US" altLang="zh-CN"/>
              <a:pPr/>
              <a:t>18</a:t>
            </a:fld>
            <a:endParaRPr kumimoji="0"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CD5E-0765-2843-81F9-0FB0630CC06C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6F81-965E-CA4E-82BA-60A06809A9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06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FA53-B738-F44B-8BFA-09BB4A22EE15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68B3-5B35-FA46-973C-7EBD642E6A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092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53F3-FFEA-A741-827F-4C887E39A670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94A8-BAFC-6549-9223-60287A040E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168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92D2-DE0A-8341-B890-6AC70FD71989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8EB4-7ECC-0F4F-905A-CACC2DCBF4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824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5C8F-11C0-7B49-95E4-0F22A90B48D7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8E01-923E-B743-8FA2-31A610A0E4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8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9A84-6983-0E42-A147-91EBACF878C9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7E4BE-5EFC-2541-8630-5F4FACFB47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55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CAFC-5545-234C-83C1-6AC8B49F0F07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79E8-1F2D-D34F-842D-46D3A49724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25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0342-109E-8840-BD36-6A8DA7966CC5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DD68-981D-3B44-A288-7DE97AE714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525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BBB6-C619-EE45-A7C1-CE30EFA5E4C9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73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78D3-09CD-3649-B3C6-B18D10F6A4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5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D499-E432-3846-BE00-54C0711EF788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28C2-22FE-1344-9B95-25C5325C56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72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68AF-C766-1E4E-8CF1-A12FFF9F1D41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F9FC-AA2A-C44A-93FF-9B3E23072C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300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9BF30494-CF81-E34C-A9F8-121F3892E516}" type="datetime1">
              <a:rPr lang="en-US" altLang="zh-CN" smtClean="0"/>
              <a:t>12/19/17</a:t>
            </a:fld>
            <a:endParaRPr lang="en-US" altLang="zh-CN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ea typeface="DengXian" charset="0"/>
                <a:cs typeface="DengXian" charset="0"/>
              </a:defRPr>
            </a:lvl1pPr>
          </a:lstStyle>
          <a:p>
            <a:pPr>
              <a:defRPr/>
            </a:pPr>
            <a:r>
              <a:rPr lang="zh-CN" altLang="en-US"/>
              <a:t>洛丽华人基督教会二</a:t>
            </a:r>
            <a:r>
              <a:rPr lang="en-US" altLang="zh-CN"/>
              <a:t>0</a:t>
            </a:r>
            <a:r>
              <a:rPr lang="zh-CN" altLang="en-US"/>
              <a:t>一七年冬成人主日學   潘柏滔</a:t>
            </a:r>
            <a:r>
              <a:rPr lang="en-US" altLang="zh-CN"/>
              <a:t>, </a:t>
            </a:r>
            <a:r>
              <a:rPr lang="zh-CN" altLang="en-US"/>
              <a:t>趙任君 </a:t>
            </a:r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fld id="{9AA75586-3645-B04D-8D68-3128A502A4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xmlns="" id="{AFA4E801-1F7D-4931-9EB3-8C37641C07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AB9F1-C846-499A-9995-3387B62BAC98}" type="datetime1">
              <a:rPr lang="en-US" altLang="zh-CN" sz="1200" smtClean="0">
                <a:solidFill>
                  <a:srgbClr val="898989"/>
                </a:solidFill>
                <a:ea typeface="SimSun" panose="02010600030101010101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12/19/17</a:t>
            </a:fld>
            <a:endParaRPr lang="en-US" altLang="zh-CN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16387" name="Footer Placeholder 4">
            <a:extLst>
              <a:ext uri="{FF2B5EF4-FFF2-40B4-BE49-F238E27FC236}">
                <a16:creationId xmlns:a16="http://schemas.microsoft.com/office/drawing/2014/main" xmlns="" id="{36310C59-72D5-4099-BA0A-2BF5B5194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28950" y="6356350"/>
            <a:ext cx="31591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新細明體" panose="02020500000000000000" pitchFamily="18" charset="-120"/>
                <a:cs typeface="DengXian" panose="02010600030101010101" pitchFamily="2" charset="-122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新細明體" panose="02020500000000000000" pitchFamily="18" charset="-120"/>
                <a:cs typeface="DengXian" panose="02010600030101010101" pitchFamily="2" charset="-122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新細明體" panose="02020500000000000000" pitchFamily="18" charset="-120"/>
                <a:cs typeface="DengXian" panose="02010600030101010101" pitchFamily="2" charset="-122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新細明體" panose="02020500000000000000" pitchFamily="18" charset="-120"/>
                <a:cs typeface="DengXian" panose="02010600030101010101" pitchFamily="2" charset="-122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新細明體" panose="02020500000000000000" pitchFamily="18" charset="-120"/>
                <a:cs typeface="DengXian" panose="02010600030101010101" pitchFamily="2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xmlns="" id="{5DBDFCEC-8852-4954-B16E-6E8D52288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0A61C6-E71D-4FBB-AD1B-66BBE8A3E078}" type="slidenum">
              <a:rPr lang="en-US" altLang="zh-CN" sz="1200" smtClean="0">
                <a:solidFill>
                  <a:srgbClr val="898989"/>
                </a:solidFill>
                <a:ea typeface="SimSun" panose="02010600030101010101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16389" name="Title 1">
            <a:extLst>
              <a:ext uri="{FF2B5EF4-FFF2-40B4-BE49-F238E27FC236}">
                <a16:creationId xmlns:a16="http://schemas.microsoft.com/office/drawing/2014/main" xmlns="" id="{80586CED-3F43-4A4B-A6D1-F69ABFCBB3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557213"/>
          </a:xfrm>
        </p:spPr>
        <p:txBody>
          <a:bodyPr/>
          <a:lstStyle/>
          <a:p>
            <a:pPr eaLnBrk="1" hangingPunct="1"/>
            <a:r>
              <a:rPr lang="zh-TW" altLang="en-US" sz="3200" b="1">
                <a:ea typeface="新細明體" panose="02020500000000000000" pitchFamily="18" charset="-120"/>
              </a:rPr>
              <a:t>䛊经</a:t>
            </a:r>
            <a:r>
              <a:rPr lang="en-US" altLang="zh-TW" sz="3200" b="1">
                <a:ea typeface="新細明體" panose="02020500000000000000" pitchFamily="18" charset="-120"/>
              </a:rPr>
              <a:t>, </a:t>
            </a:r>
            <a:r>
              <a:rPr lang="zh-TW" altLang="en-US" sz="3200" b="1">
                <a:ea typeface="新細明體" panose="02020500000000000000" pitchFamily="18" charset="-120"/>
              </a:rPr>
              <a:t>解經与查經課程簡介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F05365A-3CC4-43A1-96CE-8CADE29D0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72786"/>
              </p:ext>
            </p:extLst>
          </p:nvPr>
        </p:nvGraphicFramePr>
        <p:xfrm>
          <a:off x="0" y="598488"/>
          <a:ext cx="9144000" cy="5630862"/>
        </p:xfrm>
        <a:graphic>
          <a:graphicData uri="http://schemas.openxmlformats.org/drawingml/2006/table">
            <a:tbl>
              <a:tblPr/>
              <a:tblGrid>
                <a:gridCol w="2563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0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Session/Date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Topics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1 (12-17-17)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䛊经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聖經正典的畄传与權威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釋經史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2 (12-24-17)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䛊</a:t>
                      </a: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经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聖經啟示與默示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3 (12-31-17)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解經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解经法原则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上下文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4 (1-7-18)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䛊经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聖經排列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分类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翻译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5 (1-14-18)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解经法原则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體栽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6 (1-21-18)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解经法原则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背景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漸啟明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7 (1-28-18)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解经法原则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一貫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,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要清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8 (2-4-18)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查經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歸納法查經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觀察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9 (2-11-18)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查經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歸納法查經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解釋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10 (2-18-18)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查經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歸納法查經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應用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11 (2-25-18)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查經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: 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charset="0"/>
                          <a:ea typeface="SimSun" charset="0"/>
                          <a:cs typeface="SimSun" charset="0"/>
                        </a:rPr>
                        <a:t>歸納法查經组員示范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Sun" charset="0"/>
                        <a:ea typeface="SimSun" charset="0"/>
                        <a:cs typeface="SimSu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0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6" descr="revelation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46038"/>
            <a:ext cx="7761288" cy="6080125"/>
          </a:xfrm>
        </p:spPr>
      </p:pic>
      <p:sp>
        <p:nvSpPr>
          <p:cNvPr id="40962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201832-8888-D945-A936-664B60309456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0963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0964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3E10073-5A33-754A-B5EE-ADBF148622D9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3600" b="1">
                <a:latin typeface="PMingLiU" charset="-120"/>
                <a:ea typeface="PMingLiU" charset="-120"/>
                <a:cs typeface="PMingLiU" charset="-120"/>
              </a:rPr>
              <a:t>貳、默示論</a:t>
            </a:r>
            <a:r>
              <a:rPr lang="en-US" altLang="zh-CN" sz="3600" b="1"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CN" sz="3600" b="1">
                <a:latin typeface="PMingLiU" charset="-120"/>
                <a:ea typeface="PMingLiU" charset="-120"/>
                <a:cs typeface="PMingLiU" charset="-120"/>
              </a:rPr>
            </a:br>
            <a:endParaRPr lang="en-US" altLang="zh-CN" sz="3600" b="1"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41986" name="Content Placeholder 7" descr="revelation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3" y="787400"/>
            <a:ext cx="8408987" cy="5338763"/>
          </a:xfrm>
        </p:spPr>
      </p:pic>
      <p:sp>
        <p:nvSpPr>
          <p:cNvPr id="41987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2266D6-C3E1-9141-8C15-4D249F05332F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1988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1989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8EB214-105B-3343-BE21-B74391B945BB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356350"/>
          </a:xfrm>
        </p:spPr>
        <p:txBody>
          <a:bodyPr/>
          <a:lstStyle/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一、默示含義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en-US" altLang="ja-JP" sz="3600" b="1" dirty="0" err="1">
                <a:latin typeface="SimSun" charset="-122"/>
                <a:ea typeface="SimSun" charset="-122"/>
                <a:cs typeface="SimSun" charset="-122"/>
              </a:rPr>
              <a:t>Theopneustos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, God breathed)</a:t>
            </a: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提後三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16</a:t>
            </a: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1. </a:t>
            </a: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創造能力</a:t>
            </a:r>
            <a:endParaRPr lang="en-US" altLang="ja-JP" sz="36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　詩卅三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6</a:t>
            </a: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9</a:t>
            </a: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　創一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2</a:t>
            </a: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　詩一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○</a:t>
            </a: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四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30</a:t>
            </a: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賜生命</a:t>
            </a:r>
            <a:endParaRPr lang="en-US" altLang="ja-JP" sz="36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　創二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7</a:t>
            </a: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3. </a:t>
            </a: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聖靈說話</a:t>
            </a:r>
            <a:endParaRPr lang="en-US" altLang="ja-JP" sz="36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85000"/>
              </a:lnSpc>
            </a:pPr>
            <a:r>
              <a:rPr lang="ja-JP" altLang="en-US" sz="3600" b="1" dirty="0">
                <a:latin typeface="SimSun" charset="-122"/>
                <a:ea typeface="SimSun" charset="-122"/>
                <a:cs typeface="SimSun" charset="-122"/>
              </a:rPr>
              <a:t>　　　　　來三</a:t>
            </a:r>
            <a:r>
              <a:rPr lang="en-US" altLang="ja-JP" sz="3600" b="1" dirty="0">
                <a:latin typeface="SimSun" charset="-122"/>
                <a:ea typeface="SimSun" charset="-122"/>
                <a:cs typeface="SimSun" charset="-122"/>
              </a:rPr>
              <a:t>7</a:t>
            </a:r>
          </a:p>
          <a:p>
            <a:pPr marL="182563" indent="-182563" eaLnBrk="1" hangingPunct="1">
              <a:lnSpc>
                <a:spcPct val="85000"/>
              </a:lnSpc>
            </a:pPr>
            <a:endParaRPr lang="zh-CN" altLang="en-US" sz="36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3010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0BB2FF-073B-E140-9709-F26CF8BC31F6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3011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3012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153881-09E9-B54B-8858-6C92892D34B8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070428" cy="6442841"/>
          </a:xfrm>
        </p:spPr>
        <p:txBody>
          <a:bodyPr/>
          <a:lstStyle/>
          <a:p>
            <a:pPr marL="182563" indent="-182563" eaLnBrk="1" hangingPunct="1"/>
            <a:r>
              <a:rPr lang="ja-JP" altLang="en-US" sz="4800" b="1" dirty="0">
                <a:latin typeface="SimSun" charset="-122"/>
                <a:ea typeface="SimSun" charset="-122"/>
                <a:cs typeface="SimSun" charset="-122"/>
              </a:rPr>
              <a:t>二、默示的方法</a:t>
            </a:r>
            <a:endParaRPr lang="en-US" altLang="ja-JP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/>
            <a:r>
              <a:rPr lang="ja-JP" altLang="en-US" sz="4800" b="1" dirty="0">
                <a:latin typeface="SimSun" charset="-122"/>
                <a:ea typeface="SimSun" charset="-122"/>
                <a:cs typeface="SimSun" charset="-122"/>
              </a:rPr>
              <a:t>　　人、神合作</a:t>
            </a:r>
            <a:endParaRPr lang="en-US" altLang="ja-JP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/>
            <a:r>
              <a:rPr lang="ja-JP" altLang="en-US" sz="4800" b="1" dirty="0">
                <a:latin typeface="SimSun" charset="-122"/>
                <a:ea typeface="SimSun" charset="-122"/>
                <a:cs typeface="SimSun" charset="-122"/>
              </a:rPr>
              <a:t>三、正確的默示觀</a:t>
            </a:r>
            <a:endParaRPr lang="en-US" altLang="ja-JP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/>
            <a:r>
              <a:rPr lang="ja-JP" altLang="en-US" sz="4800" b="1" dirty="0">
                <a:latin typeface="SimSun" charset="-122"/>
                <a:ea typeface="SimSun" charset="-122"/>
                <a:cs typeface="SimSun" charset="-122"/>
              </a:rPr>
              <a:t>　</a:t>
            </a:r>
            <a:r>
              <a:rPr lang="en-US" altLang="ja-JP" sz="4800" b="1" dirty="0">
                <a:latin typeface="SimSun" charset="-122"/>
                <a:ea typeface="SimSun" charset="-122"/>
                <a:cs typeface="SimSun" charset="-122"/>
              </a:rPr>
              <a:t>1. </a:t>
            </a:r>
            <a:r>
              <a:rPr lang="ja-JP" altLang="en-US" sz="4800" b="1" dirty="0">
                <a:latin typeface="SimSun" charset="-122"/>
                <a:ea typeface="SimSun" charset="-122"/>
                <a:cs typeface="SimSun" charset="-122"/>
              </a:rPr>
              <a:t>聖靈監督作者</a:t>
            </a:r>
            <a:endParaRPr lang="en-US" altLang="ja-JP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　</a:t>
            </a:r>
            <a:r>
              <a:rPr lang="en-US" altLang="ja-JP" sz="4800" b="1" dirty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作者按自己的風格、個性，將神對人的啟示，組織記錄下來</a:t>
            </a:r>
            <a:endParaRPr lang="en-US" altLang="ja-JP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　</a:t>
            </a:r>
            <a:r>
              <a:rPr lang="en-US" altLang="ja-JP" sz="4800" b="1" dirty="0">
                <a:latin typeface="SimSun" charset="-122"/>
                <a:ea typeface="SimSun" charset="-122"/>
                <a:cs typeface="SimSun" charset="-122"/>
              </a:rPr>
              <a:t>3. </a:t>
            </a:r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寫出來的都是神的話，在原來手稿上沒有錯誤</a:t>
            </a:r>
            <a:endParaRPr lang="en-US" altLang="ja-JP" sz="48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/>
            <a:endParaRPr lang="zh-CN" altLang="en-US" sz="48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4034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0154E7-893D-A74B-8ED7-8DDE320999A1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403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403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DD0DC8-7880-2E41-9E67-7117D9DB31FD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6" descr="revelation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5" y="612775"/>
            <a:ext cx="9077325" cy="5372100"/>
          </a:xfrm>
        </p:spPr>
      </p:pic>
      <p:sp>
        <p:nvSpPr>
          <p:cNvPr id="45058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33D47A-D42A-D14E-88AE-168B56342979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5059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5060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0662A4-F145-A74D-9E88-0FAB3253DF7C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Content Placeholder 6" descr="revelation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8" y="114300"/>
            <a:ext cx="8701087" cy="6011863"/>
          </a:xfrm>
        </p:spPr>
      </p:pic>
      <p:sp>
        <p:nvSpPr>
          <p:cNvPr id="46082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407AAB-BF79-C34C-BE6D-355BAB007B61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6083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6084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0611A8-2B06-9046-9370-CA66B8A680AB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73025"/>
            <a:ext cx="9144000" cy="6167438"/>
          </a:xfrm>
        </p:spPr>
        <p:txBody>
          <a:bodyPr/>
          <a:lstStyle/>
          <a:p>
            <a:pPr marL="182563" indent="-182563" eaLnBrk="1" hangingPunct="1">
              <a:lnSpc>
                <a:spcPct val="70000"/>
              </a:lnSpc>
            </a:pP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四、默示的範圍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70000"/>
              </a:lnSpc>
            </a:pP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1.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神的層面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70000"/>
              </a:lnSpc>
            </a:pP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A. Plenary inspiration </a:t>
            </a:r>
            <a:r>
              <a:rPr lang="ja-JP" altLang="en-US" sz="3200" b="1" dirty="0">
                <a:latin typeface="SimSun" charset="-122"/>
                <a:ea typeface="SimSun" charset="-122"/>
                <a:cs typeface="SimSun" charset="-122"/>
              </a:rPr>
              <a:t>全部默示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70000"/>
              </a:lnSpc>
            </a:pPr>
            <a:r>
              <a:rPr lang="ja-JP" altLang="en-US" sz="3200" b="1" dirty="0">
                <a:latin typeface="SimSun" charset="-122"/>
                <a:ea typeface="SimSun" charset="-122"/>
                <a:cs typeface="SimSun" charset="-122"/>
              </a:rPr>
              <a:t>　　　提後三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16</a:t>
            </a:r>
          </a:p>
          <a:p>
            <a:pPr marL="182563" indent="-182563" eaLnBrk="1" hangingPunct="1">
              <a:lnSpc>
                <a:spcPct val="70000"/>
              </a:lnSpc>
            </a:pPr>
            <a:r>
              <a:rPr lang="ja-JP" altLang="en-US" sz="3200" b="1" dirty="0">
                <a:latin typeface="SimSun" charset="-122"/>
                <a:ea typeface="SimSun" charset="-122"/>
                <a:cs typeface="SimSun" charset="-122"/>
              </a:rPr>
              <a:t>　　　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耶穌的支持：太五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17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18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、約十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35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、太四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4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7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10</a:t>
            </a:r>
          </a:p>
          <a:p>
            <a:pPr marL="182563" indent="-182563" eaLnBrk="1" hangingPunct="1">
              <a:lnSpc>
                <a:spcPct val="70000"/>
              </a:lnSpc>
            </a:pP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B. Verbal inspiration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字句默示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70000"/>
              </a:lnSpc>
            </a:pP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　彼後一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21, </a:t>
            </a:r>
          </a:p>
          <a:p>
            <a:pPr marL="182563" indent="-182563" eaLnBrk="1" hangingPunct="1">
              <a:lnSpc>
                <a:spcPct val="70000"/>
              </a:lnSpc>
            </a:pP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      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耶穌的支持：路廿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37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38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41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44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、約十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34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35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、太五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17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18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、約十四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26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、十六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12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15                    									</a:t>
            </a:r>
          </a:p>
          <a:p>
            <a:pPr marL="182563" indent="-182563" eaLnBrk="1" hangingPunct="1">
              <a:lnSpc>
                <a:spcPct val="70000"/>
              </a:lnSpc>
            </a:pP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  2.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人的層面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70000"/>
              </a:lnSpc>
            </a:pP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　作者：</a:t>
            </a:r>
            <a:r>
              <a:rPr lang="zh-TW" altLang="en-US" sz="3200" b="1" dirty="0" smtClean="0">
                <a:latin typeface="SimSun" charset="-122"/>
                <a:ea typeface="SimSun" charset="-122"/>
                <a:cs typeface="SimSun" charset="-122"/>
              </a:rPr>
              <a:t>個性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、文化、環境、時代背景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70000"/>
              </a:lnSpc>
            </a:pP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　　　文字：文體、詞彙、風格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70000"/>
              </a:lnSpc>
            </a:pP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>
              <a:lnSpc>
                <a:spcPct val="70000"/>
              </a:lnSpc>
            </a:pPr>
            <a:endParaRPr lang="zh-CN" altLang="en-US" sz="32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7106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17FA8D-41E8-9E44-A8C7-8D683964D9C4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710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7108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37AE9CE-9F9C-7446-B538-3872F5F4B5F2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8350"/>
          </a:xfrm>
        </p:spPr>
        <p:txBody>
          <a:bodyPr/>
          <a:lstStyle/>
          <a:p>
            <a:pPr eaLnBrk="1" hangingPunct="1"/>
            <a:r>
              <a:rPr lang="en-US" altLang="zh-CN" sz="4000" b="1" i="1">
                <a:latin typeface="SimSun" charset="-122"/>
                <a:ea typeface="SimSun" charset="-122"/>
                <a:cs typeface="SimSun" charset="-122"/>
              </a:rPr>
              <a:t/>
            </a:r>
            <a:br>
              <a:rPr lang="en-US" altLang="zh-CN" sz="4000" b="1" i="1">
                <a:latin typeface="SimSun" charset="-122"/>
                <a:ea typeface="SimSun" charset="-122"/>
                <a:cs typeface="SimSun" charset="-122"/>
              </a:rPr>
            </a:br>
            <a:r>
              <a:rPr lang="zh-CN" altLang="en-US" sz="4000" b="1" i="1">
                <a:latin typeface="SimSun" charset="-122"/>
                <a:ea typeface="SimSun" charset="-122"/>
                <a:cs typeface="SimSun" charset="-122"/>
              </a:rPr>
              <a:t>圣经权威</a:t>
            </a:r>
            <a:r>
              <a:rPr lang="en-US" altLang="zh-CN" sz="4000">
                <a:latin typeface="SimSun" charset="-122"/>
                <a:ea typeface="SimSun" charset="-122"/>
                <a:cs typeface="SimSun" charset="-122"/>
              </a:rPr>
              <a:t> (BIBLICAL AUTHORITY)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8350"/>
            <a:ext cx="9144000" cy="1682750"/>
          </a:xfrm>
        </p:spPr>
        <p:txBody>
          <a:bodyPr/>
          <a:lstStyle/>
          <a:p>
            <a:pPr algn="l" eaLnBrk="1" hangingPunct="1"/>
            <a:r>
              <a:rPr lang="zh-CN" altLang="en-US" sz="2800" b="1">
                <a:latin typeface="SimSun" charset="-122"/>
                <a:ea typeface="SimSun" charset="-122"/>
                <a:cs typeface="SimSun" charset="-122"/>
              </a:rPr>
              <a:t>圣经每字均是　神所赐的，当中的一切教训，都不包含错误，无论是有关　神创造的记载、有关世界的历史</a:t>
            </a:r>
            <a:r>
              <a:rPr lang="en-US" altLang="zh-CN" sz="2800" b="1">
                <a:latin typeface="SimSun" charset="-122"/>
                <a:ea typeface="SimSun" charset="-122"/>
                <a:cs typeface="SimSun" charset="-122"/>
              </a:rPr>
              <a:t>, </a:t>
            </a:r>
            <a:r>
              <a:rPr lang="zh-CN" altLang="en-US" sz="2800" b="1">
                <a:latin typeface="SimSun" charset="-122"/>
                <a:ea typeface="SimSun" charset="-122"/>
                <a:cs typeface="SimSun" charset="-122"/>
              </a:rPr>
              <a:t>有它本身在　神引导下的写作来源，以及有关　神对个别生命拯救恩典的见证，都是如此。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0" y="4230688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CN" altLang="en-US" sz="3600" b="1">
                <a:latin typeface="Times New Roman" charset="0"/>
                <a:ea typeface="SimSun" charset="-122"/>
                <a:cs typeface="SimSun" charset="-122"/>
              </a:rPr>
              <a:t>圣经按原稿在正确的解释下，会证实所教导的一切，都是完全真确的，无论是关乎教义、历史、科学、地理、地质或其他学科或知识都是如此。</a:t>
            </a:r>
          </a:p>
        </p:txBody>
      </p:sp>
      <p:sp>
        <p:nvSpPr>
          <p:cNvPr id="48132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296559-37AD-5841-9E9D-EE5E9C4708DC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12/19/17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8133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8134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3D3305-759D-FB44-9612-CEB556F2A96F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pic>
        <p:nvPicPr>
          <p:cNvPr id="481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413"/>
            <a:ext cx="9144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4413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SimSun" charset="-122"/>
                <a:ea typeface="SimSun" charset="-122"/>
                <a:cs typeface="SimSun" charset="-122"/>
              </a:rPr>
              <a:t>第二课</a:t>
            </a:r>
            <a:r>
              <a:rPr lang="en-US" altLang="zh-CN" b="1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x-none" b="1">
                <a:latin typeface="SimSun" charset="-122"/>
                <a:ea typeface="SimSun" charset="-122"/>
                <a:cs typeface="SimSun" charset="-122"/>
              </a:rPr>
              <a:t>䛊</a:t>
            </a:r>
            <a:r>
              <a:rPr lang="zh-TW" altLang="en-US" b="1">
                <a:latin typeface="SimSun" charset="-122"/>
                <a:ea typeface="SimSun" charset="-122"/>
                <a:cs typeface="SimSun" charset="-122"/>
              </a:rPr>
              <a:t>经</a:t>
            </a:r>
            <a:r>
              <a:rPr lang="en-US" altLang="zh-CN" b="1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b="1">
                <a:latin typeface="SimSun" charset="-122"/>
                <a:ea typeface="SimSun" charset="-122"/>
                <a:cs typeface="SimSun" charset="-122"/>
              </a:rPr>
              <a:t>聖經啟示與默示</a:t>
            </a:r>
            <a:r>
              <a:rPr lang="zh-CN" altLang="en-US" b="1">
                <a:latin typeface="SimSun" charset="-122"/>
                <a:ea typeface="SimSun" charset="-122"/>
                <a:cs typeface="SimSun" charset="-122"/>
              </a:rPr>
              <a:t>作业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1350"/>
            <a:ext cx="9144000" cy="6216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zh-CN" altLang="en-US" sz="2500" b="1" dirty="0">
                <a:latin typeface="SimSun" charset="-122"/>
                <a:ea typeface="SimSun" charset="-122"/>
                <a:cs typeface="SimSun" charset="-122"/>
              </a:rPr>
              <a:t>                       </a:t>
            </a:r>
            <a:endParaRPr lang="en-US" altLang="zh-TW" sz="25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A.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一般啟示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大自然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彰顯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B.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一般啟示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人心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彰顯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_____________</a:t>
            </a:r>
            <a:endParaRPr lang="en-US" altLang="zh-CN" sz="25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C. </a:t>
            </a:r>
            <a:r>
              <a:rPr lang="zh-CN" altLang="en-US" sz="2500" b="1" dirty="0">
                <a:latin typeface="SimSun" charset="-122"/>
                <a:ea typeface="SimSun" charset="-122"/>
                <a:cs typeface="SimSun" charset="-122"/>
              </a:rPr>
              <a:t>特殊啟示两个主要途径</a:t>
            </a: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1._______________; 2.__________________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D. </a:t>
            </a:r>
            <a:r>
              <a:rPr lang="zh-CN" altLang="en-US" sz="2500" b="1" dirty="0">
                <a:latin typeface="SimSun" charset="-122"/>
                <a:ea typeface="SimSun" charset="-122"/>
                <a:cs typeface="SimSun" charset="-122"/>
              </a:rPr>
              <a:t>圣经权威的主要根据</a:t>
            </a: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:_______________________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E. </a:t>
            </a:r>
            <a:r>
              <a:rPr lang="zh-CN" altLang="en-US" sz="2500" b="1" dirty="0">
                <a:latin typeface="SimSun" charset="-122"/>
                <a:ea typeface="SimSun" charset="-122"/>
                <a:cs typeface="SimSun" charset="-122"/>
              </a:rPr>
              <a:t>圣经权威只在乎信徒生活与行为的标准 </a:t>
            </a: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(T/F)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F.</a:t>
            </a:r>
            <a:r>
              <a:rPr lang="zh-CN" altLang="en-US" sz="2500" b="1" dirty="0">
                <a:latin typeface="SimSun" charset="-122"/>
                <a:ea typeface="SimSun" charset="-122"/>
                <a:cs typeface="SimSun" charset="-122"/>
              </a:rPr>
              <a:t>圣经按原稿在正确的</a:t>
            </a: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_______</a:t>
            </a:r>
            <a:r>
              <a:rPr lang="zh-CN" altLang="en-US" sz="2500" b="1" dirty="0">
                <a:latin typeface="SimSun" charset="-122"/>
                <a:ea typeface="SimSun" charset="-122"/>
                <a:cs typeface="SimSun" charset="-122"/>
              </a:rPr>
              <a:t>下，会证实所</a:t>
            </a: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______</a:t>
            </a:r>
            <a:r>
              <a:rPr lang="zh-CN" altLang="en-US" sz="2500" b="1" dirty="0">
                <a:latin typeface="SimSun" charset="-122"/>
                <a:ea typeface="SimSun" charset="-122"/>
                <a:cs typeface="SimSun" charset="-122"/>
              </a:rPr>
              <a:t>的一切，  都是完全</a:t>
            </a:r>
            <a:r>
              <a:rPr lang="en-US" altLang="zh-CN" sz="2500" b="1" dirty="0">
                <a:latin typeface="SimSun" charset="-122"/>
                <a:ea typeface="SimSun" charset="-122"/>
                <a:cs typeface="SimSun" charset="-122"/>
              </a:rPr>
              <a:t>_______</a:t>
            </a:r>
            <a:r>
              <a:rPr lang="zh-CN" altLang="en-US" sz="2500" b="1" dirty="0">
                <a:latin typeface="SimSun" charset="-122"/>
                <a:ea typeface="SimSun" charset="-122"/>
                <a:cs typeface="SimSun" charset="-122"/>
              </a:rPr>
              <a:t>的，</a:t>
            </a:r>
            <a:endParaRPr lang="en-US" altLang="zh-CN" sz="25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G.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正確的聖經默示含義 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只選一项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:)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1.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神执着人手寫下祂的話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神赐人灵感寫下有关祂的話</a:t>
            </a: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500" b="1" dirty="0">
                <a:latin typeface="SimSun" charset="-122"/>
                <a:ea typeface="SimSun" charset="-122"/>
                <a:cs typeface="SimSun" charset="-122"/>
              </a:rPr>
              <a:t>3. </a:t>
            </a:r>
            <a:r>
              <a:rPr lang="zh-TW" altLang="en-US" sz="2500" b="1" dirty="0">
                <a:latin typeface="SimSun" charset="-122"/>
                <a:ea typeface="SimSun" charset="-122"/>
                <a:cs typeface="SimSun" charset="-122"/>
              </a:rPr>
              <a:t>聖靈監督作者寫出神的話</a:t>
            </a:r>
            <a:endParaRPr lang="zh-CN" altLang="en-US" sz="25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9155" name="Date Placeholder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568D152-5F87-B74D-BA11-B4FDC8912E5F}" type="datetime1">
              <a:rPr lang="en-US" altLang="zh-CN" sz="1200" smtClean="0">
                <a:solidFill>
                  <a:srgbClr val="898989"/>
                </a:solidFill>
                <a:ea typeface="SimSun" charset="-122"/>
                <a:cs typeface="SimSun" charset="-122"/>
              </a:rPr>
              <a:t>12/19/17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9156" name="Footer Placeholder 2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洛丽华人基督教会二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0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一七年冬成人主日學   潘柏滔</a:t>
            </a:r>
            <a:r>
              <a:rPr lang="en-US" altLang="zh-CN" sz="1200">
                <a:solidFill>
                  <a:srgbClr val="898989"/>
                </a:solidFill>
                <a:ea typeface="DengXian" charset="-122"/>
                <a:cs typeface="DengXian" charset="-122"/>
              </a:rPr>
              <a:t>, </a:t>
            </a:r>
            <a:r>
              <a:rPr lang="zh-CN" altLang="en-US" sz="1200">
                <a:solidFill>
                  <a:srgbClr val="898989"/>
                </a:solidFill>
                <a:ea typeface="DengXian" charset="-122"/>
                <a:cs typeface="DengXian" charset="-122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49157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E0B7B6-FD7E-4F4D-A335-822637EB1B95}" type="slidenum">
              <a:rPr lang="en-US" altLang="zh-CN" sz="1200">
                <a:solidFill>
                  <a:srgbClr val="898989"/>
                </a:solidFill>
                <a:ea typeface="SimSun" charset="-122"/>
                <a:cs typeface="SimSun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 noChangeArrowheads="1"/>
          </p:cNvSpPr>
          <p:nvPr>
            <p:ph type="title"/>
          </p:nvPr>
        </p:nvSpPr>
        <p:spPr>
          <a:xfrm>
            <a:off x="73025" y="168275"/>
            <a:ext cx="9070975" cy="15224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4800" b="1" dirty="0">
                <a:latin typeface="SimSun" charset="-122"/>
                <a:ea typeface="SimSun" charset="-122"/>
                <a:cs typeface="SimSun" charset="-122"/>
              </a:rPr>
              <a:t>第二课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x-none" sz="4800" b="1" dirty="0">
                <a:latin typeface="SimSun" charset="-122"/>
                <a:ea typeface="SimSun" charset="-122"/>
                <a:cs typeface="SimSun" charset="-122"/>
              </a:rPr>
              <a:t>䛊</a:t>
            </a:r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经</a:t>
            </a:r>
            <a:r>
              <a:rPr lang="en-US" altLang="zh-CN" sz="4800" b="1" dirty="0">
                <a:latin typeface="SimSun" charset="-122"/>
                <a:ea typeface="SimSun" charset="-122"/>
                <a:cs typeface="SimSun" charset="-122"/>
              </a:rPr>
              <a:t>: </a:t>
            </a:r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聖經啟示與默示</a:t>
            </a:r>
            <a:endParaRPr lang="en-US" altLang="zh-CN" sz="48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0722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</a:pPr>
            <a:r>
              <a:rPr lang="zh-TW" altLang="en-US" sz="5000" b="1" dirty="0">
                <a:latin typeface="SimSun" charset="-122"/>
                <a:ea typeface="SimSun" charset="-122"/>
                <a:cs typeface="SimSun" charset="-122"/>
              </a:rPr>
              <a:t>壹、啟示論</a:t>
            </a:r>
            <a:endParaRPr lang="en-US" altLang="ja-JP" sz="5000" b="1" dirty="0">
              <a:latin typeface="SimSun" charset="-122"/>
              <a:ea typeface="SimSun" charset="-122"/>
              <a:cs typeface="SimSun" charset="-122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zh-TW" altLang="en-US" sz="5000" b="1" dirty="0">
                <a:latin typeface="SimSun" charset="-122"/>
                <a:ea typeface="SimSun" charset="-122"/>
                <a:cs typeface="SimSun" charset="-122"/>
              </a:rPr>
              <a:t>　</a:t>
            </a:r>
            <a:r>
              <a:rPr lang="ja-JP" altLang="en-US" sz="5000" b="1" dirty="0">
                <a:latin typeface="SimSun" charset="-122"/>
                <a:ea typeface="SimSun" charset="-122"/>
                <a:cs typeface="SimSun" charset="-122"/>
              </a:rPr>
              <a:t>啟示</a:t>
            </a:r>
            <a:r>
              <a:rPr lang="en-US" altLang="ja-JP" sz="50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en-US" altLang="ja-JP" sz="5000" b="1" dirty="0" err="1">
                <a:latin typeface="SimSun" charset="-122"/>
                <a:ea typeface="SimSun" charset="-122"/>
                <a:cs typeface="SimSun" charset="-122"/>
              </a:rPr>
              <a:t>apokalupsis</a:t>
            </a:r>
            <a:r>
              <a:rPr lang="en-US" altLang="ja-JP" sz="5000" b="1" dirty="0">
                <a:latin typeface="SimSun" charset="-122"/>
                <a:ea typeface="SimSun" charset="-122"/>
                <a:cs typeface="SimSun" charset="-122"/>
              </a:rPr>
              <a:t>)</a:t>
            </a:r>
            <a:r>
              <a:rPr lang="ja-JP" altLang="en-US" sz="5000" b="1" dirty="0">
                <a:latin typeface="SimSun" charset="-122"/>
                <a:ea typeface="SimSun" charset="-122"/>
                <a:cs typeface="SimSun" charset="-122"/>
              </a:rPr>
              <a:t>定義：</a:t>
            </a:r>
            <a:endParaRPr lang="en-US" altLang="ja-JP" sz="5000" b="1" dirty="0">
              <a:latin typeface="SimSun" charset="-122"/>
              <a:ea typeface="SimSun" charset="-122"/>
              <a:cs typeface="SimSun" charset="-122"/>
            </a:endParaRPr>
          </a:p>
          <a:p>
            <a:pPr lvl="2" algn="just" eaLnBrk="1" hangingPunct="1">
              <a:buFont typeface="Symbol" charset="2"/>
              <a:buChar char=""/>
            </a:pPr>
            <a:r>
              <a:rPr lang="ja-JP" altLang="en-US" sz="5000" b="1" dirty="0">
                <a:latin typeface="SimSun" charset="-122"/>
                <a:ea typeface="SimSun" charset="-122"/>
                <a:cs typeface="SimSun" charset="-122"/>
              </a:rPr>
              <a:t>神向人主動顯示祂自己</a:t>
            </a:r>
            <a:endParaRPr lang="en-US" altLang="ja-JP" sz="5000" b="1" dirty="0">
              <a:latin typeface="SimSun" charset="-122"/>
              <a:ea typeface="SimSun" charset="-122"/>
              <a:cs typeface="SimSun" charset="-122"/>
            </a:endParaRPr>
          </a:p>
          <a:p>
            <a:pPr lvl="2" algn="just" eaLnBrk="1" hangingPunct="1">
              <a:buFont typeface="Symbol" charset="2"/>
              <a:buChar char=""/>
            </a:pPr>
            <a:r>
              <a:rPr lang="ja-JP" altLang="en-US" sz="5000" b="1" dirty="0">
                <a:latin typeface="SimSun" charset="-122"/>
                <a:ea typeface="SimSun" charset="-122"/>
                <a:cs typeface="SimSun" charset="-122"/>
              </a:rPr>
              <a:t>使人可以認識祂</a:t>
            </a:r>
            <a:endParaRPr lang="en-US" altLang="ja-JP" sz="5000" b="1" dirty="0">
              <a:latin typeface="SimSun" charset="-122"/>
              <a:ea typeface="SimSun" charset="-122"/>
              <a:cs typeface="SimSun" charset="-122"/>
            </a:endParaRPr>
          </a:p>
          <a:p>
            <a:pPr lvl="2" algn="just" eaLnBrk="1" hangingPunct="1">
              <a:buFont typeface="Symbol" charset="2"/>
              <a:buChar char=""/>
            </a:pPr>
            <a:r>
              <a:rPr lang="zh-TW" altLang="en-US" sz="5000" b="1" dirty="0">
                <a:latin typeface="SimSun" charset="-122"/>
                <a:ea typeface="SimSun" charset="-122"/>
                <a:cs typeface="SimSun" charset="-122"/>
              </a:rPr>
              <a:t>目的是要與人建立個人關係</a:t>
            </a:r>
            <a:endParaRPr lang="en-US" altLang="ja-JP" sz="5000" b="1" dirty="0">
              <a:latin typeface="SimSun" charset="-122"/>
              <a:ea typeface="SimSun" charset="-122"/>
              <a:cs typeface="SimSun" charset="-122"/>
            </a:endParaRPr>
          </a:p>
          <a:p>
            <a:pPr eaLnBrk="1" hangingPunct="1"/>
            <a:endParaRPr lang="zh-CN" altLang="en-US" sz="50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0723" name="Date Placeholder 5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D9F574-5751-104F-8E4A-99FB5D208266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0724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072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2C540F-4693-6B47-B6CC-CDD4D6973572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6" descr="revelation1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34150"/>
          </a:xfrm>
        </p:spPr>
      </p:pic>
      <p:sp>
        <p:nvSpPr>
          <p:cNvPr id="33794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EE3EF0-7034-B44E-BAA7-2C1F4506F7E0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379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379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04F5F5A-EF44-184E-8C97-151F030F083F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7" descr="Chine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0"/>
            <a:ext cx="7704137" cy="6381750"/>
          </a:xfrm>
        </p:spPr>
      </p:pic>
      <p:sp>
        <p:nvSpPr>
          <p:cNvPr id="34818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2C80A7-8DC9-2644-ACD7-CB80690804E8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4819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4820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796623-4A3A-8E44-899B-3E8BFA9BC3F5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-105102"/>
            <a:ext cx="9144000" cy="6231266"/>
          </a:xfrm>
        </p:spPr>
        <p:txBody>
          <a:bodyPr/>
          <a:lstStyle/>
          <a:p>
            <a:pPr marL="182563" indent="-182563" eaLnBrk="1" hangingPunct="1"/>
            <a:r>
              <a:rPr lang="zh-TW" altLang="en-US" sz="8800" b="1" dirty="0">
                <a:latin typeface="SimSun" charset="-122"/>
                <a:ea typeface="SimSun" charset="-122"/>
                <a:cs typeface="SimSun" charset="-122"/>
              </a:rPr>
              <a:t>　</a:t>
            </a:r>
            <a:r>
              <a:rPr lang="ja-JP" altLang="en-US" sz="8800" b="1" dirty="0">
                <a:latin typeface="SimSun" charset="-122"/>
                <a:ea typeface="SimSun" charset="-122"/>
                <a:cs typeface="SimSun" charset="-122"/>
              </a:rPr>
              <a:t>二、一般啟示</a:t>
            </a:r>
            <a:endParaRPr lang="en-US" altLang="ja-JP" sz="8800" b="1" dirty="0">
              <a:latin typeface="SimSun" charset="-122"/>
              <a:ea typeface="SimSun" charset="-122"/>
              <a:cs typeface="SimSun" charset="-122"/>
            </a:endParaRPr>
          </a:p>
          <a:p>
            <a:pPr marL="730250" lvl="2" indent="-182563" eaLnBrk="1" hangingPunct="1">
              <a:buFont typeface="Wingdings 2" charset="2"/>
              <a:buChar char=""/>
            </a:pPr>
            <a:r>
              <a:rPr lang="ja-JP" altLang="en-US" sz="8800" b="1" dirty="0">
                <a:solidFill>
                  <a:srgbClr val="262626"/>
                </a:solidFill>
                <a:latin typeface="SimSun" charset="-122"/>
                <a:ea typeface="SimSun" charset="-122"/>
                <a:cs typeface="SimSun" charset="-122"/>
              </a:rPr>
              <a:t>定義</a:t>
            </a:r>
            <a:endParaRPr lang="en-US" altLang="ja-JP" sz="8800" b="1" dirty="0">
              <a:solidFill>
                <a:srgbClr val="262626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730250" lvl="2" indent="-182563" eaLnBrk="1" hangingPunct="1">
              <a:buFont typeface="Wingdings 2" charset="2"/>
              <a:buChar char=""/>
            </a:pPr>
            <a:r>
              <a:rPr lang="ja-JP" altLang="en-US" sz="8800" b="1" dirty="0">
                <a:solidFill>
                  <a:srgbClr val="262626"/>
                </a:solidFill>
                <a:latin typeface="SimSun" charset="-122"/>
                <a:ea typeface="SimSun" charset="-122"/>
                <a:cs typeface="SimSun" charset="-122"/>
              </a:rPr>
              <a:t>途徑與功能</a:t>
            </a:r>
            <a:endParaRPr lang="en-US" altLang="ja-JP" sz="8800" b="1" dirty="0">
              <a:solidFill>
                <a:srgbClr val="262626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730250" lvl="2" indent="-182563" eaLnBrk="1" hangingPunct="1">
              <a:buFont typeface="Wingdings 2" charset="2"/>
              <a:buChar char=""/>
            </a:pPr>
            <a:r>
              <a:rPr lang="ja-JP" altLang="en-US" sz="8800" b="1" dirty="0">
                <a:solidFill>
                  <a:srgbClr val="262626"/>
                </a:solidFill>
                <a:latin typeface="SimSun" charset="-122"/>
                <a:ea typeface="SimSun" charset="-122"/>
                <a:cs typeface="SimSun" charset="-122"/>
              </a:rPr>
              <a:t>一般啟示的基礎</a:t>
            </a:r>
            <a:endParaRPr lang="en-US" altLang="ja-JP" sz="8800" b="1" dirty="0">
              <a:solidFill>
                <a:srgbClr val="262626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730250" lvl="2" indent="-182563" eaLnBrk="1" hangingPunct="1">
              <a:buFont typeface="Wingdings 2" charset="2"/>
              <a:buChar char=""/>
            </a:pPr>
            <a:r>
              <a:rPr lang="ja-JP" altLang="en-US" sz="8800" b="1" dirty="0">
                <a:solidFill>
                  <a:srgbClr val="262626"/>
                </a:solidFill>
                <a:latin typeface="SimSun" charset="-122"/>
                <a:ea typeface="SimSun" charset="-122"/>
                <a:cs typeface="SimSun" charset="-122"/>
              </a:rPr>
              <a:t>一般啟示的不足</a:t>
            </a:r>
            <a:endParaRPr lang="en-US" altLang="ja-JP" sz="8800" b="1" dirty="0">
              <a:solidFill>
                <a:srgbClr val="262626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182563" indent="-182563" eaLnBrk="1" hangingPunct="1"/>
            <a:endParaRPr lang="zh-CN" altLang="en-US" sz="88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5842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262B3B4-B60D-FD40-9DA8-1A3EA50C8C03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5843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5844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09550DE-5A97-274B-AE9B-3ECEA275A53E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6" descr="revelation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25" y="96838"/>
            <a:ext cx="9153525" cy="6057900"/>
          </a:xfrm>
        </p:spPr>
      </p:pic>
      <p:sp>
        <p:nvSpPr>
          <p:cNvPr id="36866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17792C-85FD-034F-AC52-F2FFAF22CA14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686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6868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AE816-2756-324A-9815-E9669847D1C7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415250"/>
              </p:ext>
            </p:extLst>
          </p:nvPr>
        </p:nvGraphicFramePr>
        <p:xfrm>
          <a:off x="0" y="339635"/>
          <a:ext cx="9144000" cy="589565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01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SimSu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MingLiU" charset="0"/>
                          <a:ea typeface="PMingLiU" charset="0"/>
                          <a:cs typeface="PMingLiU" charset="0"/>
                        </a:rPr>
                        <a:t>經文</a:t>
                      </a:r>
                      <a:endParaRPr kumimoji="0" lang="zh-CN" alt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MingLiU" charset="0"/>
                        <a:ea typeface="PMingLiU" charset="0"/>
                        <a:cs typeface="PMingLiU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MingLiU" charset="0"/>
                          <a:ea typeface="PMingLiU" charset="0"/>
                          <a:cs typeface="PMingLiU" charset="0"/>
                        </a:rPr>
                        <a:t>途徑</a:t>
                      </a:r>
                      <a:endParaRPr kumimoji="0" lang="zh-CN" altLang="en-US" sz="4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MingLiU" charset="0"/>
                        <a:ea typeface="PMingLiU" charset="0"/>
                        <a:cs typeface="PMingLiU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MingLiU" charset="0"/>
                          <a:ea typeface="PMingLiU" charset="0"/>
                          <a:cs typeface="PMingLiU" charset="0"/>
                        </a:rPr>
                        <a:t>功能</a:t>
                      </a:r>
                      <a:endParaRPr kumimoji="0" lang="zh-CN" altLang="en-US" sz="4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MingLiU" charset="0"/>
                        <a:ea typeface="PMingLiU" charset="0"/>
                        <a:cs typeface="PMingLiU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27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800"/>
                        </a:spcBef>
                        <a:spcAft>
                          <a:spcPts val="4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大自然</a:t>
                      </a:r>
                      <a:endParaRPr kumimoji="0" lang="zh-C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羅一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19~20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詩十九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1</a:t>
                      </a: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～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6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徒十四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15</a:t>
                      </a: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～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17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(</a:t>
                      </a: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太五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45)</a:t>
                      </a:r>
                      <a:endParaRPr kumimoji="0" lang="en-US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所造之物</a:t>
                      </a:r>
                      <a:endParaRPr kumimoji="0" lang="en-US" altLang="ja-JP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宇宙天象</a:t>
                      </a:r>
                      <a:endParaRPr kumimoji="0" lang="en-US" altLang="ja-JP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供養</a:t>
                      </a:r>
                      <a:endParaRPr kumimoji="0" lang="zh-C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彰顯</a:t>
                      </a:r>
                      <a:endParaRPr kumimoji="0" lang="zh-C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1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人心</a:t>
                      </a:r>
                      <a:endParaRPr kumimoji="0" lang="zh-CN" alt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羅二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14</a:t>
                      </a: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～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15</a:t>
                      </a:r>
                      <a:endParaRPr kumimoji="0" lang="en-US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神律法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(</a:t>
                      </a: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道德上</a:t>
                      </a:r>
                      <a:r>
                        <a:rPr kumimoji="0" lang="en-US" altLang="ja-JP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)</a:t>
                      </a:r>
                      <a:r>
                        <a:rPr kumimoji="0" lang="ja-JP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imSun" charset="-122"/>
                          <a:ea typeface="SimSun" charset="-122"/>
                          <a:cs typeface="SimSun" charset="-122"/>
                        </a:rPr>
                        <a:t>的要求</a:t>
                      </a:r>
                      <a:endParaRPr kumimoji="0" lang="zh-CN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imSun" charset="-122"/>
                        <a:ea typeface="SimSun" charset="-122"/>
                        <a:cs typeface="SimSun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911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97077C-069E-8B4F-BE33-E86A3EF4435E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7912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28950" y="6487817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7913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E26F9C-1E54-B248-993D-881B9F79BC90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445500" cy="5256213"/>
          </a:xfrm>
        </p:spPr>
        <p:txBody>
          <a:bodyPr/>
          <a:lstStyle/>
          <a:p>
            <a:pPr marL="182563" indent="-182563" eaLnBrk="1" hangingPunct="1"/>
            <a:r>
              <a:rPr lang="zh-TW" altLang="en-US" sz="7200" b="1">
                <a:latin typeface="PMingLiU" charset="-120"/>
                <a:ea typeface="PMingLiU" charset="-120"/>
                <a:cs typeface="PMingLiU" charset="-120"/>
              </a:rPr>
              <a:t>三、特殊啟示</a:t>
            </a:r>
          </a:p>
          <a:p>
            <a:pPr marL="182563" indent="-182563" eaLnBrk="1" hangingPunct="1"/>
            <a:r>
              <a:rPr lang="zh-TW" altLang="en-US" sz="5400" b="1">
                <a:latin typeface="PMingLiU" charset="-120"/>
                <a:ea typeface="PMingLiU" charset="-120"/>
                <a:cs typeface="PMingLiU" charset="-120"/>
              </a:rPr>
              <a:t>定義</a:t>
            </a:r>
          </a:p>
          <a:p>
            <a:pPr marL="182563" indent="-182563" eaLnBrk="1" hangingPunct="1"/>
            <a:r>
              <a:rPr lang="zh-TW" altLang="en-US" sz="5400" b="1">
                <a:latin typeface="PMingLiU" charset="-120"/>
                <a:ea typeface="PMingLiU" charset="-120"/>
                <a:cs typeface="PMingLiU" charset="-120"/>
              </a:rPr>
              <a:t>途徑</a:t>
            </a:r>
          </a:p>
          <a:p>
            <a:pPr marL="182563" indent="-182563" eaLnBrk="1" hangingPunct="1"/>
            <a:r>
              <a:rPr lang="zh-TW" altLang="en-US" sz="5400" b="1">
                <a:latin typeface="PMingLiU" charset="-120"/>
                <a:ea typeface="PMingLiU" charset="-120"/>
                <a:cs typeface="PMingLiU" charset="-120"/>
              </a:rPr>
              <a:t>功能</a:t>
            </a:r>
          </a:p>
          <a:p>
            <a:pPr marL="182563" indent="-182563" eaLnBrk="1" hangingPunct="1"/>
            <a:r>
              <a:rPr lang="zh-TW" altLang="en-US" sz="5400" b="1">
                <a:latin typeface="PMingLiU" charset="-120"/>
                <a:ea typeface="PMingLiU" charset="-120"/>
                <a:cs typeface="PMingLiU" charset="-120"/>
              </a:rPr>
              <a:t>特殊啟示的漸進性</a:t>
            </a:r>
          </a:p>
          <a:p>
            <a:pPr marL="182563" indent="-182563" eaLnBrk="1" hangingPunct="1"/>
            <a:endParaRPr lang="zh-CN" altLang="en-US">
              <a:ea typeface="MS PGothic" charset="-128"/>
              <a:cs typeface="MS PGothic" charset="-128"/>
            </a:endParaRPr>
          </a:p>
        </p:txBody>
      </p:sp>
      <p:sp>
        <p:nvSpPr>
          <p:cNvPr id="38914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675ACBC-50BA-3144-9575-C524DDE6589C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3891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891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AE1AEE1-ABCC-4646-BB3F-F321EA338887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 noChangeArrowheads="1"/>
          </p:cNvSpPr>
          <p:nvPr>
            <p:ph type="title"/>
          </p:nvPr>
        </p:nvSpPr>
        <p:spPr>
          <a:xfrm>
            <a:off x="0" y="-76308"/>
            <a:ext cx="9144000" cy="1074792"/>
          </a:xfrm>
        </p:spPr>
        <p:txBody>
          <a:bodyPr/>
          <a:lstStyle/>
          <a:p>
            <a:pPr eaLnBrk="1" hangingPunct="1"/>
            <a:r>
              <a:rPr lang="zh-TW" altLang="en-US" sz="6000" b="1" dirty="0">
                <a:latin typeface="SimSun" charset="-122"/>
                <a:ea typeface="SimSun" charset="-122"/>
                <a:cs typeface="SimSun" charset="-122"/>
              </a:rPr>
              <a:t>特殊啟示</a:t>
            </a:r>
            <a:endParaRPr lang="zh-CN" altLang="en-US" sz="60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993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861848"/>
            <a:ext cx="9144000" cy="5494502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buFont typeface="Calibri" charset="0"/>
              <a:buAutoNum type="arabicPeriod"/>
              <a:tabLst>
                <a:tab pos="1414463" algn="l"/>
              </a:tabLst>
            </a:pP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藉超自然方法，神直接與人說話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創三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14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19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、六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13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21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、十二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3</a:t>
            </a: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創十八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15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、廿八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12</a:t>
            </a: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出三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22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、十九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3</a:t>
            </a: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撒上三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TW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14</a:t>
            </a: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有聖經之後，聖經亦記載上述啟示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)</a:t>
            </a:r>
          </a:p>
          <a:p>
            <a:pPr algn="just" eaLnBrk="1" hangingPunct="1">
              <a:lnSpc>
                <a:spcPct val="100000"/>
              </a:lnSpc>
              <a:buFont typeface="Arial" charset="0"/>
              <a:buNone/>
              <a:tabLst>
                <a:tab pos="1414463" algn="l"/>
              </a:tabLst>
            </a:pPr>
            <a:r>
              <a:rPr lang="en-US" altLang="zh-CN" sz="3200" b="1" dirty="0">
                <a:latin typeface="SimSun" charset="-122"/>
                <a:ea typeface="SimSun" charset="-122"/>
                <a:cs typeface="SimSun" charset="-122"/>
              </a:rPr>
              <a:t>2. </a:t>
            </a:r>
            <a:r>
              <a:rPr lang="ja-JP" altLang="en-US" sz="3200" b="1" dirty="0">
                <a:latin typeface="SimSun" charset="-122"/>
                <a:ea typeface="SimSun" charset="-122"/>
                <a:cs typeface="SimSun" charset="-122"/>
              </a:rPr>
              <a:t>藉聖經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ja-JP" altLang="en-US" b="1" dirty="0">
                <a:latin typeface="SimSun" charset="-122"/>
                <a:ea typeface="SimSun" charset="-122"/>
                <a:cs typeface="SimSun" charset="-122"/>
              </a:rPr>
              <a:t>詩十九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7</a:t>
            </a:r>
            <a:r>
              <a:rPr lang="ja-JP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13</a:t>
            </a: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ja-JP" altLang="en-US" b="1" dirty="0">
                <a:latin typeface="SimSun" charset="-122"/>
                <a:ea typeface="SimSun" charset="-122"/>
                <a:cs typeface="SimSun" charset="-122"/>
              </a:rPr>
              <a:t>約五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39</a:t>
            </a: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ja-JP" altLang="en-US" b="1" dirty="0">
                <a:latin typeface="SimSun" charset="-122"/>
                <a:ea typeface="SimSun" charset="-122"/>
                <a:cs typeface="SimSun" charset="-122"/>
              </a:rPr>
              <a:t>提後三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15</a:t>
            </a:r>
            <a:r>
              <a:rPr lang="ja-JP" altLang="en-US" b="1" dirty="0">
                <a:latin typeface="SimSun" charset="-122"/>
                <a:ea typeface="SimSun" charset="-122"/>
                <a:cs typeface="SimSun" charset="-122"/>
              </a:rPr>
              <a:t>～</a:t>
            </a:r>
            <a:r>
              <a:rPr lang="en-US" altLang="ja-JP" b="1" dirty="0">
                <a:latin typeface="SimSun" charset="-122"/>
                <a:ea typeface="SimSun" charset="-122"/>
                <a:cs typeface="SimSun" charset="-122"/>
              </a:rPr>
              <a:t>17</a:t>
            </a: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endParaRPr lang="en-US" altLang="zh-CN" sz="3200" b="1" dirty="0">
              <a:latin typeface="SimSun" charset="-122"/>
              <a:ea typeface="SimSun" charset="-122"/>
              <a:cs typeface="SimSun" charset="-122"/>
            </a:endParaRPr>
          </a:p>
          <a:p>
            <a:pPr algn="just" eaLnBrk="1" hangingPunct="1">
              <a:lnSpc>
                <a:spcPct val="100000"/>
              </a:lnSpc>
              <a:buFont typeface="Arial" charset="0"/>
              <a:buNone/>
              <a:tabLst>
                <a:tab pos="1414463" algn="l"/>
              </a:tabLst>
            </a:pPr>
            <a:r>
              <a:rPr lang="en-US" altLang="zh-TW" sz="3200" b="1" dirty="0">
                <a:latin typeface="SimSun" charset="-122"/>
                <a:ea typeface="SimSun" charset="-122"/>
                <a:cs typeface="SimSun" charset="-122"/>
              </a:rPr>
              <a:t>3.  </a:t>
            </a:r>
            <a:r>
              <a:rPr lang="zh-TW" altLang="en-US" sz="3200" b="1" dirty="0">
                <a:latin typeface="SimSun" charset="-122"/>
                <a:ea typeface="SimSun" charset="-122"/>
                <a:cs typeface="SimSun" charset="-122"/>
              </a:rPr>
              <a:t>耶穌基督道成肉身是啟示的高峰</a:t>
            </a:r>
            <a:endParaRPr lang="en-US" altLang="ja-JP" sz="3200" b="1" dirty="0">
              <a:latin typeface="SimSun" charset="-122"/>
              <a:ea typeface="SimSun" charset="-122"/>
              <a:cs typeface="SimSun" charset="-122"/>
            </a:endParaRPr>
          </a:p>
          <a:p>
            <a:pPr algn="just" eaLnBrk="1" hangingPunct="1">
              <a:lnSpc>
                <a:spcPct val="100000"/>
              </a:lnSpc>
              <a:tabLst>
                <a:tab pos="1414463" algn="l"/>
              </a:tabLst>
            </a:pPr>
            <a:r>
              <a:rPr lang="ja-JP" altLang="en-US" sz="3200" b="1" dirty="0">
                <a:latin typeface="SimSun" charset="-122"/>
                <a:ea typeface="SimSun" charset="-122"/>
                <a:cs typeface="SimSun" charset="-122"/>
              </a:rPr>
              <a:t>約一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18</a:t>
            </a:r>
            <a:r>
              <a:rPr lang="ja-JP" altLang="en-US" sz="3200" b="1" dirty="0">
                <a:latin typeface="SimSun" charset="-122"/>
                <a:ea typeface="SimSun" charset="-122"/>
                <a:cs typeface="SimSun" charset="-122"/>
              </a:rPr>
              <a:t>、十四</a:t>
            </a:r>
            <a:r>
              <a:rPr lang="en-US" altLang="ja-JP" sz="3200" b="1" dirty="0">
                <a:latin typeface="SimSun" charset="-122"/>
                <a:ea typeface="SimSun" charset="-122"/>
                <a:cs typeface="SimSun" charset="-122"/>
              </a:rPr>
              <a:t>9~11</a:t>
            </a:r>
          </a:p>
          <a:p>
            <a:pPr eaLnBrk="1" hangingPunct="1">
              <a:lnSpc>
                <a:spcPct val="100000"/>
              </a:lnSpc>
              <a:tabLst>
                <a:tab pos="1414463" algn="l"/>
              </a:tabLst>
            </a:pPr>
            <a:endParaRPr lang="zh-CN" altLang="en-US" sz="32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9939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28650" y="648772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8325AE-B102-354A-9021-E2105E0856CE}" type="datetime1">
              <a:rPr lang="en-US" altLang="zh-CN" sz="1200" smtClean="0">
                <a:solidFill>
                  <a:srgbClr val="898989"/>
                </a:solidFill>
              </a:rPr>
              <a:t>12/19/17</a:t>
            </a:fld>
            <a:endParaRPr lang="en-US" altLang="zh-CN" sz="1200" dirty="0">
              <a:solidFill>
                <a:srgbClr val="898989"/>
              </a:solidFill>
            </a:endParaRPr>
          </a:p>
        </p:txBody>
      </p:sp>
      <p:sp>
        <p:nvSpPr>
          <p:cNvPr id="39940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洛丽华人基督教会二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0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一七年冬成人主日學   潘柏滔</a:t>
            </a:r>
            <a:r>
              <a:rPr lang="en-US" altLang="zh-TW" sz="1200">
                <a:solidFill>
                  <a:srgbClr val="898989"/>
                </a:solidFill>
                <a:ea typeface="PMingLiU" charset="-120"/>
                <a:cs typeface="PMingLiU" charset="-120"/>
              </a:rPr>
              <a:t>, </a:t>
            </a:r>
            <a:r>
              <a:rPr lang="zh-TW" altLang="en-US" sz="1200">
                <a:solidFill>
                  <a:srgbClr val="898989"/>
                </a:solidFill>
                <a:ea typeface="PMingLiU" charset="-120"/>
                <a:cs typeface="PMingLiU" charset="-120"/>
              </a:rPr>
              <a:t>趙任君 </a:t>
            </a:r>
            <a:endParaRPr lang="en-US" altLang="zh-CN" sz="1200">
              <a:solidFill>
                <a:srgbClr val="898989"/>
              </a:solidFill>
              <a:ea typeface="SimSun" charset="-122"/>
              <a:cs typeface="SimSun" charset="-122"/>
            </a:endParaRPr>
          </a:p>
        </p:txBody>
      </p:sp>
      <p:sp>
        <p:nvSpPr>
          <p:cNvPr id="39941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6471F7-B791-8540-995C-2C4E49CEC4BD}" type="slidenum">
              <a:rPr lang="en-US" altLang="zh-CN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課revel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第二课䛊经聖經啟示與默示" id="{DBEE2102-E73B-4180-9464-17D8AC6C353E}" vid="{038E686B-47B3-4092-B756-319161A23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第2课䛊经聖經啟示與默示</Template>
  <TotalTime>22</TotalTime>
  <Words>760</Words>
  <Application>Microsoft Macintosh PowerPoint</Application>
  <PresentationFormat>On-screen Show (4:3)</PresentationFormat>
  <Paragraphs>171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Calibri Light</vt:lpstr>
      <vt:lpstr>DengXian</vt:lpstr>
      <vt:lpstr>MS PGothic</vt:lpstr>
      <vt:lpstr>PMingLiU</vt:lpstr>
      <vt:lpstr>SimSun</vt:lpstr>
      <vt:lpstr>Symbol</vt:lpstr>
      <vt:lpstr>Times New Roman</vt:lpstr>
      <vt:lpstr>Wingdings 2</vt:lpstr>
      <vt:lpstr>新細明體</vt:lpstr>
      <vt:lpstr>Arial</vt:lpstr>
      <vt:lpstr>第一課revelation</vt:lpstr>
      <vt:lpstr>䛊经, 解經与查經課程簡介</vt:lpstr>
      <vt:lpstr>第二课: 䛊经: 聖經啟示與默示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特殊啟示</vt:lpstr>
      <vt:lpstr>PowerPoint Presentation</vt:lpstr>
      <vt:lpstr>貳、默示論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圣经权威 (BIBLICAL AUTHORITY)</vt:lpstr>
      <vt:lpstr>第二课: 䛊经: 聖經啟示與默示作业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䛊经, 解經与查經課程簡介</dc:title>
  <dc:creator>Pattle Pun</dc:creator>
  <cp:lastModifiedBy>Pattle Pun</cp:lastModifiedBy>
  <cp:revision>3</cp:revision>
  <dcterms:created xsi:type="dcterms:W3CDTF">2017-11-15T01:17:07Z</dcterms:created>
  <dcterms:modified xsi:type="dcterms:W3CDTF">2017-12-19T15:56:43Z</dcterms:modified>
</cp:coreProperties>
</file>