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0" r:id="rId2"/>
  </p:sldMasterIdLst>
  <p:notesMasterIdLst>
    <p:notesMasterId r:id="rId34"/>
  </p:notesMasterIdLst>
  <p:handoutMasterIdLst>
    <p:handoutMasterId r:id="rId35"/>
  </p:handoutMasterIdLst>
  <p:sldIdLst>
    <p:sldId id="258" r:id="rId3"/>
    <p:sldId id="293" r:id="rId4"/>
    <p:sldId id="259" r:id="rId5"/>
    <p:sldId id="260" r:id="rId6"/>
    <p:sldId id="294" r:id="rId7"/>
    <p:sldId id="295" r:id="rId8"/>
    <p:sldId id="296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313" r:id="rId18"/>
    <p:sldId id="314" r:id="rId19"/>
    <p:sldId id="315" r:id="rId20"/>
    <p:sldId id="316" r:id="rId21"/>
    <p:sldId id="287" r:id="rId22"/>
    <p:sldId id="288" r:id="rId23"/>
    <p:sldId id="289" r:id="rId24"/>
    <p:sldId id="290" r:id="rId25"/>
    <p:sldId id="336" r:id="rId26"/>
    <p:sldId id="337" r:id="rId27"/>
    <p:sldId id="338" r:id="rId28"/>
    <p:sldId id="339" r:id="rId29"/>
    <p:sldId id="340" r:id="rId30"/>
    <p:sldId id="325" r:id="rId31"/>
    <p:sldId id="328" r:id="rId32"/>
    <p:sldId id="29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413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0B70FBAF-B80A-7C42-AEB9-4EDBE4C95DA6}" type="datetimeFigureOut">
              <a:rPr lang="en-US"/>
              <a:pPr>
                <a:defRPr/>
              </a:pPr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33F3DFA2-31AE-6544-80F3-D3416A0CD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174B3D44-8902-9943-BFAD-E218E331146B}" type="datetimeFigureOut">
              <a:rPr lang="en-US" altLang="zh-CN"/>
              <a:pPr>
                <a:defRPr/>
              </a:pPr>
              <a:t>12/16/2017</a:t>
            </a:fld>
            <a:endParaRPr lang="en-US" altLang="zh-CN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B9D95754-A087-284F-8BB1-ADA4D65CA9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S PGothic" charset="-128"/>
              <a:cs typeface="MS PGothic" charset="-128"/>
            </a:endParaRPr>
          </a:p>
        </p:txBody>
      </p:sp>
      <p:sp>
        <p:nvSpPr>
          <p:cNvPr id="61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9pPr>
          </a:lstStyle>
          <a:p>
            <a:fld id="{764499AA-436B-C448-85FF-005D71707313}" type="slidenum">
              <a:rPr kumimoji="0" lang="en-US" altLang="zh-CN">
                <a:ea typeface="MS PGothic" charset="-128"/>
                <a:cs typeface="MS PGothic" charset="-128"/>
              </a:rPr>
              <a:pPr/>
              <a:t>1</a:t>
            </a:fld>
            <a:endParaRPr kumimoji="0" lang="en-US" altLang="zh-CN">
              <a:ea typeface="MS PGothic" charset="-128"/>
              <a:cs typeface="MS PGothic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S PGothic" charset="-128"/>
              <a:cs typeface="MS PGothic" charset="-128"/>
            </a:endParaRPr>
          </a:p>
        </p:txBody>
      </p:sp>
      <p:sp>
        <p:nvSpPr>
          <p:cNvPr id="1024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9pPr>
          </a:lstStyle>
          <a:p>
            <a:fld id="{4AC11BD5-DA05-D347-920E-7ED0CDF36860}" type="slidenum">
              <a:rPr kumimoji="0" lang="en-US" altLang="zh-CN"/>
              <a:pPr/>
              <a:t>4</a:t>
            </a:fld>
            <a:endParaRPr kumimoji="0"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CD5E-0765-2843-81F9-0FB0630CC06C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6F81-965E-CA4E-82BA-60A06809A9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206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FA53-B738-F44B-8BFA-09BB4A22EE15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68B3-5B35-FA46-973C-7EBD642E6A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092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53F3-FFEA-A741-827F-4C887E39A670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94A8-BAFC-6549-9223-60287A040E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168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79BC3-467B-47A7-A734-9C4245DB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8EF32-0ABC-42ED-A723-A465D6129BAC}" type="datetime1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SimSun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12/16/2017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SimSun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83A3-F411-487F-8AD9-9D0CE1CF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洛丽华人基督教会二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0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一七年冬成人主日學   潘柏滔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,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趙任君 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287D2-F9A7-4579-82E8-013F53FD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A83DC6-AE4A-4B41-94E8-3C6CE7386F87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SimSu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92D2-DE0A-8341-B890-6AC70FD71989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8EB4-7ECC-0F4F-905A-CACC2DCBF4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2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55C8F-11C0-7B49-95E4-0F22A90B48D7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8E01-923E-B743-8FA2-31A610A0E4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58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9A84-6983-0E42-A147-91EBACF878C9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7E4BE-5EFC-2541-8630-5F4FACFB47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055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CAFC-5545-234C-83C1-6AC8B49F0F07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79E8-1F2D-D34F-842D-46D3A49724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25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0342-109E-8840-BD36-6A8DA7966CC5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DD68-981D-3B44-A288-7DE97AE714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525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BBB6-C619-EE45-A7C1-CE30EFA5E4C9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73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78D3-09CD-3649-B3C6-B18D10F6A4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5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D499-E432-3846-BE00-54C0711EF788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28C2-22FE-1344-9B95-25C5325C56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672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68AF-C766-1E4E-8CF1-A12FFF9F1D41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F9FC-AA2A-C44A-93FF-9B3E23072C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300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9BF30494-CF81-E34C-A9F8-121F3892E516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ea typeface="DengXian" charset="0"/>
                <a:cs typeface="DengXian" charset="0"/>
              </a:defRPr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9AA75586-3645-B04D-8D68-3128A502A4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DC91309-AD26-47A2-80F8-79877C28E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306F1E6-5E10-4E7E-B9E2-4098187B7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5A4B8-D66C-4590-88D4-316B6A9C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F2D2BDA1-E428-4841-BF0B-00B85B70326E}" type="datetime1">
              <a:rPr lang="en-US" altLang="zh-CN"/>
              <a:pPr>
                <a:defRPr/>
              </a:pPr>
              <a:t>12/16/2017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B160A-102F-4EC8-9159-EC86D16A8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ea typeface="DengXian" panose="0201060003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576CD-FC2E-46CB-8F4C-6A8381F5A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3CCD6589-E306-468C-AE96-84085A6F12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451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rationword.com/images/bible_school/maps/theology/canon_illumination_chart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9A35D4F-FCDB-574C-9D3F-460B5128072D}" type="datetime1">
              <a:rPr lang="en-US" altLang="zh-CN" sz="1200" smtClean="0">
                <a:solidFill>
                  <a:srgbClr val="898989"/>
                </a:solidFill>
              </a:rPr>
              <a:t>12/16/2017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5122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28950" y="6356350"/>
            <a:ext cx="31591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5123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7E79D07-CD3D-464F-BFCB-16A9B1451EB4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512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557213"/>
          </a:xfrm>
        </p:spPr>
        <p:txBody>
          <a:bodyPr/>
          <a:lstStyle/>
          <a:p>
            <a:pPr eaLnBrk="1" hangingPunct="1"/>
            <a:r>
              <a:rPr lang="zh-TW" altLang="en-US" sz="3200" b="1">
                <a:ea typeface="PMingLiU" charset="-120"/>
                <a:cs typeface="PMingLiU" charset="-120"/>
              </a:rPr>
              <a:t>䛊经</a:t>
            </a:r>
            <a:r>
              <a:rPr lang="en-US" altLang="zh-TW" sz="3200" b="1">
                <a:ea typeface="PMingLiU" charset="-120"/>
                <a:cs typeface="PMingLiU" charset="-120"/>
              </a:rPr>
              <a:t>, </a:t>
            </a:r>
            <a:r>
              <a:rPr lang="zh-TW" altLang="en-US" sz="3200" b="1">
                <a:ea typeface="PMingLiU" charset="-120"/>
                <a:cs typeface="PMingLiU" charset="-120"/>
              </a:rPr>
              <a:t>解經与查經課程簡介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177747"/>
              </p:ext>
            </p:extLst>
          </p:nvPr>
        </p:nvGraphicFramePr>
        <p:xfrm>
          <a:off x="0" y="557212"/>
          <a:ext cx="9143999" cy="5661481"/>
        </p:xfrm>
        <a:graphic>
          <a:graphicData uri="http://schemas.openxmlformats.org/drawingml/2006/table">
            <a:tbl>
              <a:tblPr/>
              <a:tblGrid>
                <a:gridCol w="256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0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Session/Date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Topic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1 (12-17-17)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䛊经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聖經正典的畄传与權威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釋經史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2 (12-24-17)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䛊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经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聖經啟示與默示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3 (12-31-17)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解經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解经法原则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上下文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4 (1-7-18)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䛊经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聖經排列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分类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翻译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5 (1-14-18)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解经法原则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體栽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6 (1-21-18)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解经法原则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背景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漸啟明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7 (1-28-18)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解经法原则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一貫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要清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8 (2-4-18)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查經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歸納法查經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觀察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9 (2-11-18)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查經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歸納法查經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解釋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10 (2-18-18)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查經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歸納法查經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應用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11 (2-25-18)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查經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歸納法查經组員示范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6054725" cy="893763"/>
          </a:xfrm>
        </p:spPr>
        <p:txBody>
          <a:bodyPr/>
          <a:lstStyle/>
          <a:p>
            <a:pPr eaLnBrk="1" hangingPunct="1"/>
            <a:r>
              <a:rPr lang="zh-CN" altLang="en-US" sz="7200" b="1" i="1">
                <a:latin typeface="SimSun" charset="-122"/>
                <a:ea typeface="SimSun" charset="-122"/>
                <a:cs typeface="SimSun" charset="-122"/>
              </a:rPr>
              <a:t>圣经可靠吗？</a:t>
            </a:r>
          </a:p>
        </p:txBody>
      </p:sp>
      <p:sp>
        <p:nvSpPr>
          <p:cNvPr id="1638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893763"/>
            <a:ext cx="9344025" cy="5964237"/>
          </a:xfrm>
        </p:spPr>
        <p:txBody>
          <a:bodyPr/>
          <a:lstStyle/>
          <a:p>
            <a:pPr eaLnBrk="1" hangingPunct="1">
              <a:buFont typeface="Arial" charset="0"/>
              <a:buChar char="►"/>
            </a:pPr>
            <a:endParaRPr lang="en-US" altLang="zh-CN" sz="60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r>
              <a:rPr lang="zh-CN" altLang="en-US" sz="6000" b="1">
                <a:latin typeface="SimSun" charset="-122"/>
                <a:ea typeface="SimSun" charset="-122"/>
                <a:cs typeface="SimSun" charset="-122"/>
              </a:rPr>
              <a:t>圣经为耶稣基督作见证：约五</a:t>
            </a:r>
            <a:r>
              <a:rPr lang="en-US" altLang="zh-CN" sz="6000" b="1">
                <a:latin typeface="SimSun" charset="-122"/>
                <a:ea typeface="SimSun" charset="-122"/>
                <a:cs typeface="SimSun" charset="-122"/>
              </a:rPr>
              <a:t>39</a:t>
            </a:r>
          </a:p>
          <a:p>
            <a:pPr eaLnBrk="1" hangingPunct="1">
              <a:buFont typeface="Arial" charset="0"/>
              <a:buChar char="►"/>
            </a:pPr>
            <a:endParaRPr lang="en-US" altLang="zh-CN" sz="60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r>
              <a:rPr lang="zh-CN" altLang="en-US" sz="6000" b="1">
                <a:latin typeface="SimSun" charset="-122"/>
                <a:ea typeface="SimSun" charset="-122"/>
                <a:cs typeface="SimSun" charset="-122"/>
              </a:rPr>
              <a:t>耶稣基督以复活证明他是神：罗一</a:t>
            </a:r>
            <a:r>
              <a:rPr lang="en-US" altLang="zh-CN" sz="6000" b="1">
                <a:latin typeface="SimSun" charset="-122"/>
                <a:ea typeface="SimSun" charset="-122"/>
                <a:cs typeface="SimSun" charset="-122"/>
              </a:rPr>
              <a:t>4 </a:t>
            </a:r>
          </a:p>
        </p:txBody>
      </p:sp>
      <p:sp>
        <p:nvSpPr>
          <p:cNvPr id="16387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EA8CE6-0FF3-3643-8B54-37CCC1A8AB56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6388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6389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E8A9470-4E5E-084E-9502-4BCBB3C733B2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039225" cy="1325563"/>
          </a:xfrm>
        </p:spPr>
        <p:txBody>
          <a:bodyPr/>
          <a:lstStyle/>
          <a:p>
            <a:pPr eaLnBrk="1" hangingPunct="1"/>
            <a:br>
              <a:rPr lang="en-US" altLang="zh-CN" sz="6600" b="1" i="1">
                <a:latin typeface="SimSun" charset="-122"/>
                <a:ea typeface="SimSun" charset="-122"/>
                <a:cs typeface="SimSun" charset="-122"/>
              </a:rPr>
            </a:br>
            <a:r>
              <a:rPr lang="en-US" altLang="zh-CN" sz="6600" b="1" i="1">
                <a:latin typeface="SimSun" charset="-122"/>
                <a:ea typeface="SimSun" charset="-122"/>
                <a:cs typeface="SimSun" charset="-122"/>
              </a:rPr>
              <a:t>I. </a:t>
            </a:r>
            <a:r>
              <a:rPr lang="zh-CN" altLang="en-US" sz="6600" b="1" i="1">
                <a:latin typeface="SimSun" charset="-122"/>
                <a:ea typeface="SimSun" charset="-122"/>
                <a:cs typeface="SimSun" charset="-122"/>
              </a:rPr>
              <a:t>旧约圣经</a:t>
            </a:r>
            <a:r>
              <a:rPr lang="en-US" altLang="zh-CN" sz="6600" b="1" i="1">
                <a:latin typeface="SimSun" charset="-122"/>
                <a:ea typeface="SimSun" charset="-122"/>
                <a:cs typeface="SimSun" charset="-122"/>
              </a:rPr>
              <a:t>:</a:t>
            </a:r>
            <a:br>
              <a:rPr lang="en-US" altLang="zh-CN" sz="6600" b="1" i="1">
                <a:latin typeface="SimSun" charset="-122"/>
                <a:ea typeface="SimSun" charset="-122"/>
                <a:cs typeface="SimSun" charset="-122"/>
              </a:rPr>
            </a:br>
            <a:endParaRPr lang="en-US" altLang="zh-CN" sz="6600" b="1" i="1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1741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buFont typeface="Arial" charset="0"/>
              <a:buChar char="►"/>
            </a:pPr>
            <a:endParaRPr lang="en-US" altLang="zh-CN" sz="48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   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耶稣基督相信它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:</a:t>
            </a:r>
          </a:p>
          <a:p>
            <a:pPr eaLnBrk="1" hangingPunct="1">
              <a:buFont typeface="Arial" charset="0"/>
              <a:buNone/>
            </a:pPr>
            <a:endParaRPr lang="en-US" altLang="zh-CN" sz="48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   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路四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15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、十六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31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、约十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33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39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、五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46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47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、太五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17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19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、路十六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16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17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、太廿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六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54</a:t>
            </a:r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、可十四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49</a:t>
            </a:r>
          </a:p>
        </p:txBody>
      </p:sp>
      <p:sp>
        <p:nvSpPr>
          <p:cNvPr id="17411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B610CB-5E35-2247-ADCC-2746FFE28740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7412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7413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3A7BB3-8259-9049-B338-D3C367034D6E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3025" y="92075"/>
            <a:ext cx="9070975" cy="1325563"/>
          </a:xfrm>
        </p:spPr>
        <p:txBody>
          <a:bodyPr/>
          <a:lstStyle/>
          <a:p>
            <a:pPr eaLnBrk="1" hangingPunct="1"/>
            <a:r>
              <a:rPr lang="en-US" altLang="zh-CN" sz="5400" b="1" i="1">
                <a:latin typeface="SimSun" charset="-122"/>
                <a:ea typeface="SimSun" charset="-122"/>
                <a:cs typeface="SimSun" charset="-122"/>
              </a:rPr>
              <a:t>II. </a:t>
            </a:r>
            <a:r>
              <a:rPr lang="zh-CN" altLang="en-US" sz="5400" b="1" i="1">
                <a:latin typeface="SimSun" charset="-122"/>
                <a:ea typeface="SimSun" charset="-122"/>
                <a:cs typeface="SimSun" charset="-122"/>
              </a:rPr>
              <a:t>新约圣经：</a:t>
            </a:r>
            <a:br>
              <a:rPr lang="en-US" altLang="zh-CN" sz="5400">
                <a:latin typeface="SimSun" charset="-122"/>
                <a:ea typeface="SimSun" charset="-122"/>
                <a:cs typeface="SimSun" charset="-122"/>
              </a:rPr>
            </a:br>
            <a:endParaRPr lang="en-US" altLang="zh-CN" sz="540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1843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35063"/>
            <a:ext cx="9144000" cy="5722937"/>
          </a:xfrm>
        </p:spPr>
        <p:txBody>
          <a:bodyPr/>
          <a:lstStyle/>
          <a:p>
            <a:pPr eaLnBrk="1" hangingPunct="1">
              <a:buFont typeface="Arial" charset="0"/>
              <a:buChar char="►"/>
            </a:pP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使徒的位分</a:t>
            </a:r>
            <a:endParaRPr lang="en-US" altLang="zh-CN" sz="40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endParaRPr lang="en-US" altLang="zh-CN" sz="40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   </a:t>
            </a: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路六</a:t>
            </a: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12</a:t>
            </a: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13</a:t>
            </a: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、太十九</a:t>
            </a: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28</a:t>
            </a: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、启廿一</a:t>
            </a: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14</a:t>
            </a: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、弗二</a:t>
            </a: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20</a:t>
            </a:r>
          </a:p>
          <a:p>
            <a:pPr eaLnBrk="1" hangingPunct="1">
              <a:buFont typeface="Arial" charset="0"/>
              <a:buChar char="►"/>
            </a:pPr>
            <a:endParaRPr lang="en-US" altLang="zh-CN" sz="40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耶稣基督为使徒祷告</a:t>
            </a:r>
            <a:endParaRPr lang="en-US" altLang="zh-CN" sz="40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endParaRPr lang="en-US" altLang="zh-CN" sz="40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   </a:t>
            </a: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约十七</a:t>
            </a: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20</a:t>
            </a: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、十四</a:t>
            </a: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26</a:t>
            </a: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、十六</a:t>
            </a: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13</a:t>
            </a:r>
          </a:p>
          <a:p>
            <a:pPr eaLnBrk="1" hangingPunct="1">
              <a:buFont typeface="Arial" charset="0"/>
              <a:buChar char="►"/>
            </a:pPr>
            <a:endParaRPr lang="zh-CN" altLang="en-US" sz="4000" b="1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18435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E20071-DCED-CE4D-BC46-B42BB3F66224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8436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8437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16E3F78-A10F-5E41-91C3-BD7A64F584F1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30313"/>
          </a:xfrm>
        </p:spPr>
        <p:txBody>
          <a:bodyPr/>
          <a:lstStyle/>
          <a:p>
            <a:pPr eaLnBrk="1" hangingPunct="1"/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III.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圣经自称是神的默示</a:t>
            </a:r>
            <a:r>
              <a:rPr lang="en-US" altLang="zh-CN" sz="2800" b="1" i="1">
                <a:latin typeface="SimSun" charset="-122"/>
                <a:ea typeface="SimSun" charset="-122"/>
                <a:cs typeface="SimSun" charset="-122"/>
              </a:rPr>
              <a:t>(GOD-BREATHED)</a:t>
            </a:r>
          </a:p>
        </p:txBody>
      </p:sp>
      <p:sp>
        <p:nvSpPr>
          <p:cNvPr id="1945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46175"/>
            <a:ext cx="9217025" cy="5711825"/>
          </a:xfrm>
        </p:spPr>
        <p:txBody>
          <a:bodyPr/>
          <a:lstStyle/>
          <a:p>
            <a:pPr eaLnBrk="1" hangingPunct="1">
              <a:buFont typeface="Arial" charset="0"/>
              <a:buChar char="►"/>
            </a:pPr>
            <a:r>
              <a:rPr lang="zh-CN" altLang="en-US" sz="4400" b="1">
                <a:latin typeface="SimSun" charset="-122"/>
                <a:ea typeface="SimSun" charset="-122"/>
                <a:cs typeface="SimSun" charset="-122"/>
              </a:rPr>
              <a:t>提后三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16</a:t>
            </a:r>
            <a:r>
              <a:rPr lang="zh-CN" altLang="en-US" sz="4400" b="1">
                <a:latin typeface="SimSun" charset="-122"/>
                <a:ea typeface="SimSun" charset="-122"/>
                <a:cs typeface="SimSun" charset="-122"/>
              </a:rPr>
              <a:t>、彼后一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20</a:t>
            </a:r>
            <a:r>
              <a:rPr lang="zh-CN" altLang="en-US" sz="4400" b="1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21</a:t>
            </a:r>
            <a:r>
              <a:rPr lang="zh-CN" altLang="en-US" sz="4400" b="1">
                <a:latin typeface="SimSun" charset="-122"/>
                <a:ea typeface="SimSun" charset="-122"/>
                <a:cs typeface="SimSun" charset="-122"/>
              </a:rPr>
              <a:t>、林前二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13</a:t>
            </a:r>
          </a:p>
          <a:p>
            <a:pPr eaLnBrk="1" hangingPunct="1">
              <a:buFont typeface="Arial" charset="0"/>
              <a:buChar char="►"/>
            </a:pPr>
            <a:endParaRPr lang="en-US" altLang="zh-CN" sz="44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r>
              <a:rPr lang="zh-CN" altLang="en-US" sz="4400" b="1">
                <a:latin typeface="SimSun" charset="-122"/>
                <a:ea typeface="SimSun" charset="-122"/>
                <a:cs typeface="SimSun" charset="-122"/>
              </a:rPr>
              <a:t>神对作者的监管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4400" b="1">
                <a:latin typeface="SimSun" charset="-122"/>
                <a:ea typeface="SimSun" charset="-122"/>
                <a:cs typeface="SimSun" charset="-122"/>
              </a:rPr>
              <a:t>使用他们个别的人格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4400" b="1">
                <a:latin typeface="SimSun" charset="-122"/>
                <a:ea typeface="SimSun" charset="-122"/>
                <a:cs typeface="SimSun" charset="-122"/>
              </a:rPr>
              <a:t>让他们把神对人的启示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4400" b="1">
                <a:latin typeface="SimSun" charset="-122"/>
                <a:ea typeface="SimSun" charset="-122"/>
                <a:cs typeface="SimSun" charset="-122"/>
              </a:rPr>
              <a:t>加以组织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4400" b="1">
                <a:latin typeface="SimSun" charset="-122"/>
                <a:ea typeface="SimSun" charset="-122"/>
                <a:cs typeface="SimSun" charset="-122"/>
              </a:rPr>
              <a:t>并且记录下来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. </a:t>
            </a:r>
            <a:r>
              <a:rPr lang="zh-CN" altLang="en-US" sz="4400" b="1">
                <a:latin typeface="SimSun" charset="-122"/>
                <a:ea typeface="SimSun" charset="-122"/>
                <a:cs typeface="SimSun" charset="-122"/>
              </a:rPr>
              <a:t>因此原来手搞上所记的话语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4400" b="1">
                <a:latin typeface="SimSun" charset="-122"/>
                <a:ea typeface="SimSun" charset="-122"/>
                <a:cs typeface="SimSun" charset="-122"/>
              </a:rPr>
              <a:t>是没有错误的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. (C.C.RYRIE)</a:t>
            </a:r>
          </a:p>
        </p:txBody>
      </p:sp>
      <p:sp>
        <p:nvSpPr>
          <p:cNvPr id="19459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0341E3-BCA3-B54B-BEBE-9EC589980AA2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9460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9461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0D541A-506C-1A44-BED5-ED7E0B624188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6063" y="0"/>
            <a:ext cx="8897937" cy="1143000"/>
          </a:xfrm>
        </p:spPr>
        <p:txBody>
          <a:bodyPr/>
          <a:lstStyle/>
          <a:p>
            <a:pPr eaLnBrk="1" hangingPunct="1"/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IV.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预言的应验</a:t>
            </a:r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:</a:t>
            </a:r>
          </a:p>
        </p:txBody>
      </p:sp>
      <p:sp>
        <p:nvSpPr>
          <p:cNvPr id="2048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87425"/>
            <a:ext cx="4245429" cy="5870575"/>
          </a:xfrm>
        </p:spPr>
        <p:txBody>
          <a:bodyPr/>
          <a:lstStyle/>
          <a:p>
            <a:pPr eaLnBrk="1" hangingPunct="1">
              <a:buFont typeface="Arial" charset="0"/>
              <a:buChar char="►"/>
            </a:pP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弥赛亚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   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赛五十二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13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～五十三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12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、弥五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2</a:t>
            </a:r>
          </a:p>
          <a:p>
            <a:pPr eaLnBrk="1" hangingPunct="1">
              <a:buFont typeface="Arial" charset="0"/>
              <a:buChar char="►"/>
            </a:pPr>
            <a:endParaRPr lang="en-US" altLang="zh-CN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以色列人分散与复国</a:t>
            </a:r>
            <a:endParaRPr lang="en-US" altLang="zh-CN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   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申廿八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25, 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何九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17, 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耶廿四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9,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卅一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16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17,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结十一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17,  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廿八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25,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赛十一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11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12</a:t>
            </a:r>
          </a:p>
          <a:p>
            <a:pPr eaLnBrk="1" hangingPunct="1">
              <a:buFont typeface="Arial" charset="0"/>
              <a:buChar char="►"/>
            </a:pPr>
            <a:endParaRPr lang="en-US" altLang="zh-CN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buFont typeface="Arial" charset="0"/>
              <a:buChar char="►"/>
            </a:pP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其他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  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结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廿六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6, 12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　</a:t>
            </a:r>
          </a:p>
        </p:txBody>
      </p:sp>
      <p:sp>
        <p:nvSpPr>
          <p:cNvPr id="20483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286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F47C38-D0E7-2B44-A9BF-D536E23BC9E5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0484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28950" y="6356350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 dirty="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 dirty="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 dirty="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 dirty="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 dirty="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0485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FC2D2E-9F4D-5443-9EA6-4502259761E4}" type="slidenum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pic>
        <p:nvPicPr>
          <p:cNvPr id="1028" name="Picture 4" descr="http://images.slideplayer.com/12/3567783/slides/slide_4.jpg">
            <a:extLst>
              <a:ext uri="{FF2B5EF4-FFF2-40B4-BE49-F238E27FC236}">
                <a16:creationId xmlns:a16="http://schemas.microsoft.com/office/drawing/2014/main" id="{E25099DE-AC0E-4230-A7DD-02418AE8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581" y="2233749"/>
            <a:ext cx="5107151" cy="38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280525" cy="1325563"/>
          </a:xfrm>
        </p:spPr>
        <p:txBody>
          <a:bodyPr/>
          <a:lstStyle/>
          <a:p>
            <a:pPr eaLnBrk="1" hangingPunct="1"/>
            <a:br>
              <a:rPr lang="en-US" altLang="zh-CN" sz="4800">
                <a:latin typeface="SimSun" charset="-122"/>
                <a:ea typeface="SimSun" charset="-122"/>
                <a:cs typeface="SimSun" charset="-122"/>
              </a:rPr>
            </a:br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V.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使人归正</a:t>
            </a:r>
            <a:b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</a:br>
            <a:br>
              <a:rPr lang="en-US" altLang="zh-CN" sz="4800">
                <a:latin typeface="SimSun" charset="-122"/>
                <a:ea typeface="SimSun" charset="-122"/>
                <a:cs typeface="SimSun" charset="-122"/>
              </a:rPr>
            </a:br>
            <a:endParaRPr lang="en-US" altLang="zh-CN" sz="480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2150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93738"/>
            <a:ext cx="9144000" cy="6164262"/>
          </a:xfrm>
        </p:spPr>
        <p:txBody>
          <a:bodyPr/>
          <a:lstStyle/>
          <a:p>
            <a:pPr eaLnBrk="1" hangingPunct="1">
              <a:buFont typeface="Arial" charset="0"/>
              <a:buChar char="►"/>
            </a:pPr>
            <a:r>
              <a:rPr lang="zh-TW" altLang="en-US" sz="4400" b="1">
                <a:latin typeface="SimSun" charset="-122"/>
                <a:ea typeface="SimSun" charset="-122"/>
                <a:cs typeface="SimSun" charset="-122"/>
              </a:rPr>
              <a:t>提後</a:t>
            </a:r>
            <a:r>
              <a:rPr lang="en-US" altLang="zh-TW" sz="4400" b="1">
                <a:latin typeface="SimSun" charset="-122"/>
                <a:ea typeface="SimSun" charset="-122"/>
                <a:cs typeface="SimSun" charset="-122"/>
              </a:rPr>
              <a:t>3:15 </a:t>
            </a:r>
            <a:r>
              <a:rPr lang="zh-TW" altLang="en-US" sz="4400" b="1">
                <a:latin typeface="SimSun" charset="-122"/>
                <a:ea typeface="SimSun" charset="-122"/>
                <a:cs typeface="SimSun" charset="-122"/>
              </a:rPr>
              <a:t>並且知道你是從小明白聖經．這聖經能使你因信基督耶穌有得救的智慧。 </a:t>
            </a:r>
          </a:p>
          <a:p>
            <a:pPr eaLnBrk="1" hangingPunct="1">
              <a:buFont typeface="Arial" charset="0"/>
              <a:buChar char="►"/>
            </a:pPr>
            <a:r>
              <a:rPr lang="en-US" altLang="zh-TW" sz="4400" b="1">
                <a:latin typeface="SimSun" charset="-122"/>
                <a:ea typeface="SimSun" charset="-122"/>
                <a:cs typeface="SimSun" charset="-122"/>
              </a:rPr>
              <a:t>3:16 </a:t>
            </a:r>
            <a:r>
              <a:rPr lang="zh-TW" altLang="en-US" sz="4400" b="1">
                <a:latin typeface="SimSun" charset="-122"/>
                <a:ea typeface="SimSun" charset="-122"/>
                <a:cs typeface="SimSun" charset="-122"/>
              </a:rPr>
              <a:t>聖經都是　神所默示的、</a:t>
            </a:r>
            <a:r>
              <a:rPr lang="en-US" altLang="zh-TW" sz="4400" b="1">
                <a:latin typeface="SimSun" charset="-122"/>
                <a:ea typeface="SimSun" charset="-122"/>
                <a:cs typeface="SimSun" charset="-122"/>
              </a:rPr>
              <a:t>〔</a:t>
            </a:r>
            <a:r>
              <a:rPr lang="zh-TW" altLang="en-US" sz="4400" b="1">
                <a:latin typeface="SimSun" charset="-122"/>
                <a:ea typeface="SimSun" charset="-122"/>
                <a:cs typeface="SimSun" charset="-122"/>
              </a:rPr>
              <a:t>或作凡　神所默示的聖經</a:t>
            </a:r>
            <a:r>
              <a:rPr lang="en-US" altLang="zh-TW" sz="4400" b="1">
                <a:latin typeface="SimSun" charset="-122"/>
                <a:ea typeface="SimSun" charset="-122"/>
                <a:cs typeface="SimSun" charset="-122"/>
              </a:rPr>
              <a:t>〕</a:t>
            </a:r>
            <a:r>
              <a:rPr lang="zh-TW" altLang="en-US" sz="4400" b="1">
                <a:latin typeface="SimSun" charset="-122"/>
                <a:ea typeface="SimSun" charset="-122"/>
                <a:cs typeface="SimSun" charset="-122"/>
              </a:rPr>
              <a:t>於教訓、督責、使人歸正、教導人學義、都是有益的．</a:t>
            </a:r>
          </a:p>
          <a:p>
            <a:pPr eaLnBrk="1" hangingPunct="1">
              <a:buFont typeface="Arial" charset="0"/>
              <a:buChar char="►"/>
            </a:pPr>
            <a:r>
              <a:rPr lang="en-US" altLang="zh-TW" sz="4400" b="1">
                <a:latin typeface="SimSun" charset="-122"/>
                <a:ea typeface="SimSun" charset="-122"/>
                <a:cs typeface="SimSun" charset="-122"/>
              </a:rPr>
              <a:t>3:17 </a:t>
            </a:r>
            <a:r>
              <a:rPr lang="zh-TW" altLang="en-US" sz="4400" b="1">
                <a:latin typeface="SimSun" charset="-122"/>
                <a:ea typeface="SimSun" charset="-122"/>
                <a:cs typeface="SimSun" charset="-122"/>
              </a:rPr>
              <a:t>叫屬　神的人得以完全、預備行各樣的善事。</a:t>
            </a:r>
            <a:endParaRPr lang="zh-CN" altLang="en-US" sz="4400" b="1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21507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37A79A-2C0A-5B4E-8B07-E20F793178C5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1508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1509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D16FB1-8D25-E344-B8C6-673373B4164D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14313"/>
            <a:ext cx="9144000" cy="1143001"/>
          </a:xfrm>
        </p:spPr>
        <p:txBody>
          <a:bodyPr/>
          <a:lstStyle/>
          <a:p>
            <a:pPr eaLnBrk="1" hangingPunct="1"/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VI.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圣经的历史性</a:t>
            </a:r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考古学</a:t>
            </a:r>
          </a:p>
        </p:txBody>
      </p:sp>
      <p:sp>
        <p:nvSpPr>
          <p:cNvPr id="2253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782638"/>
            <a:ext cx="5783263" cy="6075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3800" b="1" dirty="0">
                <a:latin typeface="SimSun" charset="-122"/>
                <a:ea typeface="SimSun" charset="-122"/>
                <a:cs typeface="SimSun" charset="-122"/>
              </a:rPr>
              <a:t>A. </a:t>
            </a:r>
            <a:r>
              <a:rPr lang="zh-CN" altLang="en-US" sz="3800" b="1" dirty="0">
                <a:latin typeface="SimSun" charset="-122"/>
                <a:ea typeface="SimSun" charset="-122"/>
                <a:cs typeface="SimSun" charset="-122"/>
              </a:rPr>
              <a:t>创</a:t>
            </a:r>
            <a:r>
              <a:rPr lang="en-US" altLang="zh-CN" sz="3800" b="1" dirty="0">
                <a:latin typeface="SimSun" charset="-122"/>
                <a:ea typeface="SimSun" charset="-122"/>
                <a:cs typeface="SimSun" charset="-122"/>
              </a:rPr>
              <a:t> 1 - 11 </a:t>
            </a:r>
            <a:r>
              <a:rPr lang="zh-CN" altLang="en-US" sz="3800" b="1" dirty="0">
                <a:latin typeface="SimSun" charset="-122"/>
                <a:ea typeface="SimSun" charset="-122"/>
                <a:cs typeface="SimSun" charset="-122"/>
              </a:rPr>
              <a:t>时期</a:t>
            </a:r>
            <a:endParaRPr lang="en-US" altLang="zh-CN" sz="38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38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3800" b="1" dirty="0">
                <a:latin typeface="SimSun" charset="-122"/>
                <a:ea typeface="SimSun" charset="-122"/>
                <a:cs typeface="SimSun" charset="-122"/>
              </a:rPr>
              <a:t>1. </a:t>
            </a:r>
            <a:r>
              <a:rPr lang="zh-CN" altLang="en-US" sz="3800" b="1" dirty="0">
                <a:latin typeface="SimSun" charset="-122"/>
                <a:ea typeface="SimSun" charset="-122"/>
                <a:cs typeface="SimSun" charset="-122"/>
              </a:rPr>
              <a:t>吾珥</a:t>
            </a:r>
            <a:r>
              <a:rPr lang="en-US" altLang="zh-CN" sz="3800" b="1" dirty="0">
                <a:latin typeface="SimSun" charset="-122"/>
                <a:ea typeface="SimSun" charset="-122"/>
                <a:cs typeface="SimSun" charset="-122"/>
              </a:rPr>
              <a:t> UR: </a:t>
            </a:r>
            <a:r>
              <a:rPr lang="zh-CN" altLang="en-US" sz="3800" b="1" dirty="0">
                <a:latin typeface="SimSun" charset="-122"/>
                <a:ea typeface="SimSun" charset="-122"/>
                <a:cs typeface="SimSun" charset="-122"/>
              </a:rPr>
              <a:t>葬骨陈列</a:t>
            </a:r>
            <a:r>
              <a:rPr lang="en-US" altLang="zh-CN" sz="3800" b="1" dirty="0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3800" b="1" dirty="0">
                <a:latin typeface="SimSun" charset="-122"/>
                <a:ea typeface="SimSun" charset="-122"/>
                <a:cs typeface="SimSun" charset="-122"/>
              </a:rPr>
              <a:t>异教献人为祭</a:t>
            </a:r>
            <a:r>
              <a:rPr lang="en-US" altLang="zh-CN" sz="3800" b="1" dirty="0">
                <a:latin typeface="SimSun" charset="-122"/>
                <a:ea typeface="SimSun" charset="-122"/>
                <a:cs typeface="SimSun" charset="-122"/>
              </a:rPr>
              <a:t>; </a:t>
            </a:r>
            <a:r>
              <a:rPr lang="zh-CN" altLang="en-US" sz="3800" b="1" dirty="0">
                <a:latin typeface="SimSun" charset="-122"/>
                <a:ea typeface="SimSun" charset="-122"/>
                <a:cs typeface="SimSun" charset="-122"/>
              </a:rPr>
              <a:t>高塔</a:t>
            </a:r>
            <a:r>
              <a:rPr lang="en-US" altLang="zh-CN" sz="3800" b="1" dirty="0">
                <a:latin typeface="SimSun" charset="-122"/>
                <a:ea typeface="SimSun" charset="-122"/>
                <a:cs typeface="SimSun" charset="-122"/>
              </a:rPr>
              <a:t> (ZIGGURATE):</a:t>
            </a:r>
            <a:r>
              <a:rPr lang="zh-CN" altLang="en-US" sz="3800" b="1" dirty="0">
                <a:latin typeface="SimSun" charset="-122"/>
                <a:ea typeface="SimSun" charset="-122"/>
                <a:cs typeface="SimSun" charset="-122"/>
              </a:rPr>
              <a:t>亚伯拉罕背景</a:t>
            </a:r>
            <a:endParaRPr lang="en-US" altLang="zh-CN" sz="38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38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3800" b="1" dirty="0">
                <a:latin typeface="SimSun" charset="-122"/>
                <a:ea typeface="SimSun" charset="-122"/>
                <a:cs typeface="SimSun" charset="-122"/>
              </a:rPr>
              <a:t>2. MARI </a:t>
            </a:r>
            <a:r>
              <a:rPr lang="zh-CN" altLang="en-US" sz="3800" b="1" dirty="0">
                <a:latin typeface="SimSun" charset="-122"/>
                <a:ea typeface="SimSun" charset="-122"/>
                <a:cs typeface="SimSun" charset="-122"/>
              </a:rPr>
              <a:t>宫殿</a:t>
            </a:r>
            <a:r>
              <a:rPr lang="en-US" altLang="zh-CN" sz="3800" b="1" dirty="0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3800" b="1" dirty="0">
                <a:latin typeface="SimSun" charset="-122"/>
                <a:ea typeface="SimSun" charset="-122"/>
                <a:cs typeface="SimSun" charset="-122"/>
              </a:rPr>
              <a:t>皇族生活</a:t>
            </a:r>
            <a:r>
              <a:rPr lang="en-US" altLang="zh-CN" sz="3800" b="1" dirty="0">
                <a:latin typeface="SimSun" charset="-122"/>
                <a:ea typeface="SimSun" charset="-122"/>
                <a:cs typeface="SimSun" charset="-122"/>
              </a:rPr>
              <a:t> 1850 - 75 BC, </a:t>
            </a:r>
            <a:r>
              <a:rPr lang="zh-CN" altLang="en-US" sz="3800" b="1" dirty="0">
                <a:latin typeface="SimSun" charset="-122"/>
                <a:ea typeface="SimSun" charset="-122"/>
                <a:cs typeface="SimSun" charset="-122"/>
              </a:rPr>
              <a:t>刻名与</a:t>
            </a:r>
            <a:r>
              <a:rPr lang="en-US" altLang="zh-CN" sz="3800" b="1" dirty="0">
                <a:latin typeface="SimSun" charset="-122"/>
                <a:ea typeface="SimSun" charset="-122"/>
                <a:cs typeface="SimSun" charset="-122"/>
              </a:rPr>
              <a:t> OT </a:t>
            </a:r>
            <a:r>
              <a:rPr lang="zh-CN" altLang="en-US" sz="3800" b="1" dirty="0">
                <a:latin typeface="SimSun" charset="-122"/>
                <a:ea typeface="SimSun" charset="-122"/>
                <a:cs typeface="SimSun" charset="-122"/>
              </a:rPr>
              <a:t>相同</a:t>
            </a:r>
          </a:p>
        </p:txBody>
      </p:sp>
      <p:sp>
        <p:nvSpPr>
          <p:cNvPr id="22531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83519E-42F4-2641-B751-22504B79708D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2532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2533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419A25-E196-704D-B455-5EF924251E70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pic>
        <p:nvPicPr>
          <p:cNvPr id="22534" name="Picture 7" descr="https://upload.wikimedia.org/wikipedia/commons/thumb/9/93/Ancient_ziggurat_at_Ali_Air_Base_Iraq_2005.jpg/290px-Ancient_ziggurat_at_Ali_Air_Base_Iraq_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513" y="903288"/>
            <a:ext cx="335915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8" y="3638550"/>
            <a:ext cx="35020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VI.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圣经的历史性</a:t>
            </a:r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考古学</a:t>
            </a:r>
          </a:p>
        </p:txBody>
      </p:sp>
      <p:sp>
        <p:nvSpPr>
          <p:cNvPr id="2355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152400" y="1143000"/>
            <a:ext cx="4132263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B.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创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 12 - 50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时期</a:t>
            </a:r>
            <a:endParaRPr lang="en-US" altLang="zh-CN" sz="40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40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NUZI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铭板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婚嫁生活习惯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 (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创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 15:2; 31:17-55, 12:10-19; 26:6-11; 16:1-4, 29:21-30)</a:t>
            </a:r>
          </a:p>
        </p:txBody>
      </p:sp>
      <p:sp>
        <p:nvSpPr>
          <p:cNvPr id="23555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176765B-CF49-514C-B7A8-E0DE21114AF4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3556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3557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497603-56B3-504D-8E1B-4CBCB7D2CA04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1457325"/>
            <a:ext cx="536416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VI.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圣经的历史性</a:t>
            </a:r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考古学</a:t>
            </a:r>
          </a:p>
        </p:txBody>
      </p:sp>
      <p:sp>
        <p:nvSpPr>
          <p:cNvPr id="2457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14400"/>
            <a:ext cx="4937125" cy="596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C.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出埃及时期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: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40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1.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金牛犊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: 1550 B.C. Ashkelon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迦南地偶像崇拜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40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契约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赫人王朝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 HITITE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立约与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 OT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相似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4000" b="1" dirty="0">
                <a:latin typeface="SimSun" charset="-122"/>
                <a:ea typeface="SimSun" charset="-122"/>
                <a:cs typeface="SimSun" charset="-122"/>
              </a:rPr>
              <a:t>申</a:t>
            </a:r>
            <a:r>
              <a:rPr lang="en-US" altLang="zh-CN" sz="4000" b="1" dirty="0">
                <a:latin typeface="SimSun" charset="-122"/>
                <a:ea typeface="SimSun" charset="-122"/>
                <a:cs typeface="SimSun" charset="-122"/>
              </a:rPr>
              <a:t>1 - 34</a:t>
            </a:r>
          </a:p>
        </p:txBody>
      </p:sp>
      <p:sp>
        <p:nvSpPr>
          <p:cNvPr id="24579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1DAA82-0408-CD43-836E-DEA136BCDDF9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4580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28950" y="6610350"/>
            <a:ext cx="3086100" cy="11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4581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5B9A03-EB94-FE45-AFD1-0D795D7C417C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0" y="3792538"/>
            <a:ext cx="17621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VII.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圣经的历史性</a:t>
            </a:r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考古学</a:t>
            </a:r>
          </a:p>
        </p:txBody>
      </p:sp>
      <p:sp>
        <p:nvSpPr>
          <p:cNvPr id="2560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II. 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死海古卷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: 1947 </a:t>
            </a:r>
            <a:r>
              <a:rPr lang="zh-CN" altLang="en-US" b="1" dirty="0">
                <a:latin typeface="SimSun" charset="-122"/>
                <a:ea typeface="SimSun" charset="-122"/>
                <a:cs typeface="SimSun" charset="-122"/>
              </a:rPr>
              <a:t>年春死海旁出土</a:t>
            </a:r>
            <a:endParaRPr lang="en-US" altLang="zh-CN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zh-CN" altLang="en-US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25603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5B45A-ECCD-F947-A386-40C362C97BBD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5604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5605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ACC806-72A2-CB46-A2BA-5B0C15E6396E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0375"/>
            <a:ext cx="91440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D326EE8-55A8-0F4F-8014-6A9756292DC0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7170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8149" y="6492875"/>
            <a:ext cx="315422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 dirty="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 dirty="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 dirty="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 dirty="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 dirty="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7171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634E6E-53CC-564A-9223-256C79C58830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9pPr>
          </a:lstStyle>
          <a:p>
            <a:pPr eaLnBrk="1" hangingPunct="1"/>
            <a:r>
              <a:rPr kumimoji="0" lang="zh-TW" altLang="en-US" sz="4800" b="1" dirty="0">
                <a:latin typeface="SimSun" charset="-122"/>
              </a:rPr>
              <a:t>提 摩 太 后 书</a:t>
            </a:r>
            <a:r>
              <a:rPr kumimoji="0" lang="en-US" altLang="zh-TW" sz="4800" b="1" dirty="0">
                <a:latin typeface="SimSun" charset="-122"/>
              </a:rPr>
              <a:t> 2:15</a:t>
            </a:r>
          </a:p>
          <a:p>
            <a:pPr eaLnBrk="1" hangingPunct="1"/>
            <a:r>
              <a:rPr kumimoji="0" lang="zh-TW" altLang="en-US" sz="4400" b="1" dirty="0">
                <a:latin typeface="SimSun" charset="-122"/>
              </a:rPr>
              <a:t>你当竭力 </a:t>
            </a:r>
            <a:r>
              <a:rPr kumimoji="0" lang="en-US" altLang="zh-TW" sz="4400" b="1" dirty="0">
                <a:latin typeface="SimSun" charset="-122"/>
              </a:rPr>
              <a:t>,</a:t>
            </a:r>
            <a:r>
              <a:rPr kumimoji="0" lang="zh-TW" altLang="en-US" sz="4400" b="1" dirty="0">
                <a:latin typeface="SimSun" charset="-122"/>
              </a:rPr>
              <a:t> 在神面前得蒙喜悦 </a:t>
            </a:r>
            <a:r>
              <a:rPr kumimoji="0" lang="en-US" altLang="zh-TW" sz="4400" b="1" dirty="0">
                <a:latin typeface="SimSun" charset="-122"/>
              </a:rPr>
              <a:t>,</a:t>
            </a:r>
            <a:r>
              <a:rPr kumimoji="0" lang="zh-TW" altLang="en-US" sz="4400" b="1" dirty="0">
                <a:latin typeface="SimSun" charset="-122"/>
              </a:rPr>
              <a:t> 作无愧的工人 </a:t>
            </a:r>
            <a:r>
              <a:rPr kumimoji="0" lang="en-US" altLang="zh-TW" sz="4400" b="1" dirty="0">
                <a:latin typeface="SimSun" charset="-122"/>
              </a:rPr>
              <a:t>,</a:t>
            </a:r>
            <a:r>
              <a:rPr kumimoji="0" lang="zh-TW" altLang="en-US" sz="4400" b="1" dirty="0">
                <a:latin typeface="SimSun" charset="-122"/>
              </a:rPr>
              <a:t> 按着正意分解真理的道</a:t>
            </a:r>
            <a:r>
              <a:rPr kumimoji="0" lang="en-US" altLang="zh-TW" sz="4400" b="1" dirty="0">
                <a:latin typeface="SimSun" charset="-122"/>
              </a:rPr>
              <a:t>.</a:t>
            </a:r>
          </a:p>
          <a:p>
            <a:pPr eaLnBrk="1" hangingPunct="1"/>
            <a:endParaRPr kumimoji="0" lang="en-US" altLang="zh-TW" sz="4400" b="1" dirty="0">
              <a:latin typeface="SimSun" charset="-122"/>
            </a:endParaRPr>
          </a:p>
          <a:p>
            <a:pPr eaLnBrk="1" hangingPunct="1"/>
            <a:r>
              <a:rPr kumimoji="0" lang="zh-TW" altLang="en-US" sz="4400" b="1" dirty="0">
                <a:latin typeface="SimSun" charset="-122"/>
              </a:rPr>
              <a:t>歸納法</a:t>
            </a:r>
            <a:r>
              <a:rPr kumimoji="0" lang="en-US" altLang="zh-TW" sz="4400" b="1" dirty="0">
                <a:latin typeface="SimSun" charset="-122"/>
              </a:rPr>
              <a:t>: </a:t>
            </a:r>
            <a:br>
              <a:rPr kumimoji="0" lang="en-US" altLang="zh-TW" sz="4400" b="1" dirty="0">
                <a:latin typeface="SimSun" charset="-122"/>
              </a:rPr>
            </a:br>
            <a:r>
              <a:rPr kumimoji="0" lang="zh-TW" altLang="en-US" sz="4400" b="1" dirty="0">
                <a:latin typeface="SimSun" charset="-122"/>
              </a:rPr>
              <a:t>上下文体栽背景</a:t>
            </a:r>
            <a:r>
              <a:rPr kumimoji="0" lang="en-US" altLang="zh-TW" sz="4400" b="1" dirty="0">
                <a:latin typeface="SimSun" charset="-122"/>
              </a:rPr>
              <a:t>, </a:t>
            </a:r>
            <a:br>
              <a:rPr kumimoji="0" lang="en-US" altLang="zh-TW" sz="4400" b="1" dirty="0">
                <a:latin typeface="SimSun" charset="-122"/>
              </a:rPr>
            </a:br>
            <a:r>
              <a:rPr kumimoji="0" lang="zh-TW" altLang="en-US" sz="4400" b="1" dirty="0">
                <a:latin typeface="SimSun" charset="-122"/>
              </a:rPr>
              <a:t>漸启明一贯要清 </a:t>
            </a:r>
            <a:br>
              <a:rPr kumimoji="0" lang="en-US" altLang="zh-CN" sz="4400" b="1" dirty="0">
                <a:latin typeface="SimSun" charset="-122"/>
              </a:rPr>
            </a:br>
            <a:endParaRPr kumimoji="0" lang="en-US" altLang="zh-C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VII.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圣经的历史性</a:t>
            </a:r>
            <a:r>
              <a:rPr lang="en-US" altLang="zh-CN" sz="4800" b="1" i="1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考古学</a:t>
            </a:r>
          </a:p>
        </p:txBody>
      </p:sp>
      <p:sp>
        <p:nvSpPr>
          <p:cNvPr id="2662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06475"/>
            <a:ext cx="9144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(1) 100 - 200 B.C. </a:t>
            </a:r>
            <a:r>
              <a:rPr lang="zh-CN" altLang="en-US" sz="3300" b="1">
                <a:latin typeface="SimSun" charset="-122"/>
                <a:ea typeface="SimSun" charset="-122"/>
                <a:cs typeface="SimSun" charset="-122"/>
              </a:rPr>
              <a:t>犹太</a:t>
            </a: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 Essenes </a:t>
            </a:r>
            <a:r>
              <a:rPr lang="zh-CN" altLang="en-US" sz="3300" b="1">
                <a:latin typeface="SimSun" charset="-122"/>
                <a:ea typeface="SimSun" charset="-122"/>
                <a:cs typeface="SimSun" charset="-122"/>
              </a:rPr>
              <a:t>派退隐之地</a:t>
            </a:r>
            <a:endParaRPr lang="en-US" altLang="zh-CN" sz="33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33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(2) </a:t>
            </a:r>
            <a:r>
              <a:rPr lang="zh-CN" altLang="en-US" sz="3300" b="1">
                <a:latin typeface="SimSun" charset="-122"/>
                <a:ea typeface="SimSun" charset="-122"/>
                <a:cs typeface="SimSun" charset="-122"/>
              </a:rPr>
              <a:t>所有旧约圣经</a:t>
            </a: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 (</a:t>
            </a:r>
            <a:r>
              <a:rPr lang="zh-CN" altLang="en-US" sz="3300" b="1">
                <a:latin typeface="SimSun" charset="-122"/>
                <a:ea typeface="SimSun" charset="-122"/>
                <a:cs typeface="SimSun" charset="-122"/>
              </a:rPr>
              <a:t>除了以斯帖记之外</a:t>
            </a: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) </a:t>
            </a:r>
            <a:r>
              <a:rPr lang="zh-CN" altLang="en-US" sz="3300" b="1">
                <a:latin typeface="SimSun" charset="-122"/>
                <a:ea typeface="SimSun" charset="-122"/>
                <a:cs typeface="SimSun" charset="-122"/>
              </a:rPr>
              <a:t>都有部分存留</a:t>
            </a: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33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(3) </a:t>
            </a:r>
            <a:r>
              <a:rPr lang="zh-CN" altLang="en-US" sz="3300" b="1">
                <a:latin typeface="SimSun" charset="-122"/>
                <a:ea typeface="SimSun" charset="-122"/>
                <a:cs typeface="SimSun" charset="-122"/>
              </a:rPr>
              <a:t>两卷完整的以赛亚书</a:t>
            </a: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 (</a:t>
            </a:r>
            <a:r>
              <a:rPr lang="zh-CN" altLang="en-US" sz="3300" b="1">
                <a:latin typeface="SimSun" charset="-122"/>
                <a:ea typeface="SimSun" charset="-122"/>
                <a:cs typeface="SimSun" charset="-122"/>
              </a:rPr>
              <a:t>最古的希伯来抄本</a:t>
            </a: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 900 A.D.)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33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(4) </a:t>
            </a:r>
            <a:r>
              <a:rPr lang="zh-CN" altLang="en-US" sz="3300" b="1">
                <a:latin typeface="SimSun" charset="-122"/>
                <a:ea typeface="SimSun" charset="-122"/>
                <a:cs typeface="SimSun" charset="-122"/>
              </a:rPr>
              <a:t>除去极少部分的字母变化</a:t>
            </a: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3300" b="1">
                <a:latin typeface="SimSun" charset="-122"/>
                <a:ea typeface="SimSun" charset="-122"/>
                <a:cs typeface="SimSun" charset="-122"/>
              </a:rPr>
              <a:t>其他部分与最古的希伯来抄本</a:t>
            </a: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(900 AD)</a:t>
            </a:r>
            <a:r>
              <a:rPr lang="zh-CN" altLang="en-US" sz="3300" b="1">
                <a:latin typeface="SimSun" charset="-122"/>
                <a:ea typeface="SimSun" charset="-122"/>
                <a:cs typeface="SimSun" charset="-122"/>
              </a:rPr>
              <a:t>完全一样</a:t>
            </a:r>
            <a:r>
              <a:rPr lang="en-US" altLang="zh-CN" sz="3300" b="1">
                <a:latin typeface="SimSun" charset="-122"/>
                <a:ea typeface="SimSun" charset="-122"/>
                <a:cs typeface="SimSun" charset="-122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zh-CN" altLang="en-US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26627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1BB615-B971-AF4A-B386-C7A63DC571A3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6628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6629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E43833C-EF4D-624E-881D-3B0C40FDD13B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9050" y="0"/>
            <a:ext cx="7886700" cy="1325563"/>
          </a:xfrm>
        </p:spPr>
        <p:txBody>
          <a:bodyPr/>
          <a:lstStyle/>
          <a:p>
            <a:pPr eaLnBrk="1" hangingPunct="1"/>
            <a:r>
              <a:rPr lang="zh-CN" altLang="en-US" sz="5400" b="1" i="1">
                <a:latin typeface="SimSun" charset="-122"/>
                <a:ea typeface="SimSun" charset="-122"/>
                <a:cs typeface="SimSun" charset="-122"/>
              </a:rPr>
              <a:t>达芬奇密码的欺骗</a:t>
            </a:r>
            <a:r>
              <a:rPr lang="en-US" altLang="zh-CN" sz="5400">
                <a:latin typeface="SimSun" charset="-122"/>
                <a:ea typeface="SimSun" charset="-122"/>
                <a:cs typeface="SimSun" charset="-122"/>
              </a:rPr>
              <a:t> 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104775" y="1130300"/>
            <a:ext cx="6792913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3600" b="1" i="1">
                <a:latin typeface="SimSun" charset="-122"/>
                <a:ea typeface="SimSun" charset="-122"/>
                <a:cs typeface="SimSun" charset="-122"/>
              </a:rPr>
              <a:t>圣经</a:t>
            </a:r>
            <a:r>
              <a:rPr lang="en-US" altLang="zh-CN" sz="3600" b="1" i="1">
                <a:latin typeface="SimSun" charset="-122"/>
                <a:ea typeface="SimSun" charset="-122"/>
                <a:cs typeface="SimSun" charset="-122"/>
              </a:rPr>
              <a:t>,</a:t>
            </a:r>
            <a:r>
              <a:rPr lang="zh-CN" altLang="en-US" sz="3600" b="1" i="1">
                <a:latin typeface="SimSun" charset="-122"/>
                <a:ea typeface="SimSun" charset="-122"/>
                <a:cs typeface="SimSun" charset="-122"/>
              </a:rPr>
              <a:t>是人的产物</a:t>
            </a:r>
            <a:r>
              <a:rPr lang="en-US" altLang="zh-CN" sz="3600" b="1" i="1">
                <a:latin typeface="SimSun" charset="-122"/>
                <a:ea typeface="SimSun" charset="-122"/>
                <a:cs typeface="SimSun" charset="-122"/>
              </a:rPr>
              <a:t>,</a:t>
            </a:r>
            <a:r>
              <a:rPr lang="zh-CN" altLang="en-US" sz="3600" b="1" i="1">
                <a:latin typeface="SimSun" charset="-122"/>
                <a:ea typeface="SimSun" charset="-122"/>
                <a:cs typeface="SimSun" charset="-122"/>
              </a:rPr>
              <a:t>不是神的话</a:t>
            </a:r>
            <a:r>
              <a:rPr lang="en-US" altLang="zh-CN" sz="3600" b="1" i="1">
                <a:latin typeface="SimSun" charset="-122"/>
                <a:ea typeface="SimSun" charset="-122"/>
                <a:cs typeface="SimSun" charset="-122"/>
              </a:rPr>
              <a:t>.</a:t>
            </a:r>
          </a:p>
          <a:p>
            <a:pPr marL="0" indent="0" eaLnBrk="1" hangingPunct="1">
              <a:buFont typeface="Arial" charset="0"/>
              <a:buChar char="►"/>
            </a:pPr>
            <a:endParaRPr lang="en-US" altLang="zh-CN" sz="3600" b="1" i="1">
              <a:latin typeface="SimSun" charset="-122"/>
              <a:ea typeface="SimSun" charset="-122"/>
              <a:cs typeface="SimSun" charset="-122"/>
            </a:endParaRPr>
          </a:p>
          <a:p>
            <a:pPr marL="0" indent="0" eaLnBrk="1" hangingPunct="1">
              <a:buFont typeface="Arial" charset="0"/>
              <a:buChar char="►"/>
            </a:pPr>
            <a:r>
              <a:rPr lang="zh-CN" altLang="en-US" sz="3600" b="1">
                <a:latin typeface="SimSun" charset="-122"/>
                <a:ea typeface="SimSun" charset="-122"/>
                <a:cs typeface="SimSun" charset="-122"/>
              </a:rPr>
              <a:t>圣经是最可靠的文物</a:t>
            </a:r>
            <a:r>
              <a:rPr lang="en-US" altLang="zh-CN" sz="36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3600" b="1">
                <a:latin typeface="SimSun" charset="-122"/>
                <a:ea typeface="SimSun" charset="-122"/>
                <a:cs typeface="SimSun" charset="-122"/>
              </a:rPr>
              <a:t>有最多的书稿，而且变动幅度较小</a:t>
            </a:r>
            <a:r>
              <a:rPr lang="en-US" altLang="zh-CN" sz="36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3600" b="1">
                <a:latin typeface="SimSun" charset="-122"/>
                <a:ea typeface="SimSun" charset="-122"/>
                <a:cs typeface="SimSun" charset="-122"/>
              </a:rPr>
              <a:t>比任何其他同时的文献更可靠</a:t>
            </a:r>
            <a:endParaRPr lang="en-US" altLang="zh-CN" sz="3600" b="1">
              <a:latin typeface="SimSun" charset="-122"/>
              <a:ea typeface="SimSun" charset="-122"/>
              <a:cs typeface="SimSun" charset="-122"/>
            </a:endParaRPr>
          </a:p>
          <a:p>
            <a:pPr marL="0" indent="0" eaLnBrk="1" hangingPunct="1">
              <a:buFont typeface="Arial" charset="0"/>
              <a:buChar char="►"/>
            </a:pPr>
            <a:endParaRPr lang="en-US" altLang="zh-CN" sz="3600" b="1">
              <a:latin typeface="SimSun" charset="-122"/>
              <a:ea typeface="SimSun" charset="-122"/>
              <a:cs typeface="SimSun" charset="-122"/>
            </a:endParaRPr>
          </a:p>
          <a:p>
            <a:pPr marL="0" indent="0" eaLnBrk="1" hangingPunct="1">
              <a:buFont typeface="Arial" charset="0"/>
              <a:buChar char="►"/>
            </a:pPr>
            <a:r>
              <a:rPr lang="zh-CN" altLang="en-US" sz="3600" b="1">
                <a:latin typeface="SimSun" charset="-122"/>
                <a:ea typeface="SimSun" charset="-122"/>
                <a:cs typeface="SimSun" charset="-122"/>
              </a:rPr>
              <a:t>圣经表明它是神的默示</a:t>
            </a:r>
            <a:r>
              <a:rPr lang="en-US" altLang="zh-CN" sz="36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3600" b="1">
                <a:latin typeface="SimSun" charset="-122"/>
                <a:ea typeface="SimSun" charset="-122"/>
                <a:cs typeface="SimSun" charset="-122"/>
              </a:rPr>
              <a:t>它包括崇高理论</a:t>
            </a:r>
            <a:r>
              <a:rPr lang="en-US" altLang="zh-CN" sz="36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3600" b="1">
                <a:latin typeface="SimSun" charset="-122"/>
                <a:ea typeface="SimSun" charset="-122"/>
                <a:cs typeface="SimSun" charset="-122"/>
              </a:rPr>
              <a:t>它的历史精确度</a:t>
            </a:r>
            <a:r>
              <a:rPr lang="en-US" altLang="zh-CN" sz="3600" b="1">
                <a:latin typeface="SimSun" charset="-122"/>
                <a:ea typeface="SimSun" charset="-122"/>
                <a:cs typeface="SimSun" charset="-122"/>
              </a:rPr>
              <a:t>,</a:t>
            </a:r>
            <a:r>
              <a:rPr lang="zh-CN" altLang="en-US" sz="3600" b="1">
                <a:latin typeface="SimSun" charset="-122"/>
                <a:ea typeface="SimSun" charset="-122"/>
                <a:cs typeface="SimSun" charset="-122"/>
              </a:rPr>
              <a:t>和预言</a:t>
            </a:r>
          </a:p>
        </p:txBody>
      </p:sp>
      <p:sp>
        <p:nvSpPr>
          <p:cNvPr id="27651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900D5C-C191-834F-A17F-B1C84D09AF00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7652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7653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51D456-642B-EE4C-A569-2E62A182F688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025" y="136525"/>
            <a:ext cx="25527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47738"/>
          </a:xfrm>
        </p:spPr>
        <p:txBody>
          <a:bodyPr/>
          <a:lstStyle/>
          <a:p>
            <a:pPr eaLnBrk="1" hangingPunct="1"/>
            <a:r>
              <a:rPr lang="zh-CN" altLang="en-US" sz="5400" b="1" i="1">
                <a:latin typeface="SimSun" charset="-122"/>
                <a:ea typeface="SimSun" charset="-122"/>
                <a:cs typeface="SimSun" charset="-122"/>
              </a:rPr>
              <a:t>达芬奇密码的欺骗</a:t>
            </a:r>
          </a:p>
        </p:txBody>
      </p:sp>
      <p:sp>
        <p:nvSpPr>
          <p:cNvPr id="2867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47738"/>
            <a:ext cx="6792913" cy="57864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b="1" i="1">
                <a:latin typeface="SimSun" charset="-122"/>
                <a:ea typeface="SimSun" charset="-122"/>
                <a:cs typeface="SimSun" charset="-122"/>
              </a:rPr>
              <a:t>80</a:t>
            </a:r>
            <a:r>
              <a:rPr lang="zh-CN" altLang="en-US" sz="3600" b="1" i="1">
                <a:latin typeface="SimSun" charset="-122"/>
                <a:ea typeface="SimSun" charset="-122"/>
                <a:cs typeface="SimSun" charset="-122"/>
              </a:rPr>
              <a:t>多本福音书被视为遗书</a:t>
            </a:r>
            <a:r>
              <a:rPr lang="en-US" altLang="zh-CN" sz="3600" b="1" i="1">
                <a:latin typeface="SimSun" charset="-122"/>
                <a:ea typeface="SimSun" charset="-122"/>
                <a:cs typeface="SimSun" charset="-122"/>
              </a:rPr>
              <a:t>,</a:t>
            </a:r>
            <a:r>
              <a:rPr lang="zh-CN" altLang="en-US" sz="3600" b="1" i="1">
                <a:latin typeface="SimSun" charset="-122"/>
                <a:ea typeface="SimSun" charset="-122"/>
                <a:cs typeface="SimSun" charset="-122"/>
              </a:rPr>
              <a:t>但只有少数被选择为新约圣经</a:t>
            </a:r>
            <a:r>
              <a:rPr lang="en-US" altLang="zh-CN" sz="3600" b="1" i="1">
                <a:latin typeface="SimSun" charset="-122"/>
                <a:ea typeface="SimSun" charset="-122"/>
                <a:cs typeface="SimSun" charset="-122"/>
              </a:rPr>
              <a:t>.</a:t>
            </a:r>
            <a:endParaRPr lang="en-US" altLang="zh-CN" sz="3600" b="1">
              <a:latin typeface="SimSun" charset="-122"/>
              <a:ea typeface="SimSun" charset="-122"/>
              <a:cs typeface="SimSun" charset="-122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zh-CN" sz="3600" b="1">
                <a:latin typeface="SimSun" charset="-122"/>
                <a:ea typeface="SimSun" charset="-122"/>
                <a:cs typeface="SimSun" charset="-122"/>
              </a:rPr>
              <a:t> </a:t>
            </a:r>
            <a:endParaRPr lang="en-US" altLang="zh-CN" sz="3200" b="1">
              <a:latin typeface="SimSun" charset="-122"/>
              <a:ea typeface="SimSun" charset="-122"/>
              <a:cs typeface="SimSun" charset="-122"/>
            </a:endParaRPr>
          </a:p>
          <a:p>
            <a:pPr marL="0" indent="0" eaLnBrk="1" hangingPunct="1">
              <a:buFont typeface="Arial" charset="0"/>
              <a:buChar char="►"/>
            </a:pPr>
            <a:r>
              <a:rPr lang="zh-CN" altLang="en-US" sz="3200" b="1">
                <a:latin typeface="SimSun" charset="-122"/>
                <a:ea typeface="SimSun" charset="-122"/>
                <a:cs typeface="SimSun" charset="-122"/>
              </a:rPr>
              <a:t>除了四福音外</a:t>
            </a:r>
            <a:r>
              <a:rPr lang="en-US" altLang="zh-CN" sz="3200" b="1">
                <a:latin typeface="SimSun" charset="-122"/>
                <a:ea typeface="SimSun" charset="-122"/>
                <a:cs typeface="SimSun" charset="-122"/>
              </a:rPr>
              <a:t>,</a:t>
            </a:r>
            <a:r>
              <a:rPr lang="zh-CN" altLang="en-US" sz="3200" b="1">
                <a:latin typeface="SimSun" charset="-122"/>
                <a:ea typeface="SimSun" charset="-122"/>
                <a:cs typeface="SimSun" charset="-122"/>
              </a:rPr>
              <a:t>只有十一个今天仍然存在的古文献被称为</a:t>
            </a:r>
            <a:r>
              <a:rPr lang="en-US" altLang="zh-CN" sz="3200" b="1">
                <a:latin typeface="SimSun" charset="-122"/>
                <a:ea typeface="SimSun" charset="-122"/>
                <a:cs typeface="SimSun" charset="-122"/>
              </a:rPr>
              <a:t>"</a:t>
            </a:r>
            <a:r>
              <a:rPr lang="zh-CN" altLang="en-US" sz="3200" b="1">
                <a:latin typeface="SimSun" charset="-122"/>
                <a:ea typeface="SimSun" charset="-122"/>
                <a:cs typeface="SimSun" charset="-122"/>
              </a:rPr>
              <a:t>福音</a:t>
            </a:r>
            <a:r>
              <a:rPr lang="en-US" altLang="zh-CN" sz="3200" b="1">
                <a:latin typeface="SimSun" charset="-122"/>
                <a:ea typeface="SimSun" charset="-122"/>
                <a:cs typeface="SimSun" charset="-122"/>
              </a:rPr>
              <a:t>" </a:t>
            </a:r>
          </a:p>
          <a:p>
            <a:pPr marL="0" indent="0" eaLnBrk="1" hangingPunct="1">
              <a:buFont typeface="Arial" charset="0"/>
              <a:buChar char="►"/>
            </a:pPr>
            <a:r>
              <a:rPr lang="zh-CN" altLang="en-US" sz="3200" b="1">
                <a:latin typeface="SimSun" charset="-122"/>
                <a:ea typeface="SimSun" charset="-122"/>
                <a:cs typeface="SimSun" charset="-122"/>
              </a:rPr>
              <a:t>所有文物中</a:t>
            </a:r>
            <a:r>
              <a:rPr lang="en-US" altLang="zh-CN" sz="32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3200" b="1">
                <a:latin typeface="SimSun" charset="-122"/>
                <a:ea typeface="SimSun" charset="-122"/>
                <a:cs typeface="SimSun" charset="-122"/>
              </a:rPr>
              <a:t>只有二十八本已不存在但被其他来源所引用或提到的著作被称为</a:t>
            </a:r>
            <a:r>
              <a:rPr lang="en-US" altLang="zh-CN" sz="3200" b="1">
                <a:latin typeface="SimSun" charset="-122"/>
                <a:ea typeface="SimSun" charset="-122"/>
                <a:cs typeface="SimSun" charset="-122"/>
              </a:rPr>
              <a:t>"</a:t>
            </a:r>
            <a:r>
              <a:rPr lang="zh-CN" altLang="en-US" sz="3200" b="1">
                <a:latin typeface="SimSun" charset="-122"/>
                <a:ea typeface="SimSun" charset="-122"/>
                <a:cs typeface="SimSun" charset="-122"/>
              </a:rPr>
              <a:t>福音</a:t>
            </a:r>
            <a:r>
              <a:rPr lang="en-US" altLang="zh-CN" sz="3200" b="1">
                <a:latin typeface="SimSun" charset="-122"/>
                <a:ea typeface="SimSun" charset="-122"/>
                <a:cs typeface="SimSun" charset="-122"/>
              </a:rPr>
              <a:t>"</a:t>
            </a:r>
            <a:r>
              <a:rPr lang="zh-CN" altLang="en-US" sz="3200" b="1">
                <a:latin typeface="SimSun" charset="-122"/>
                <a:ea typeface="SimSun" charset="-122"/>
                <a:cs typeface="SimSun" charset="-122"/>
              </a:rPr>
              <a:t>。他们被教会拒绝的原因是出现时期太晚，不可能来自耶稣的门徒，</a:t>
            </a:r>
            <a:r>
              <a:rPr lang="en-US" altLang="zh-CN" sz="3200" b="1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3200" b="1">
                <a:latin typeface="SimSun" charset="-122"/>
                <a:ea typeface="SimSun" charset="-122"/>
                <a:cs typeface="SimSun" charset="-122"/>
              </a:rPr>
              <a:t>而且引用四福音，但与四福音矛盾</a:t>
            </a:r>
            <a:r>
              <a:rPr lang="en-US" altLang="zh-CN" sz="3200" b="1">
                <a:latin typeface="SimSun" charset="-122"/>
                <a:ea typeface="SimSun" charset="-122"/>
                <a:cs typeface="SimSun" charset="-122"/>
              </a:rPr>
              <a:t>.</a:t>
            </a:r>
          </a:p>
          <a:p>
            <a:pPr marL="0" indent="0" eaLnBrk="1" hangingPunct="1">
              <a:buFont typeface="Arial" charset="0"/>
              <a:buChar char="►"/>
            </a:pPr>
            <a:endParaRPr lang="zh-CN" altLang="en-US" sz="3600" b="1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28675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8F0484-D4EA-C849-AB15-AEB3CA65B466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8676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8677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272978-09AB-4C40-B744-8124A000CF06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25527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82675"/>
          </a:xfrm>
        </p:spPr>
        <p:txBody>
          <a:bodyPr/>
          <a:lstStyle/>
          <a:p>
            <a:pPr eaLnBrk="1" hangingPunct="1"/>
            <a:r>
              <a:rPr lang="zh-CN" altLang="en-US" sz="4800" b="1" i="1">
                <a:latin typeface="SimSun" charset="-122"/>
                <a:ea typeface="SimSun" charset="-122"/>
                <a:cs typeface="SimSun" charset="-122"/>
              </a:rPr>
              <a:t>达芬奇密码的欺骗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82675"/>
            <a:ext cx="6832600" cy="5775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zh-CN" altLang="en-US" sz="4400" b="1" i="1">
                <a:latin typeface="SimSun" charset="-122"/>
                <a:ea typeface="SimSun" charset="-122"/>
                <a:cs typeface="SimSun" charset="-122"/>
              </a:rPr>
              <a:t>乃哈马迪</a:t>
            </a:r>
            <a:r>
              <a:rPr lang="en-US" altLang="zh-CN" sz="4400" b="1" i="1">
                <a:latin typeface="SimSun" charset="-122"/>
                <a:ea typeface="SimSun" charset="-122"/>
                <a:cs typeface="SimSun" charset="-122"/>
              </a:rPr>
              <a:t>Nag Hammadi</a:t>
            </a:r>
            <a:r>
              <a:rPr lang="zh-CN" altLang="en-US" sz="4400" b="1" i="1">
                <a:latin typeface="SimSun" charset="-122"/>
                <a:ea typeface="SimSun" charset="-122"/>
                <a:cs typeface="SimSun" charset="-122"/>
              </a:rPr>
              <a:t>和死海古卷是基督教最早记录</a:t>
            </a:r>
            <a:endParaRPr lang="en-US" altLang="zh-CN" sz="4400" b="1">
              <a:latin typeface="SimSun" charset="-122"/>
              <a:ea typeface="SimSun" charset="-122"/>
              <a:cs typeface="SimSun" charset="-122"/>
            </a:endParaRPr>
          </a:p>
          <a:p>
            <a:pPr marL="0" indent="0" eaLnBrk="1" hangingPunct="1">
              <a:buFont typeface="Arial" charset="0"/>
              <a:buChar char="►"/>
            </a:pPr>
            <a:endParaRPr lang="en-US" altLang="zh-CN" sz="4400" b="1">
              <a:latin typeface="SimSun" charset="-122"/>
              <a:ea typeface="SimSun" charset="-122"/>
              <a:cs typeface="SimSun" charset="-122"/>
            </a:endParaRPr>
          </a:p>
          <a:p>
            <a:pPr marL="0" indent="0" eaLnBrk="1" hangingPunct="1">
              <a:buFont typeface="Arial" charset="0"/>
              <a:buChar char="►"/>
            </a:pP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所有圣经福音写作日期为第一世纪</a:t>
            </a: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 , </a:t>
            </a: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而达文西密码大部分依赖的菲利普福音</a:t>
            </a:r>
            <a:r>
              <a:rPr lang="en-US" altLang="zh-CN" sz="4000" b="1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4000" b="1">
                <a:latin typeface="SimSun" charset="-122"/>
                <a:ea typeface="SimSun" charset="-122"/>
                <a:cs typeface="SimSun" charset="-122"/>
              </a:rPr>
              <a:t>玛丽福音是第三至第五世纪的作品。死海古卷完全没有基督教的文献</a:t>
            </a:r>
            <a:r>
              <a:rPr lang="en-US" altLang="zh-CN" sz="4400" b="1">
                <a:latin typeface="SimSun" charset="-122"/>
                <a:ea typeface="SimSun" charset="-122"/>
                <a:cs typeface="SimSun" charset="-122"/>
              </a:rPr>
              <a:t>.</a:t>
            </a:r>
          </a:p>
        </p:txBody>
      </p:sp>
      <p:sp>
        <p:nvSpPr>
          <p:cNvPr id="29699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2865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F679F0-8682-4844-BA4C-793F7EE5A079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9700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9701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F345DB2-0352-7C40-AA3A-F47C99D77815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-68263"/>
            <a:ext cx="2552700" cy="47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BC5C6FA-500C-4BE7-9965-B5B61615A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74175" cy="1143000"/>
          </a:xfrm>
        </p:spPr>
        <p:txBody>
          <a:bodyPr/>
          <a:lstStyle/>
          <a:p>
            <a:pPr eaLnBrk="1" hangingPunct="1"/>
            <a:b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  <a:t>釋經簡史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TW" altLang="is-IS" sz="3200" b="1">
                <a:latin typeface="SimSun" panose="02010600030101010101" pitchFamily="2" charset="-122"/>
                <a:ea typeface="SimSun" panose="02010600030101010101" pitchFamily="2" charset="-122"/>
              </a:rPr>
              <a:t>從初代教会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is-IS" sz="3200" b="1">
                <a:latin typeface="SimSun" panose="02010600030101010101" pitchFamily="2" charset="-122"/>
                <a:ea typeface="SimSun" panose="02010600030101010101" pitchFamily="2" charset="-122"/>
              </a:rPr>
              <a:t>改教運動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  <a:t>到後現代思潮</a:t>
            </a:r>
            <a:b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From early church to post-modernism</a:t>
            </a:r>
            <a:b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altLang="en-US" sz="3200" b="1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192E7E3-2928-4954-AB70-6F24F0B59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93788"/>
            <a:ext cx="9144000" cy="565150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zh-TW" altLang="mr-I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重要派別</a:t>
            </a:r>
            <a:r>
              <a:rPr lang="mr-IN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*</a:t>
            </a: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亞歷山太學派 </a:t>
            </a: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(School of Alexandria)-- </a:t>
            </a: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灵意解經</a:t>
            </a: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Allegorical method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     </a:t>
            </a: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三層次解經</a:t>
            </a: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体</a:t>
            </a: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--</a:t>
            </a: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字面意義</a:t>
            </a: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魂</a:t>
            </a: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--</a:t>
            </a: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道德意義</a:t>
            </a: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灵</a:t>
            </a: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--</a:t>
            </a: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屬灵意義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灵意最高超</a:t>
            </a: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不重视字面和歷史意義</a:t>
            </a:r>
            <a:endParaRPr lang="en-US" altLang="zh-TW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*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安提阿學派 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(School of Antioch)--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預表型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Typological method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    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注重字面意義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和歷史處境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也秉顧屬灵意義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往住繼承猶太人看舊約的預表型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預表不離文本意義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堅持作者原意只有一种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不贊成多層次解經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en-US" altLang="zh-TW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zh-TW" altLang="mr-I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0724" name="Date Placeholder 1">
            <a:extLst>
              <a:ext uri="{FF2B5EF4-FFF2-40B4-BE49-F238E27FC236}">
                <a16:creationId xmlns:a16="http://schemas.microsoft.com/office/drawing/2014/main" id="{6BF85694-B92E-4A86-B1A5-D9756A2F01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0" y="64468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BF5AA-7509-4590-8EC6-3328FC5EDFDB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12/16/2017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725" name="Footer Placeholder 2">
            <a:extLst>
              <a:ext uri="{FF2B5EF4-FFF2-40B4-BE49-F238E27FC236}">
                <a16:creationId xmlns:a16="http://schemas.microsoft.com/office/drawing/2014/main" id="{7AC5E824-7D92-4332-9F5C-E87489DC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70325" y="6469063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洛丽华人基督教会二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0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一七年冬成人主日學   潘柏滔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,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趙任君 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726" name="Slide Number Placeholder 3">
            <a:extLst>
              <a:ext uri="{FF2B5EF4-FFF2-40B4-BE49-F238E27FC236}">
                <a16:creationId xmlns:a16="http://schemas.microsoft.com/office/drawing/2014/main" id="{3E300EDE-03FA-4230-BDF7-80EFD920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EEBC2-7DFC-47E4-8EF5-EB0E0F32131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71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BF06F1D-BB63-46AD-A2A1-E5D1F5423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6513" y="11113"/>
            <a:ext cx="9483726" cy="1143000"/>
          </a:xfrm>
        </p:spPr>
        <p:txBody>
          <a:bodyPr/>
          <a:lstStyle/>
          <a:p>
            <a:pPr eaLnBrk="1" hangingPunct="1"/>
            <a:b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  <a:t>釋經簡史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TW" altLang="is-IS" sz="3200" b="1">
                <a:latin typeface="SimSun" panose="02010600030101010101" pitchFamily="2" charset="-122"/>
                <a:ea typeface="SimSun" panose="02010600030101010101" pitchFamily="2" charset="-122"/>
              </a:rPr>
              <a:t>從初代教会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is-IS" sz="3200" b="1">
                <a:latin typeface="SimSun" panose="02010600030101010101" pitchFamily="2" charset="-122"/>
                <a:ea typeface="SimSun" panose="02010600030101010101" pitchFamily="2" charset="-122"/>
              </a:rPr>
              <a:t>改教運動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  <a:t>到後現代思潮</a:t>
            </a:r>
            <a:b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From early church to post-modernism</a:t>
            </a:r>
            <a:b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altLang="en-US" sz="3200" b="1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7F124C0-32BB-423E-85EF-F2A8BF0D6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9975"/>
            <a:ext cx="9144000" cy="565150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zh-TW" altLang="mr-I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重要派別</a:t>
            </a:r>
            <a:r>
              <a:rPr lang="mr-IN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endParaRPr lang="en-US" altLang="zh-TW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*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四層解經法 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(Quadriga)</a:t>
            </a:r>
            <a:endParaRPr lang="zh-TW" altLang="en-US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   字面層面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: What God did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灵意層面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: Where our faith is hid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道德層面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: How to live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未來層面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: Where Our strife end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*學院派的興起 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(Scholasticism):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企圖把理性與信仰整合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把宗教哲學化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主要工作是收集己存的解經資科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作系统式的整理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沒有創新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流於枯燥空洞</a:t>
            </a:r>
            <a:r>
              <a:rPr lang="en-US" altLang="zh-TW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en-US" altLang="zh-TW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zh-TW" altLang="mr-I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1748" name="Date Placeholder 1">
            <a:extLst>
              <a:ext uri="{FF2B5EF4-FFF2-40B4-BE49-F238E27FC236}">
                <a16:creationId xmlns:a16="http://schemas.microsoft.com/office/drawing/2014/main" id="{DDEE4916-4DFF-4244-ADB2-DC61E30C56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0" y="64468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896FE1-EB33-4912-92BE-51F5C4B529AB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12/16/2017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1749" name="Footer Placeholder 2">
            <a:extLst>
              <a:ext uri="{FF2B5EF4-FFF2-40B4-BE49-F238E27FC236}">
                <a16:creationId xmlns:a16="http://schemas.microsoft.com/office/drawing/2014/main" id="{C60C0B07-8612-40EB-B761-0838EDC9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70325" y="6469063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洛丽华人基督教会二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0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一七年冬成人主日學   潘柏滔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,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趙任君 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750" name="Slide Number Placeholder 3">
            <a:extLst>
              <a:ext uri="{FF2B5EF4-FFF2-40B4-BE49-F238E27FC236}">
                <a16:creationId xmlns:a16="http://schemas.microsoft.com/office/drawing/2014/main" id="{1C9F3670-C2C2-4ECF-993F-763556F2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8C65A3-2E69-4605-BF82-A249719ABA6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862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239E2EF-77E7-4590-9D5C-E41751091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67988" cy="1143000"/>
          </a:xfrm>
        </p:spPr>
        <p:txBody>
          <a:bodyPr/>
          <a:lstStyle/>
          <a:p>
            <a:pPr eaLnBrk="1" hangingPunct="1"/>
            <a:br>
              <a:rPr lang="zh-TW" altLang="en-US" sz="3600" b="1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  <a:t>釋經簡史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TW" altLang="is-IS" sz="3200" b="1">
                <a:latin typeface="SimSun" panose="02010600030101010101" pitchFamily="2" charset="-122"/>
                <a:ea typeface="SimSun" panose="02010600030101010101" pitchFamily="2" charset="-122"/>
              </a:rPr>
              <a:t>從初代教会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is-IS" sz="3200" b="1">
                <a:latin typeface="SimSun" panose="02010600030101010101" pitchFamily="2" charset="-122"/>
                <a:ea typeface="SimSun" panose="02010600030101010101" pitchFamily="2" charset="-122"/>
              </a:rPr>
              <a:t>改教運動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  <a:t>到後現代思潮</a:t>
            </a:r>
            <a:b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From early church to post-modernism</a:t>
            </a:r>
            <a:br>
              <a:rPr lang="en-US" altLang="zh-TW" sz="3600" b="1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altLang="en-US" sz="3600" b="1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3F736B-F60E-4C1B-909F-4F8BA302E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36575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改教時期</a:t>
            </a:r>
            <a:endParaRPr lang="en-US" altLang="zh-TW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     -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高舉聖經為信仰杈威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 	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     -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把圣經平民化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讀經解經非教職人員專利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     -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重建單一意義解經法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回到文本原意解釋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     -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提出被救贖的理性在解經上有一定的角色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圣灵指引不会脫离文本原意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     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注重文本歷史性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en-US" altLang="zh-TW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zh-TW" altLang="mr-I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2772" name="Date Placeholder 1">
            <a:extLst>
              <a:ext uri="{FF2B5EF4-FFF2-40B4-BE49-F238E27FC236}">
                <a16:creationId xmlns:a16="http://schemas.microsoft.com/office/drawing/2014/main" id="{06C396AC-070E-4ABA-9CBA-0CEA35A9B7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0" y="64468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AF175-EBC4-4378-B484-69CD49F99C3F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12/16/2017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2773" name="Footer Placeholder 2">
            <a:extLst>
              <a:ext uri="{FF2B5EF4-FFF2-40B4-BE49-F238E27FC236}">
                <a16:creationId xmlns:a16="http://schemas.microsoft.com/office/drawing/2014/main" id="{3830568C-C94C-4ED2-8859-07BE6C4A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70325" y="6469063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洛丽华人基督教会二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0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一七年冬成人主日學   潘柏滔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,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趙任君 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2774" name="Slide Number Placeholder 3">
            <a:extLst>
              <a:ext uri="{FF2B5EF4-FFF2-40B4-BE49-F238E27FC236}">
                <a16:creationId xmlns:a16="http://schemas.microsoft.com/office/drawing/2014/main" id="{0F7ED5B7-5F3E-4026-9929-893BD0D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1061E-5EB8-496D-97DA-1C4F24237DC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2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F9ACC2D-02BF-46EB-AB8B-123F3AD3B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10306050" cy="1143000"/>
          </a:xfrm>
        </p:spPr>
        <p:txBody>
          <a:bodyPr/>
          <a:lstStyle/>
          <a:p>
            <a:pPr eaLnBrk="1" hangingPunct="1"/>
            <a:b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  <a:t>釋經簡史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TW" altLang="is-IS" sz="3200" b="1">
                <a:latin typeface="SimSun" panose="02010600030101010101" pitchFamily="2" charset="-122"/>
                <a:ea typeface="SimSun" panose="02010600030101010101" pitchFamily="2" charset="-122"/>
              </a:rPr>
              <a:t>從初代教会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is-IS" sz="3200" b="1">
                <a:latin typeface="SimSun" panose="02010600030101010101" pitchFamily="2" charset="-122"/>
                <a:ea typeface="SimSun" panose="02010600030101010101" pitchFamily="2" charset="-122"/>
              </a:rPr>
              <a:t>改教運動</a:t>
            </a: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  <a:t>到後現代思潮</a:t>
            </a:r>
            <a:br>
              <a:rPr lang="zh-TW" altLang="en-US" sz="3200" b="1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  <a:t>From early church to post-modernism</a:t>
            </a:r>
            <a:br>
              <a:rPr lang="en-US" altLang="zh-TW" sz="3200" b="1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altLang="en-US" sz="3200" b="1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4812DA1-79EE-4FEF-9BA8-400C183C4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6213"/>
            <a:ext cx="9144000" cy="536575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*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歷史評鑑解經法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自由神學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不接受神的啟示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聖經出自人的宗教意識的進化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不接受神績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耶穌非神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*</a:t>
            </a:r>
            <a:r>
              <a:rPr lang="zh-TW" altLang="en-US" sz="3600" b="1" dirty="0">
                <a:ea typeface="PMingLiU" panose="02020500000000000000" pitchFamily="18" charset="-120"/>
              </a:rPr>
              <a:t>後現代主義解經</a:t>
            </a:r>
            <a:r>
              <a:rPr lang="en-US" altLang="zh-TW" sz="3600" b="1" dirty="0">
                <a:ea typeface="PMingLiU" panose="02020500000000000000" pitchFamily="18" charset="-120"/>
              </a:rPr>
              <a:t>: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600" b="1" dirty="0">
                <a:ea typeface="PMingLiU" panose="02020500000000000000" pitchFamily="18" charset="-120"/>
              </a:rPr>
              <a:t>	</a:t>
            </a:r>
            <a:r>
              <a:rPr lang="zh-TW" altLang="en-US" sz="3600" b="1" dirty="0">
                <a:ea typeface="PMingLiU" panose="02020500000000000000" pitchFamily="18" charset="-120"/>
              </a:rPr>
              <a:t>不同文化情景</a:t>
            </a:r>
            <a:r>
              <a:rPr lang="en-US" altLang="zh-TW" sz="3600" b="1" dirty="0">
                <a:ea typeface="PMingLiU" panose="02020500000000000000" pitchFamily="18" charset="-120"/>
              </a:rPr>
              <a:t>, </a:t>
            </a:r>
            <a:r>
              <a:rPr lang="zh-TW" altLang="en-US" sz="3600" b="1" dirty="0">
                <a:ea typeface="PMingLiU" panose="02020500000000000000" pitchFamily="18" charset="-120"/>
              </a:rPr>
              <a:t>政治經济狀况</a:t>
            </a:r>
            <a:r>
              <a:rPr lang="en-US" altLang="zh-TW" sz="3600" b="1" dirty="0">
                <a:ea typeface="PMingLiU" panose="02020500000000000000" pitchFamily="18" charset="-120"/>
              </a:rPr>
              <a:t>, </a:t>
            </a:r>
            <a:r>
              <a:rPr lang="zh-TW" altLang="en-US" sz="3600" b="1" dirty="0">
                <a:ea typeface="PMingLiU" panose="02020500000000000000" pitchFamily="18" charset="-120"/>
              </a:rPr>
              <a:t>主導思想</a:t>
            </a:r>
            <a:r>
              <a:rPr lang="en-US" altLang="zh-TW" sz="3600" b="1" dirty="0">
                <a:ea typeface="PMingLiU" panose="02020500000000000000" pitchFamily="18" charset="-120"/>
              </a:rPr>
              <a:t>id</a:t>
            </a:r>
            <a:r>
              <a:rPr lang="zh-TW" altLang="en-US" sz="3600" b="1" dirty="0">
                <a:ea typeface="PMingLiU" panose="02020500000000000000" pitchFamily="18" charset="-120"/>
              </a:rPr>
              <a:t>下</a:t>
            </a:r>
            <a:r>
              <a:rPr lang="en-US" altLang="zh-TW" sz="3600" b="1" dirty="0">
                <a:ea typeface="PMingLiU" panose="02020500000000000000" pitchFamily="18" charset="-120"/>
              </a:rPr>
              <a:t>, </a:t>
            </a:r>
            <a:r>
              <a:rPr lang="zh-TW" altLang="en-US" sz="3600" b="1" dirty="0">
                <a:ea typeface="PMingLiU" panose="02020500000000000000" pitchFamily="18" charset="-120"/>
              </a:rPr>
              <a:t>對真理產生不同的詮解</a:t>
            </a:r>
            <a:r>
              <a:rPr lang="en-US" altLang="zh-TW" sz="3600" b="1" dirty="0">
                <a:ea typeface="PMingLiU" panose="02020500000000000000" pitchFamily="18" charset="-120"/>
              </a:rPr>
              <a:t>, </a:t>
            </a:r>
            <a:r>
              <a:rPr lang="en-US" altLang="zh-TW" sz="3600" b="1" dirty="0" err="1">
                <a:ea typeface="PMingLiU" panose="02020500000000000000" pitchFamily="18" charset="-120"/>
              </a:rPr>
              <a:t>eg</a:t>
            </a:r>
            <a:r>
              <a:rPr lang="en-US" altLang="zh-TW" sz="3600" b="1" dirty="0">
                <a:ea typeface="PMingLiU" panose="02020500000000000000" pitchFamily="18" charset="-120"/>
              </a:rPr>
              <a:t>. </a:t>
            </a:r>
            <a:r>
              <a:rPr lang="zh-TW" altLang="en-US" sz="3600" b="1" dirty="0">
                <a:ea typeface="PMingLiU" panose="02020500000000000000" pitchFamily="18" charset="-120"/>
              </a:rPr>
              <a:t>黑人神學</a:t>
            </a:r>
            <a:r>
              <a:rPr lang="en-US" altLang="zh-TW" sz="3600" b="1" dirty="0">
                <a:ea typeface="PMingLiU" panose="02020500000000000000" pitchFamily="18" charset="-120"/>
              </a:rPr>
              <a:t>, </a:t>
            </a:r>
            <a:r>
              <a:rPr lang="zh-TW" altLang="en-US" sz="3600" b="1" dirty="0">
                <a:ea typeface="PMingLiU" panose="02020500000000000000" pitchFamily="18" charset="-120"/>
              </a:rPr>
              <a:t>婦女神學</a:t>
            </a:r>
            <a:r>
              <a:rPr lang="en-US" altLang="zh-TW" sz="3600" b="1" dirty="0">
                <a:ea typeface="PMingLiU" panose="02020500000000000000" pitchFamily="18" charset="-120"/>
              </a:rPr>
              <a:t>, </a:t>
            </a:r>
            <a:r>
              <a:rPr lang="zh-TW" altLang="en-US" sz="3600" b="1" dirty="0">
                <a:ea typeface="PMingLiU" panose="02020500000000000000" pitchFamily="18" charset="-120"/>
              </a:rPr>
              <a:t>解放神學</a:t>
            </a:r>
            <a:r>
              <a:rPr lang="en-US" altLang="zh-TW" sz="3600" b="1" dirty="0">
                <a:ea typeface="PMingLiU" panose="02020500000000000000" pitchFamily="18" charset="-120"/>
              </a:rPr>
              <a:t>.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600" b="1" dirty="0">
                <a:ea typeface="PMingLiU" panose="02020500000000000000" pitchFamily="18" charset="-120"/>
              </a:rPr>
              <a:t>	</a:t>
            </a:r>
            <a:r>
              <a:rPr lang="zh-TW" altLang="en-US" sz="3600" b="1" dirty="0">
                <a:ea typeface="PMingLiU" panose="02020500000000000000" pitchFamily="18" charset="-120"/>
              </a:rPr>
              <a:t>無須有信仰杈威</a:t>
            </a:r>
            <a:r>
              <a:rPr lang="en-US" altLang="zh-TW" sz="3600" b="1" dirty="0">
                <a:ea typeface="PMingLiU" panose="02020500000000000000" pitchFamily="18" charset="-120"/>
              </a:rPr>
              <a:t>, </a:t>
            </a:r>
            <a:r>
              <a:rPr lang="zh-TW" altLang="en-US" sz="3600" b="1" dirty="0">
                <a:ea typeface="PMingLiU" panose="02020500000000000000" pitchFamily="18" charset="-120"/>
              </a:rPr>
              <a:t>任何解經者都可以說</a:t>
            </a:r>
            <a:r>
              <a:rPr lang="en-US" altLang="zh-TW" sz="3600" b="1" dirty="0">
                <a:ea typeface="PMingLiU" panose="02020500000000000000" pitchFamily="18" charset="-120"/>
              </a:rPr>
              <a:t>.</a:t>
            </a:r>
            <a:endParaRPr lang="en-US" altLang="zh-TW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en-US" altLang="zh-TW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zh-TW" altLang="mr-I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3796" name="Date Placeholder 1">
            <a:extLst>
              <a:ext uri="{FF2B5EF4-FFF2-40B4-BE49-F238E27FC236}">
                <a16:creationId xmlns:a16="http://schemas.microsoft.com/office/drawing/2014/main" id="{13E1BBC4-07DA-410A-96F8-80A7558ACF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0" y="64468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C0074-8B01-4E4F-AAE4-CD7A3148E583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12/16/2017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3797" name="Footer Placeholder 2">
            <a:extLst>
              <a:ext uri="{FF2B5EF4-FFF2-40B4-BE49-F238E27FC236}">
                <a16:creationId xmlns:a16="http://schemas.microsoft.com/office/drawing/2014/main" id="{D5BC36AC-9E2B-4C4E-AB55-315BC798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70325" y="6469063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洛丽华人基督教会二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0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一七年冬成人主日學   潘柏滔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,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趙任君 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3798" name="Slide Number Placeholder 3">
            <a:extLst>
              <a:ext uri="{FF2B5EF4-FFF2-40B4-BE49-F238E27FC236}">
                <a16:creationId xmlns:a16="http://schemas.microsoft.com/office/drawing/2014/main" id="{C7FE259C-E510-4D8B-B821-024BC61D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487D37-CE01-4D3A-AC2E-E48DF41D828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4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5AB1335-75B1-42E2-B6AC-E6EBA677B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48775" cy="1143000"/>
          </a:xfrm>
        </p:spPr>
        <p:txBody>
          <a:bodyPr/>
          <a:lstStyle/>
          <a:p>
            <a:pPr eaLnBrk="1" hangingPunct="1"/>
            <a:r>
              <a:rPr lang="zh-TW" altLang="en-US" sz="3200" b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釋經簡史</a:t>
            </a:r>
            <a:r>
              <a:rPr lang="en-US" altLang="zh-TW" sz="3200" b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TW" altLang="is-IS" sz="3200" b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從初代教会</a:t>
            </a:r>
            <a:r>
              <a:rPr lang="en-US" altLang="zh-TW" sz="3200" b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is-IS" sz="3200" b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改教運動</a:t>
            </a:r>
            <a:r>
              <a:rPr lang="en-US" altLang="zh-TW" sz="3200" b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200" b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到後現代思潮</a:t>
            </a:r>
            <a:br>
              <a:rPr lang="zh-TW" altLang="en-US" sz="3200" b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TW" sz="3200" b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From early church to post-modernism</a:t>
            </a:r>
            <a:endParaRPr lang="en-US" altLang="en-US" sz="3600" b="1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66DA052-76F3-4FD2-A122-07A2C80D8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55725"/>
            <a:ext cx="9144000" cy="536575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*歷史文法解經法 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(Historical Grammatical Method)--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正统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福音派神學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不質疑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text,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理性分析仍有地位 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*敬虔派 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(Pietism)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重基督徒实际生活的屬灵需要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屬灵經歷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圣經的應用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培灵式解經與講道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強調信徒聖洁生活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起先對原文歷史分析也看重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後來發展成反智傾向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分离主義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信仰主觀化</a:t>
            </a:r>
            <a:r>
              <a:rPr lang="en-US" altLang="zh-TW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3600" b="1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灵意化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en-US" altLang="zh-TW" sz="3600" b="1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zh-TW" altLang="mr-IN" sz="3600" b="1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820" name="Date Placeholder 1">
            <a:extLst>
              <a:ext uri="{FF2B5EF4-FFF2-40B4-BE49-F238E27FC236}">
                <a16:creationId xmlns:a16="http://schemas.microsoft.com/office/drawing/2014/main" id="{EC9155FE-A0DC-4C0C-81B5-461F278872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0" y="64468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0E13F-37F8-45C1-90BC-977CFECA72AB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12/16/2017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4821" name="Footer Placeholder 2">
            <a:extLst>
              <a:ext uri="{FF2B5EF4-FFF2-40B4-BE49-F238E27FC236}">
                <a16:creationId xmlns:a16="http://schemas.microsoft.com/office/drawing/2014/main" id="{9F8129C1-9635-46E9-9967-A0012160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70325" y="6469063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洛丽华人基督教会二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0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一七年冬成人主日學   潘柏滔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,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趙任君 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4822" name="Slide Number Placeholder 3">
            <a:extLst>
              <a:ext uri="{FF2B5EF4-FFF2-40B4-BE49-F238E27FC236}">
                <a16:creationId xmlns:a16="http://schemas.microsoft.com/office/drawing/2014/main" id="{2B559DB8-DD17-4917-A50D-1041E184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D13C04-4084-4CEA-991F-0E8CA35C640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26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relev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144588" y="381000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3200" b="1" dirty="0">
                <a:latin typeface="Times New Roman" charset="0"/>
                <a:ea typeface="新細明體" charset="-120"/>
                <a:cs typeface="Times New Roman" charset="0"/>
              </a:rPr>
              <a:t>近代釋經史</a:t>
            </a:r>
            <a:endParaRPr lang="en-US" altLang="x-none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AA09D-6957-0C40-ABBC-0F73D57BA54F}" type="datetime1">
              <a:rPr lang="en-US" altLang="zh-CN" smtClean="0"/>
              <a:t>12/16/2017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F8EB4-7ECC-0F4F-905A-CACC2DCBF4FD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85750" y="55563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2600" b="1">
                <a:ea typeface="MS PGothic" charset="0"/>
              </a:rPr>
              <a:t>References:</a:t>
            </a:r>
            <a:br>
              <a:rPr lang="en-US" altLang="zh-CN" sz="2600">
                <a:ea typeface="MS PGothic" charset="0"/>
              </a:rPr>
            </a:br>
            <a:endParaRPr lang="en-US" altLang="zh-CN" sz="2600">
              <a:ea typeface="MS PGothic" charset="0"/>
            </a:endParaRPr>
          </a:p>
        </p:txBody>
      </p:sp>
      <p:sp>
        <p:nvSpPr>
          <p:cNvPr id="819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9850" y="284163"/>
            <a:ext cx="9144000" cy="56499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z="2300" b="1" dirty="0">
                <a:latin typeface="SimSun" charset="-122"/>
                <a:ea typeface="SimSun" charset="-122"/>
                <a:cs typeface="SimSun" charset="-122"/>
              </a:rPr>
              <a:t>陸蘇河</a:t>
            </a:r>
            <a:r>
              <a:rPr lang="en-US" altLang="ja-JP" sz="23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en-US" sz="2300" b="1" i="1" dirty="0">
                <a:latin typeface="SimSun" charset="-122"/>
                <a:ea typeface="SimSun" charset="-122"/>
                <a:cs typeface="SimSun" charset="-122"/>
              </a:rPr>
              <a:t>解经有路</a:t>
            </a:r>
            <a:r>
              <a:rPr lang="en-US" altLang="ja-JP" sz="2300" b="1" dirty="0">
                <a:latin typeface="SimSun" charset="-122"/>
                <a:ea typeface="SimSun" charset="-122"/>
                <a:cs typeface="SimSun" charset="-122"/>
              </a:rPr>
              <a:t>, 2007, </a:t>
            </a:r>
            <a:r>
              <a:rPr lang="zh-TW" altLang="en-US" sz="2300" b="1" dirty="0">
                <a:latin typeface="SimSun" charset="-122"/>
                <a:ea typeface="SimSun" charset="-122"/>
                <a:cs typeface="SimSun" charset="-122"/>
              </a:rPr>
              <a:t>更新</a:t>
            </a:r>
            <a:r>
              <a:rPr lang="en-US" altLang="ja-JP" sz="2300" b="1" dirty="0">
                <a:latin typeface="SimSun" charset="-122"/>
                <a:ea typeface="SimSun" charset="-122"/>
                <a:cs typeface="SimSun" charset="-122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z="2300" b="1" dirty="0">
                <a:latin typeface="SimSun" charset="-122"/>
                <a:ea typeface="SimSun" charset="-122"/>
                <a:cs typeface="SimSun" charset="-122"/>
              </a:rPr>
              <a:t>赖若瀚</a:t>
            </a:r>
            <a:r>
              <a:rPr lang="en-US" altLang="ja-JP" sz="2300" b="1" dirty="0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TW" altLang="en-US" sz="2300" b="1" i="1" dirty="0">
                <a:latin typeface="SimSun" charset="-122"/>
                <a:ea typeface="SimSun" charset="-122"/>
                <a:cs typeface="SimSun" charset="-122"/>
              </a:rPr>
              <a:t>實用釋經法</a:t>
            </a:r>
            <a:r>
              <a:rPr lang="en-US" altLang="ja-JP" sz="2300" b="1" dirty="0">
                <a:latin typeface="SimSun" charset="-122"/>
                <a:ea typeface="SimSun" charset="-122"/>
                <a:cs typeface="SimSun" charset="-122"/>
              </a:rPr>
              <a:t>, 1994, 2003, </a:t>
            </a:r>
            <a:r>
              <a:rPr lang="zh-TW" altLang="en-US" sz="2300" b="1" dirty="0">
                <a:latin typeface="SimSun" charset="-122"/>
                <a:ea typeface="SimSun" charset="-122"/>
                <a:cs typeface="SimSun" charset="-122"/>
              </a:rPr>
              <a:t>証主</a:t>
            </a:r>
            <a:r>
              <a:rPr lang="en-US" altLang="ja-JP" sz="2300" b="1" dirty="0">
                <a:latin typeface="SimSun" charset="-122"/>
                <a:ea typeface="SimSun" charset="-122"/>
                <a:cs typeface="SimSun" charset="-122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z="2300" b="1" dirty="0">
                <a:latin typeface="SimSun" charset="-122"/>
                <a:ea typeface="SimSun" charset="-122"/>
                <a:cs typeface="SimSun" charset="-122"/>
              </a:rPr>
              <a:t>陳濟民</a:t>
            </a:r>
            <a:r>
              <a:rPr lang="en-US" altLang="ja-JP" sz="2300" b="1" dirty="0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TW" altLang="en-US" sz="2300" b="1" i="1" dirty="0">
                <a:latin typeface="SimSun" charset="-122"/>
                <a:ea typeface="SimSun" charset="-122"/>
                <a:cs typeface="SimSun" charset="-122"/>
              </a:rPr>
              <a:t>認識解经原则</a:t>
            </a:r>
            <a:r>
              <a:rPr lang="en-US" altLang="ja-JP" sz="2300" b="1" dirty="0">
                <a:latin typeface="SimSun" charset="-122"/>
                <a:ea typeface="SimSun" charset="-122"/>
                <a:cs typeface="SimSun" charset="-122"/>
              </a:rPr>
              <a:t>, 1988, </a:t>
            </a:r>
            <a:r>
              <a:rPr lang="zh-TW" altLang="en-US" sz="2300" b="1" dirty="0">
                <a:latin typeface="SimSun" charset="-122"/>
                <a:ea typeface="SimSun" charset="-122"/>
                <a:cs typeface="SimSun" charset="-122"/>
              </a:rPr>
              <a:t>校園</a:t>
            </a:r>
            <a:r>
              <a:rPr lang="en-US" altLang="ja-JP" sz="2300" b="1" dirty="0">
                <a:latin typeface="SimSun" charset="-122"/>
                <a:ea typeface="SimSun" charset="-122"/>
                <a:cs typeface="SimSun" charset="-122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Klein, WW, CL Blomberg, and RL Hubbard, Jr. </a:t>
            </a:r>
            <a:r>
              <a:rPr lang="en-US" altLang="zh-CN" sz="2300" b="1" i="1" dirty="0">
                <a:latin typeface="SimSun" charset="-122"/>
                <a:ea typeface="SimSun" charset="-122"/>
                <a:cs typeface="SimSun" charset="-122"/>
              </a:rPr>
              <a:t>Introduction to Biblical Interpretation,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 1993, 2004, Thomas Nelson.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300" b="1" dirty="0" err="1">
                <a:latin typeface="SimSun" charset="-122"/>
                <a:ea typeface="SimSun" charset="-122"/>
                <a:cs typeface="SimSun" charset="-122"/>
              </a:rPr>
              <a:t>Mickelsen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, AB, </a:t>
            </a:r>
            <a:r>
              <a:rPr lang="en-US" altLang="zh-CN" sz="2300" b="1" i="1" dirty="0">
                <a:latin typeface="SimSun" charset="-122"/>
                <a:ea typeface="SimSun" charset="-122"/>
                <a:cs typeface="SimSun" charset="-122"/>
              </a:rPr>
              <a:t>Interpreting the Bible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, 1965, Eerdmans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Hirsch, ED, </a:t>
            </a:r>
            <a:r>
              <a:rPr lang="en-US" altLang="zh-CN" sz="2300" b="1" i="1" dirty="0">
                <a:latin typeface="SimSun" charset="-122"/>
                <a:ea typeface="SimSun" charset="-122"/>
                <a:cs typeface="SimSun" charset="-122"/>
              </a:rPr>
              <a:t>Validity in Interpretation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, 1967, Yale.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Osborne, GR, </a:t>
            </a:r>
            <a:r>
              <a:rPr lang="en-US" altLang="zh-CN" sz="2300" b="1" i="1" dirty="0">
                <a:latin typeface="SimSun" charset="-122"/>
                <a:ea typeface="SimSun" charset="-122"/>
                <a:cs typeface="SimSun" charset="-122"/>
              </a:rPr>
              <a:t>The Hermeneutical Spiral: A Comprehensive Introduction to Biblical Interpretation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. 1991, 2006, Intervarsity.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300" b="1" dirty="0">
                <a:latin typeface="SimSun" charset="-122"/>
                <a:ea typeface="SimSun" charset="-122"/>
                <a:cs typeface="SimSun" charset="-122"/>
              </a:rPr>
              <a:t>示范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CN" altLang="en-US" sz="2300" b="1" dirty="0">
                <a:latin typeface="SimSun" charset="-122"/>
                <a:ea typeface="SimSun" charset="-122"/>
                <a:cs typeface="SimSun" charset="-122"/>
              </a:rPr>
              <a:t>小组查经方法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zh-CN" altLang="en-US" sz="2300" b="1" dirty="0">
                <a:latin typeface="SimSun" charset="-122"/>
                <a:ea typeface="SimSun" charset="-122"/>
                <a:cs typeface="SimSun" charset="-122"/>
              </a:rPr>
              <a:t>学生作业分享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CN" altLang="en-US" sz="2300" b="1" dirty="0">
                <a:latin typeface="SimSun" charset="-122"/>
                <a:ea typeface="SimSun" charset="-122"/>
                <a:cs typeface="SimSun" charset="-122"/>
              </a:rPr>
              <a:t>互动性質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300" b="1" dirty="0">
                <a:latin typeface="SimSun" charset="-122"/>
                <a:ea typeface="SimSun" charset="-122"/>
                <a:cs typeface="SimSun" charset="-122"/>
              </a:rPr>
              <a:t>敍述文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CN" altLang="en-US" sz="2300" b="1" dirty="0">
                <a:latin typeface="SimSun" charset="-122"/>
                <a:ea typeface="SimSun" charset="-122"/>
                <a:cs typeface="SimSun" charset="-122"/>
              </a:rPr>
              <a:t>可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11:1-11, </a:t>
            </a:r>
            <a:r>
              <a:rPr lang="zh-CN" altLang="en-US" sz="2300" b="1" dirty="0">
                <a:latin typeface="SimSun" charset="-122"/>
                <a:ea typeface="SimSun" charset="-122"/>
                <a:cs typeface="SimSun" charset="-122"/>
              </a:rPr>
              <a:t>太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16:13-20, or 17:1-8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300" b="1" dirty="0">
                <a:latin typeface="SimSun" charset="-122"/>
                <a:ea typeface="SimSun" charset="-122"/>
                <a:cs typeface="SimSun" charset="-122"/>
              </a:rPr>
              <a:t>理论性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CN" altLang="en-US" sz="2300" b="1" dirty="0">
                <a:latin typeface="SimSun" charset="-122"/>
                <a:ea typeface="SimSun" charset="-122"/>
                <a:cs typeface="SimSun" charset="-122"/>
              </a:rPr>
              <a:t>雅</a:t>
            </a:r>
            <a:r>
              <a:rPr lang="en-US" altLang="zh-CN" sz="2300" b="1" dirty="0">
                <a:latin typeface="SimSun" charset="-122"/>
                <a:ea typeface="SimSun" charset="-122"/>
                <a:cs typeface="SimSun" charset="-122"/>
              </a:rPr>
              <a:t>2:14-26	 </a:t>
            </a:r>
          </a:p>
          <a:p>
            <a:pPr eaLnBrk="1" hangingPunct="1">
              <a:lnSpc>
                <a:spcPct val="110000"/>
              </a:lnSpc>
            </a:pPr>
            <a:endParaRPr lang="zh-CN" altLang="en-US" sz="23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8195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942DC4-9D1C-B942-B452-052940D44949}" type="datetime1">
              <a:rPr lang="en-US" altLang="zh-CN" sz="1200" smtClean="0">
                <a:solidFill>
                  <a:srgbClr val="898989"/>
                </a:solidFill>
              </a:rPr>
              <a:t>12/16/2017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8196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8197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3AD364-E29C-3C49-807F-24189AAECFC7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750"/>
            <a:ext cx="9144000" cy="6324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约 </a:t>
            </a:r>
            <a:r>
              <a:rPr lang="en-US" altLang="zh-TW" sz="2800" b="1" dirty="0">
                <a:latin typeface="SimSun" charset="-122"/>
                <a:ea typeface="SimSun" charset="-122"/>
                <a:cs typeface="SimSun" charset="-122"/>
              </a:rPr>
              <a:t>15:15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以后我不再称你们为仆人，因仆人不知道主人所作的事，我乃称你们为朋友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zh-TW" altLang="en-US" sz="2800" b="1" dirty="0">
              <a:latin typeface="SimSun" charset="-122"/>
              <a:ea typeface="SimSun" charset="-122"/>
              <a:cs typeface="SimSun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仆人</a:t>
            </a:r>
            <a:r>
              <a:rPr lang="en-US" altLang="zh-TW" sz="28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奴隸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朋友</a:t>
            </a:r>
            <a:r>
              <a:rPr lang="en-US" altLang="zh-TW" sz="28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作為朋友的顧客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主人</a:t>
            </a:r>
            <a:r>
              <a:rPr lang="en-US" altLang="zh-TW" sz="28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資助人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zh-TW" altLang="en-US" sz="2800" b="1" dirty="0">
              <a:latin typeface="SimSun" charset="-122"/>
              <a:ea typeface="SimSun" charset="-122"/>
              <a:cs typeface="SimSun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關係是從奴隸到資助人的朋友的變化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zh-TW" altLang="en-US" sz="2800" b="1" dirty="0">
              <a:latin typeface="SimSun" charset="-122"/>
              <a:ea typeface="SimSun" charset="-122"/>
              <a:cs typeface="SimSun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羅馬的社會是一種資助系統</a:t>
            </a:r>
            <a:r>
              <a:rPr lang="en-US" altLang="zh-TW" sz="2800" b="1" dirty="0">
                <a:latin typeface="SimSun" charset="-122"/>
                <a:ea typeface="SimSun" charset="-122"/>
                <a:cs typeface="SimSun" charset="-122"/>
              </a:rPr>
              <a:t>(patronage), 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像中国的封建制度。 資助人應承給他們的顧客權利諸如貸款，禮物，法律的保護。 顧客作為回報提供對資助人的政治支援，和社會的服從。一些顧客得到他們的資助人在經濟上的完全支援，他們對資助人的忠誠支援比對政府更高</a:t>
            </a:r>
            <a:r>
              <a:rPr lang="en-US" altLang="zh-TW" sz="2800" b="1" dirty="0">
                <a:latin typeface="SimSun" charset="-122"/>
                <a:ea typeface="SimSun" charset="-122"/>
                <a:cs typeface="SimSun" charset="-122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902"/>
            <a:ext cx="2686050" cy="365125"/>
          </a:xfrm>
        </p:spPr>
        <p:txBody>
          <a:bodyPr/>
          <a:lstStyle/>
          <a:p>
            <a:pPr>
              <a:defRPr/>
            </a:pPr>
            <a:fld id="{E789CCA1-8490-514D-B2F7-B81D4B19D5B0}" type="datetime1">
              <a:rPr lang="en-US" altLang="zh-CN" smtClean="0"/>
              <a:t>12/16/2017</a:t>
            </a:fld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F8EB4-7ECC-0F4F-905A-CACC2DCBF4FD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zh-CN" altLang="en-US" sz="4800" b="1">
                <a:latin typeface="SimSun" charset="-122"/>
                <a:ea typeface="SimSun" charset="-122"/>
                <a:cs typeface="SimSun" charset="-122"/>
              </a:rPr>
              <a:t>圣经比其他文献更配作神的启示</a:t>
            </a:r>
            <a:r>
              <a:rPr lang="en-US" altLang="zh-CN" sz="4800" b="1">
                <a:latin typeface="SimSun" charset="-122"/>
                <a:ea typeface="SimSun" charset="-122"/>
                <a:cs typeface="SimSun" charset="-122"/>
              </a:rPr>
              <a:t>: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3025" y="892175"/>
            <a:ext cx="9070975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4800" b="1" dirty="0">
                <a:latin typeface="SimSun" charset="-122"/>
                <a:ea typeface="SimSun" charset="-122"/>
                <a:cs typeface="SimSun" charset="-122"/>
              </a:rPr>
              <a:t>一</a:t>
            </a:r>
            <a:r>
              <a:rPr lang="en-US" altLang="zh-CN" sz="4800" b="1" dirty="0"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lang="zh-CN" altLang="en-US" sz="4800" b="1" dirty="0">
                <a:latin typeface="SimSun" charset="-122"/>
                <a:ea typeface="SimSun" charset="-122"/>
                <a:cs typeface="SimSun" charset="-122"/>
              </a:rPr>
              <a:t>内在和谐性</a:t>
            </a:r>
            <a:r>
              <a:rPr lang="en-US" altLang="zh-CN" sz="4800" b="1" dirty="0">
                <a:latin typeface="SimSun" charset="-122"/>
                <a:ea typeface="SimSun" charset="-122"/>
                <a:cs typeface="SimSun" charset="-122"/>
              </a:rPr>
              <a:t>(Compatibility)</a:t>
            </a:r>
          </a:p>
          <a:p>
            <a:pPr marL="0" indent="0" eaLnBrk="1" hangingPunct="1">
              <a:buNone/>
            </a:pPr>
            <a:endParaRPr lang="en-US" altLang="zh-CN" sz="4800" b="1" dirty="0">
              <a:latin typeface="SimSun" charset="-122"/>
              <a:ea typeface="SimSun" charset="-122"/>
              <a:cs typeface="SimSun" charset="-122"/>
            </a:endParaRPr>
          </a:p>
          <a:p>
            <a:pPr marL="0" indent="0" eaLnBrk="1" hangingPunct="1">
              <a:buNone/>
            </a:pPr>
            <a:r>
              <a:rPr lang="zh-CN" altLang="en-US" sz="4800" b="1" dirty="0">
                <a:latin typeface="SimSun" charset="-122"/>
                <a:ea typeface="SimSun" charset="-122"/>
                <a:cs typeface="SimSun" charset="-122"/>
              </a:rPr>
              <a:t>二</a:t>
            </a:r>
            <a:r>
              <a:rPr lang="en-US" altLang="zh-CN" sz="4800" b="1" dirty="0"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lang="zh-CN" altLang="en-US" sz="4800" b="1" dirty="0">
                <a:latin typeface="SimSun" charset="-122"/>
                <a:ea typeface="SimSun" charset="-122"/>
                <a:cs typeface="SimSun" charset="-122"/>
              </a:rPr>
              <a:t>客观应用性</a:t>
            </a:r>
            <a:r>
              <a:rPr lang="en-US" altLang="zh-CN" sz="4800" b="1" dirty="0">
                <a:latin typeface="SimSun" charset="-122"/>
                <a:ea typeface="SimSun" charset="-122"/>
                <a:cs typeface="SimSun" charset="-122"/>
              </a:rPr>
              <a:t>(Applicability)</a:t>
            </a:r>
          </a:p>
          <a:p>
            <a:pPr marL="0" indent="0" eaLnBrk="1" hangingPunct="1">
              <a:buNone/>
            </a:pPr>
            <a:endParaRPr lang="en-US" altLang="zh-CN" sz="4800" b="1" dirty="0">
              <a:latin typeface="SimSun" charset="-122"/>
              <a:ea typeface="SimSun" charset="-122"/>
              <a:cs typeface="SimSun" charset="-122"/>
            </a:endParaRPr>
          </a:p>
          <a:p>
            <a:pPr marL="0" indent="0" eaLnBrk="1" hangingPunct="1">
              <a:buNone/>
            </a:pPr>
            <a:r>
              <a:rPr lang="zh-CN" altLang="en-US" sz="4800" b="1" dirty="0">
                <a:latin typeface="SimSun" charset="-122"/>
                <a:ea typeface="SimSun" charset="-122"/>
                <a:cs typeface="SimSun" charset="-122"/>
              </a:rPr>
              <a:t>三</a:t>
            </a:r>
            <a:r>
              <a:rPr lang="en-US" altLang="zh-CN" sz="4800" b="1" dirty="0"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lang="zh-CN" altLang="en-US" sz="4800" b="1" dirty="0">
                <a:latin typeface="SimSun" charset="-122"/>
                <a:ea typeface="SimSun" charset="-122"/>
                <a:cs typeface="SimSun" charset="-122"/>
              </a:rPr>
              <a:t>合理说服性</a:t>
            </a:r>
            <a:r>
              <a:rPr lang="en-US" altLang="zh-CN" sz="4800" b="1" dirty="0">
                <a:latin typeface="SimSun" charset="-122"/>
                <a:ea typeface="SimSun" charset="-122"/>
                <a:cs typeface="SimSun" charset="-122"/>
              </a:rPr>
              <a:t>(Reasonableness)</a:t>
            </a:r>
          </a:p>
          <a:p>
            <a:pPr marL="0" indent="0" eaLnBrk="1" hangingPunct="1">
              <a:buNone/>
            </a:pPr>
            <a:endParaRPr lang="en-US" altLang="zh-CN" sz="4800" b="1" dirty="0">
              <a:latin typeface="SimSun" charset="-122"/>
              <a:ea typeface="SimSun" charset="-122"/>
              <a:cs typeface="SimSun" charset="-122"/>
            </a:endParaRPr>
          </a:p>
          <a:p>
            <a:pPr marL="0" indent="0" eaLnBrk="1" hangingPunct="1">
              <a:buNone/>
            </a:pPr>
            <a:r>
              <a:rPr lang="zh-CN" altLang="en-US" sz="4800" b="1" dirty="0">
                <a:latin typeface="SimSun" charset="-122"/>
                <a:ea typeface="SimSun" charset="-122"/>
                <a:cs typeface="SimSun" charset="-122"/>
              </a:rPr>
              <a:t>四</a:t>
            </a:r>
            <a:r>
              <a:rPr lang="en-US" altLang="zh-CN" sz="4800" b="1" dirty="0">
                <a:latin typeface="SimSun" charset="-122"/>
                <a:ea typeface="SimSun" charset="-122"/>
                <a:cs typeface="SimSun" charset="-122"/>
              </a:rPr>
              <a:t>.</a:t>
            </a:r>
            <a:r>
              <a:rPr lang="zh-CN" altLang="en-US" sz="4800" b="1" dirty="0">
                <a:latin typeface="SimSun" charset="-122"/>
                <a:ea typeface="SimSun" charset="-122"/>
                <a:cs typeface="SimSun" charset="-122"/>
              </a:rPr>
              <a:t>主观满足性</a:t>
            </a:r>
            <a:r>
              <a:rPr lang="en-US" altLang="zh-CN" sz="4800" b="1" dirty="0">
                <a:latin typeface="SimSun" charset="-122"/>
                <a:ea typeface="SimSun" charset="-122"/>
                <a:cs typeface="SimSun" charset="-122"/>
              </a:rPr>
              <a:t>(Satisfaction)</a:t>
            </a:r>
          </a:p>
        </p:txBody>
      </p:sp>
      <p:sp>
        <p:nvSpPr>
          <p:cNvPr id="32771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5AA6C6A-58BB-6141-9666-12979C176D0C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32772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32773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6639D7-9AC5-BC4A-B90D-E3DB469747CD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 noChangeArrowheads="1"/>
          </p:cNvSpPr>
          <p:nvPr>
            <p:ph type="title"/>
          </p:nvPr>
        </p:nvSpPr>
        <p:spPr>
          <a:xfrm>
            <a:off x="0" y="296863"/>
            <a:ext cx="2873375" cy="6188075"/>
          </a:xfrm>
        </p:spPr>
        <p:txBody>
          <a:bodyPr/>
          <a:lstStyle/>
          <a:p>
            <a:pPr eaLnBrk="1" hangingPunct="1"/>
            <a:br>
              <a:rPr lang="en-US" altLang="zh-TW" sz="6000" b="1" dirty="0">
                <a:latin typeface="SimSun" charset="-122"/>
                <a:ea typeface="SimSun" charset="-122"/>
                <a:cs typeface="SimSun" charset="-122"/>
              </a:rPr>
            </a:br>
            <a:r>
              <a:rPr lang="zh-TW" altLang="en-US" sz="6000" b="1" dirty="0">
                <a:latin typeface="SimSun" charset="-122"/>
                <a:ea typeface="SimSun" charset="-122"/>
                <a:cs typeface="SimSun" charset="-122"/>
              </a:rPr>
              <a:t>第一課</a:t>
            </a:r>
            <a:br>
              <a:rPr lang="en-US" altLang="zh-TW" sz="6000" b="1" dirty="0">
                <a:latin typeface="SimSun" charset="-122"/>
                <a:ea typeface="SimSun" charset="-122"/>
                <a:cs typeface="SimSun" charset="-122"/>
              </a:rPr>
            </a:br>
            <a:br>
              <a:rPr lang="en-US" altLang="ja-JP" sz="6000" b="1" dirty="0">
                <a:latin typeface="SimSun" charset="-122"/>
                <a:ea typeface="SimSun" charset="-122"/>
                <a:cs typeface="SimSun" charset="-122"/>
              </a:rPr>
            </a:br>
            <a:r>
              <a:rPr lang="zh-TW" altLang="en-US" sz="6000" b="1" dirty="0">
                <a:latin typeface="SimSun" charset="-122"/>
                <a:ea typeface="SimSun" charset="-122"/>
                <a:cs typeface="SimSun" charset="-122"/>
              </a:rPr>
              <a:t>聖經正典的畄传与權威</a:t>
            </a:r>
            <a:r>
              <a:rPr lang="en-US" altLang="zh-TW" sz="6000" b="1" dirty="0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TW" altLang="en-US" sz="6000" b="1" dirty="0">
                <a:latin typeface="SimSun" charset="-122"/>
                <a:ea typeface="SimSun" charset="-122"/>
                <a:cs typeface="SimSun" charset="-122"/>
              </a:rPr>
              <a:t>釋經史</a:t>
            </a:r>
            <a:br>
              <a:rPr lang="zh-CN" altLang="en-US" sz="6000" b="1" dirty="0">
                <a:latin typeface="SimSun" charset="-122"/>
                <a:ea typeface="SimSun" charset="-122"/>
                <a:cs typeface="SimSun" charset="-122"/>
              </a:rPr>
            </a:br>
            <a:br>
              <a:rPr lang="en-US" altLang="ja-JP" sz="6000" b="1" dirty="0">
                <a:latin typeface="SimSun" charset="-122"/>
                <a:ea typeface="SimSun" charset="-122"/>
                <a:cs typeface="SimSun" charset="-122"/>
              </a:rPr>
            </a:br>
            <a:endParaRPr lang="en-US" altLang="zh-CN" sz="60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9218" name="Date Placeholder 5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E0A437-B561-2E45-9BD2-C73385339C2D}" type="datetime1">
              <a:rPr lang="en-US" altLang="zh-CN" sz="1200" smtClean="0">
                <a:solidFill>
                  <a:srgbClr val="898989"/>
                </a:solidFill>
              </a:rPr>
              <a:t>12/16/2017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9219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28950" y="6583363"/>
            <a:ext cx="3086100" cy="13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9220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3E154D-80FC-F243-B12E-81EA11A43314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9221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950" y="-36513"/>
            <a:ext cx="6623050" cy="642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356350"/>
          </a:xfrm>
        </p:spPr>
        <p:txBody>
          <a:bodyPr/>
          <a:lstStyle/>
          <a:p>
            <a:pPr eaLnBrk="1" hangingPunct="1"/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一、正典</a:t>
            </a:r>
            <a:endParaRPr lang="en-US" altLang="zh-CN" sz="32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/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1.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正典的意思：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希伯來文：</a:t>
            </a:r>
            <a:r>
              <a:rPr lang="en-US" altLang="zh-CN" sz="3200" b="1" dirty="0" err="1">
                <a:latin typeface="SimSun" charset="-122"/>
                <a:ea typeface="SimSun" charset="-122"/>
                <a:cs typeface="SimSun" charset="-122"/>
              </a:rPr>
              <a:t>qaneh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，希臘文：</a:t>
            </a:r>
            <a:r>
              <a:rPr lang="en-US" altLang="zh-CN" sz="3200" b="1" dirty="0" err="1">
                <a:latin typeface="SimSun" charset="-122"/>
                <a:ea typeface="SimSun" charset="-122"/>
                <a:cs typeface="SimSun" charset="-122"/>
              </a:rPr>
              <a:t>kanon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，英文：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canon)</a:t>
            </a:r>
          </a:p>
          <a:p>
            <a:pPr eaLnBrk="1" hangingPunct="1"/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  <a:sym typeface="Monotype Sorts" charset="2"/>
              </a:rPr>
              <a:t>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尺度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(measuring rod)</a:t>
            </a:r>
          </a:p>
          <a:p>
            <a:pPr eaLnBrk="1" hangingPunct="1"/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  <a:sym typeface="Monotype Sorts" charset="2"/>
              </a:rPr>
              <a:t>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正典與默示的關係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提後三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16)</a:t>
            </a:r>
          </a:p>
          <a:p>
            <a:pPr eaLnBrk="1" hangingPunct="1"/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為什麼要有正典？</a:t>
            </a:r>
            <a:endParaRPr lang="en-US" altLang="zh-CN" sz="32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/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  <a:sym typeface="Monotype Sorts" charset="2"/>
              </a:rPr>
              <a:t>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逼迫</a:t>
            </a:r>
            <a:endParaRPr lang="en-US" altLang="zh-CN" sz="32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/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  <a:sym typeface="Monotype Sorts" charset="2"/>
              </a:rPr>
              <a:t>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異端</a:t>
            </a:r>
            <a:endParaRPr lang="en-US" altLang="zh-CN" sz="32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/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3. 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正典與教會的關係</a:t>
            </a:r>
            <a:endParaRPr lang="en-US" altLang="zh-CN" sz="32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/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4.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正典形成是一個過程，不是一次的決定</a:t>
            </a:r>
            <a:endParaRPr lang="en-US" altLang="zh-CN" sz="3200" b="1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5.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著作本身自認權威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(self-authentication)</a:t>
            </a:r>
          </a:p>
          <a:p>
            <a:pPr eaLnBrk="1" hangingPunct="1"/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6.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早期教父愛任紐</a:t>
            </a:r>
            <a:r>
              <a:rPr lang="en-US" altLang="zh-CN" b="1" dirty="0">
                <a:latin typeface="SimSun" charset="-122"/>
                <a:ea typeface="SimSun" charset="-122"/>
                <a:cs typeface="SimSun" charset="-122"/>
              </a:rPr>
              <a:t>(Irenaeus)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論正典過程</a:t>
            </a:r>
            <a:endParaRPr lang="en-US" altLang="zh-CN" sz="32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11266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28650" y="65008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666AE7-B051-0846-AE95-8493124DB964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126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97075" y="6589713"/>
            <a:ext cx="4117975" cy="26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1268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54775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D57386-25E6-C14A-976B-69E6D93D3BB7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3025" y="95250"/>
            <a:ext cx="9070975" cy="6081713"/>
          </a:xfrm>
        </p:spPr>
        <p:txBody>
          <a:bodyPr/>
          <a:lstStyle/>
          <a:p>
            <a:pPr eaLnBrk="1" hangingPunct="1"/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二、舊約正典</a:t>
            </a:r>
            <a:r>
              <a:rPr lang="en-US" altLang="zh-CN" sz="3200" b="1" dirty="0" err="1">
                <a:latin typeface="SimSun" charset="-122"/>
                <a:ea typeface="SimSun" charset="-122"/>
                <a:cs typeface="SimSun" charset="-122"/>
              </a:rPr>
              <a:t>TaNeK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    </a:t>
            </a:r>
          </a:p>
          <a:p>
            <a:pPr eaLnBrk="1" hangingPunct="1"/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(1)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五經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(Torah) T</a:t>
            </a:r>
          </a:p>
          <a:p>
            <a:pPr eaLnBrk="1" hangingPunct="1"/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(2)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先知書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en-US" altLang="zh-CN" sz="3200" b="1" dirty="0" err="1">
                <a:latin typeface="SimSun" charset="-122"/>
                <a:ea typeface="SimSun" charset="-122"/>
                <a:cs typeface="SimSun" charset="-122"/>
              </a:rPr>
              <a:t>Naviim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) N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</a:t>
            </a:r>
            <a:endParaRPr lang="en-US" altLang="zh-CN" sz="32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/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(3)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書卷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en-US" altLang="zh-CN" sz="3200" b="1" dirty="0" err="1">
                <a:latin typeface="SimSun" charset="-122"/>
                <a:ea typeface="SimSun" charset="-122"/>
                <a:cs typeface="SimSun" charset="-122"/>
              </a:rPr>
              <a:t>Kethubim</a:t>
            </a: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) K</a:t>
            </a:r>
          </a:p>
          <a:p>
            <a:pPr marL="971550" lvl="1" indent="-514350" eaLnBrk="1" hangingPunct="1">
              <a:buFont typeface="Calibri Light" charset="0"/>
              <a:buAutoNum type="arabicPeriod"/>
            </a:pPr>
            <a:r>
              <a:rPr lang="en-US" altLang="zh-CN" sz="2800" b="1" dirty="0">
                <a:latin typeface="SimSun" charset="-122"/>
                <a:ea typeface="SimSun" charset="-122"/>
                <a:cs typeface="SimSun" charset="-122"/>
              </a:rPr>
              <a:t>TNK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　廿四卷一直在聖殿、會堂中誦讀</a:t>
            </a:r>
            <a:endParaRPr lang="en-US" altLang="zh-CN" sz="2800" b="1" dirty="0">
              <a:latin typeface="SimSun" charset="-122"/>
              <a:ea typeface="SimSun" charset="-122"/>
              <a:cs typeface="SimSun" charset="-122"/>
            </a:endParaRPr>
          </a:p>
          <a:p>
            <a:pPr marL="971550" lvl="1" indent="-514350" eaLnBrk="1" hangingPunct="1">
              <a:buFont typeface="Calibri Light" charset="0"/>
              <a:buAutoNum type="arabicPeriod"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亡國被擄之前無分辨正偽之需要，主前</a:t>
            </a:r>
            <a:r>
              <a:rPr lang="en-US" altLang="zh-CN" sz="2800" b="1" dirty="0">
                <a:latin typeface="SimSun" charset="-122"/>
                <a:ea typeface="SimSun" charset="-122"/>
                <a:cs typeface="SimSun" charset="-122"/>
              </a:rPr>
              <a:t>200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zh-CN" sz="2800" b="1" dirty="0">
                <a:latin typeface="SimSun" charset="-122"/>
                <a:ea typeface="SimSun" charset="-122"/>
                <a:cs typeface="SimSun" charset="-122"/>
              </a:rPr>
              <a:t>100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年新著作出現</a:t>
            </a:r>
            <a:endParaRPr lang="en-US" altLang="zh-CN" sz="2800" b="1" dirty="0">
              <a:latin typeface="SimSun" charset="-122"/>
              <a:ea typeface="SimSun" charset="-122"/>
              <a:cs typeface="SimSun" charset="-122"/>
            </a:endParaRPr>
          </a:p>
          <a:p>
            <a:pPr marL="971550" lvl="1" indent="-514350" eaLnBrk="1" hangingPunct="1">
              <a:buFont typeface="Calibri Light" charset="0"/>
              <a:buAutoNum type="arabicPeriod"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猶太史家約瑟夫</a:t>
            </a:r>
            <a:r>
              <a:rPr lang="en-US" altLang="zh-CN" sz="2800" b="1" dirty="0">
                <a:latin typeface="SimSun" charset="-122"/>
                <a:ea typeface="SimSun" charset="-122"/>
                <a:cs typeface="SimSun" charset="-122"/>
              </a:rPr>
              <a:t>(Josephus)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說法是廿四卷 </a:t>
            </a:r>
            <a:endParaRPr lang="en-US" altLang="zh-CN" sz="2800" b="1" dirty="0">
              <a:latin typeface="SimSun" charset="-122"/>
              <a:ea typeface="SimSun" charset="-122"/>
              <a:cs typeface="SimSun" charset="-122"/>
            </a:endParaRPr>
          </a:p>
          <a:p>
            <a:pPr marL="971550" lvl="1" indent="-514350" eaLnBrk="1" hangingPunct="1">
              <a:buFont typeface="Calibri Light" charset="0"/>
              <a:buAutoNum type="arabicPeriod"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主後九零年</a:t>
            </a:r>
            <a:r>
              <a:rPr lang="en-US" altLang="zh-CN" sz="2800" b="1" dirty="0" err="1">
                <a:latin typeface="SimSun" charset="-122"/>
                <a:ea typeface="SimSun" charset="-122"/>
                <a:cs typeface="SimSun" charset="-122"/>
              </a:rPr>
              <a:t>Jamnia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拉比會議認可廿四卷</a:t>
            </a:r>
            <a:endParaRPr lang="en-US" altLang="zh-CN" sz="2800" b="1" dirty="0">
              <a:latin typeface="SimSun" charset="-122"/>
              <a:ea typeface="SimSun" charset="-122"/>
              <a:cs typeface="SimSun" charset="-122"/>
            </a:endParaRPr>
          </a:p>
          <a:p>
            <a:pPr marL="971550" lvl="1" indent="-514350">
              <a:buFont typeface="Calibri Light" charset="0"/>
              <a:buAutoNum type="arabicPeriod"/>
            </a:pP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旁经</a:t>
            </a:r>
            <a:r>
              <a:rPr lang="en-US" altLang="zh-CN" sz="28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: 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次經、偽經</a:t>
            </a:r>
            <a:endParaRPr lang="en-US" altLang="zh-CN" sz="2800" b="1" dirty="0">
              <a:latin typeface="SimSun" charset="-122"/>
              <a:ea typeface="SimSun" charset="-122"/>
              <a:cs typeface="SimSun" charset="-122"/>
            </a:endParaRPr>
          </a:p>
          <a:p>
            <a:pPr marL="971550" lvl="1" indent="-514350" eaLnBrk="1" hangingPunct="1">
              <a:buFont typeface="Calibri Light" charset="0"/>
              <a:buAutoNum type="arabicPeriod"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七十二士希臘文本含次經</a:t>
            </a:r>
            <a:endParaRPr lang="en-US" altLang="zh-CN" sz="2800" b="1" dirty="0">
              <a:latin typeface="SimSun" charset="-122"/>
              <a:ea typeface="SimSun" charset="-122"/>
              <a:cs typeface="SimSun" charset="-122"/>
            </a:endParaRPr>
          </a:p>
          <a:p>
            <a:pPr marL="971550" lvl="1" indent="-514350" eaLnBrk="1" hangingPunct="1">
              <a:buFont typeface="Calibri Light" charset="0"/>
              <a:buAutoNum type="arabicPeriod"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天主教</a:t>
            </a:r>
            <a:r>
              <a:rPr lang="en-US" altLang="zh-CN" sz="2800" b="1" dirty="0">
                <a:latin typeface="SimSun" charset="-122"/>
                <a:ea typeface="SimSun" charset="-122"/>
                <a:cs typeface="SimSun" charset="-122"/>
              </a:rPr>
              <a:t>Vulgate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本含十四本次經</a:t>
            </a:r>
            <a:endParaRPr lang="en-US" altLang="zh-CN" sz="2800" b="1" dirty="0">
              <a:latin typeface="SimSun" charset="-122"/>
              <a:ea typeface="SimSun" charset="-122"/>
              <a:cs typeface="SimSun" charset="-122"/>
            </a:endParaRPr>
          </a:p>
          <a:p>
            <a:pPr marL="971550" lvl="1" indent="-514350" eaLnBrk="1" hangingPunct="1">
              <a:buFont typeface="Calibri Light" charset="0"/>
              <a:buAutoNum type="arabicPeriod"/>
            </a:pP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改教運動歸回希伯來原本舊約正典　</a:t>
            </a:r>
            <a:r>
              <a:rPr lang="en-US" altLang="zh-CN" sz="2800" b="1" dirty="0">
                <a:latin typeface="SimSun" charset="-122"/>
                <a:ea typeface="SimSun" charset="-122"/>
                <a:cs typeface="SimSun" charset="-122"/>
              </a:rPr>
              <a:t> </a:t>
            </a:r>
          </a:p>
        </p:txBody>
      </p:sp>
      <p:sp>
        <p:nvSpPr>
          <p:cNvPr id="12290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2291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1F4900-70DB-7D4F-9050-144DC6B5EF4E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AC732-1CEC-AC48-83A2-F6883F3EED27}" type="datetime1">
              <a:rPr lang="en-US" altLang="zh-CN" smtClean="0"/>
              <a:t>12/16/2017</a:t>
            </a:fld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73025"/>
          <a:ext cx="9144000" cy="6257925"/>
        </p:xfrm>
        <a:graphic>
          <a:graphicData uri="http://schemas.openxmlformats.org/drawingml/2006/table">
            <a:tbl>
              <a:tblPr/>
              <a:tblGrid>
                <a:gridCol w="445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7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希伯來舊約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共廿四卷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五卷五經</a:t>
                      </a: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(Torah) T</a:t>
                      </a: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創世記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出埃及記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利未記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民數記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申命記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四卷前先知書</a:t>
                      </a: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</a:t>
                      </a: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先知書</a:t>
                      </a: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(Naviim) N</a:t>
                      </a: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約書亞記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士師記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撒母耳記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不分上下冊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列王記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不分上下冊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四卷後先知書</a:t>
                      </a: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</a:t>
                      </a: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先知書</a:t>
                      </a: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(Naviim) N</a:t>
                      </a: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以賽亞書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耶利米書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以西結書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何西亞至瑪拉基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十二小先知共一冊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十一卷聖書</a:t>
                      </a: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</a:t>
                      </a: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書卷</a:t>
                      </a: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(Kethubim) K</a:t>
                      </a: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詩篇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約伯記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箴言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路得記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雅歌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傳道書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耶利米哀歌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以斯帖記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但以理書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以斯拉、尼希米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合一冊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歷代誌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zh-TW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不分上、下冊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3395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3892FE-7F4A-404E-A8F6-BC5657D9DB3A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3396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3397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28CE98-46EE-474A-8858-C6741E2DDCDB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32657"/>
            <a:ext cx="7798526" cy="886732"/>
          </a:xfrm>
        </p:spPr>
        <p:txBody>
          <a:bodyPr/>
          <a:lstStyle/>
          <a:p>
            <a:pPr eaLnBrk="1" hangingPunct="1"/>
            <a:r>
              <a:rPr lang="en-US" altLang="zh-CN" sz="4000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 </a:t>
            </a:r>
            <a:br>
              <a:rPr lang="en-US" altLang="zh-CN" sz="4000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</a:br>
            <a:r>
              <a:rPr lang="zh-CN" altLang="en-US" sz="4000" b="1" i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圣经文献的留传</a:t>
            </a:r>
            <a:r>
              <a:rPr lang="en-US" altLang="zh-CN" sz="4000" b="1" i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:</a:t>
            </a:r>
            <a:br>
              <a:rPr lang="en-US" altLang="zh-CN" sz="4000" b="1" i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</a:br>
            <a:endParaRPr lang="en-US" altLang="zh-CN" sz="4000" b="1" i="1" dirty="0">
              <a:latin typeface="SimSun" panose="02010600030101010101" pitchFamily="2" charset="-122"/>
              <a:ea typeface="SimSun" panose="02010600030101010101" pitchFamily="2" charset="-122"/>
              <a:cs typeface="MS PGothic" charset="-128"/>
            </a:endParaRPr>
          </a:p>
        </p:txBody>
      </p:sp>
      <p:sp>
        <p:nvSpPr>
          <p:cNvPr id="1433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854075"/>
            <a:ext cx="9144000" cy="6003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(1)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旧约正典被死海古卷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,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DengXian" charset="-122"/>
              </a:rPr>
              <a:t>約瑟夫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(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犹太史家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 A.D. 90),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和新约引用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 (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旁经没有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2600" b="1" dirty="0">
              <a:latin typeface="SimSun" panose="02010600030101010101" pitchFamily="2" charset="-122"/>
              <a:ea typeface="SimSun" panose="02010600030101010101" pitchFamily="2" charset="-122"/>
              <a:cs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(2)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旧约正典在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 The Council of Jamnia (A.D. 90)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被承认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2600" b="1" dirty="0">
              <a:latin typeface="SimSun" panose="02010600030101010101" pitchFamily="2" charset="-122"/>
              <a:ea typeface="SimSun" panose="02010600030101010101" pitchFamily="2" charset="-122"/>
              <a:cs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(3)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新约正典在初期教会被殉道者以生命来保护</a:t>
            </a:r>
            <a:endParaRPr lang="en-US" altLang="zh-CN" sz="2600" b="1" dirty="0">
              <a:latin typeface="SimSun" panose="02010600030101010101" pitchFamily="2" charset="-122"/>
              <a:ea typeface="SimSun" panose="02010600030101010101" pitchFamily="2" charset="-122"/>
              <a:cs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2600" b="1" dirty="0">
              <a:latin typeface="SimSun" panose="02010600030101010101" pitchFamily="2" charset="-122"/>
              <a:ea typeface="SimSun" panose="02010600030101010101" pitchFamily="2" charset="-122"/>
              <a:cs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    A.D.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四世纪被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 Athanasius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和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 Council of Carthage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所承认</a:t>
            </a:r>
            <a:endParaRPr lang="en-US" altLang="zh-CN" sz="2600" b="1" dirty="0">
              <a:latin typeface="SimSun" panose="02010600030101010101" pitchFamily="2" charset="-122"/>
              <a:ea typeface="SimSun" panose="02010600030101010101" pitchFamily="2" charset="-122"/>
              <a:cs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2600" b="1" dirty="0">
              <a:latin typeface="SimSun" panose="02010600030101010101" pitchFamily="2" charset="-122"/>
              <a:ea typeface="SimSun" panose="02010600030101010101" pitchFamily="2" charset="-122"/>
              <a:cs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(4)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新约正典有近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 5,000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抄本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,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最古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 130 A.D.: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约翰福音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18:31-33, 37 (90 A.D.) (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最古马可福音抄本残片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 80-90AD?)99%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准确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 (Homer 9th Cent. B.C. 643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抄本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, 95% 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准确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  <a:cs typeface="MS PGothic" charset="-128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2600" b="1" dirty="0">
              <a:latin typeface="SimSun" panose="02010600030101010101" pitchFamily="2" charset="-122"/>
              <a:ea typeface="SimSun" panose="02010600030101010101" pitchFamily="2" charset="-122"/>
              <a:cs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</a:pPr>
            <a:endParaRPr lang="en-US" altLang="zh-CN" sz="2600" b="1" dirty="0">
              <a:latin typeface="SimSun" panose="02010600030101010101" pitchFamily="2" charset="-122"/>
              <a:ea typeface="SimSun" panose="02010600030101010101" pitchFamily="2" charset="-122"/>
              <a:cs typeface="MS PGothic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zh-CN" altLang="en-US" sz="2600" dirty="0">
              <a:latin typeface="SimSun" panose="02010600030101010101" pitchFamily="2" charset="-122"/>
              <a:ea typeface="SimSun" panose="02010600030101010101" pitchFamily="2" charset="-122"/>
              <a:cs typeface="MS PGothic" charset="-128"/>
            </a:endParaRPr>
          </a:p>
        </p:txBody>
      </p:sp>
      <p:sp>
        <p:nvSpPr>
          <p:cNvPr id="14339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371600" y="64614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75B99BE-904F-8341-9B7C-EB6C959521EE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 dirty="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4340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4341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20B230-47C3-DB49-9327-556335EA875A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217025" cy="6858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Char char="►"/>
            </a:pPr>
            <a:r>
              <a:rPr lang="zh-CN" altLang="en-US" sz="3200" b="1" i="1">
                <a:latin typeface="SimSun" charset="-122"/>
                <a:ea typeface="SimSun" charset="-122"/>
                <a:cs typeface="SimSun" charset="-122"/>
              </a:rPr>
              <a:t>新约正典</a:t>
            </a:r>
            <a:endParaRPr lang="en-US" altLang="zh-CN" sz="32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►"/>
            </a:pP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(1)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亚他那修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 (ATHANASIUS: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三一神学家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) 367 AD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集合现在新约全书</a:t>
            </a:r>
            <a:endParaRPr lang="en-US" altLang="zh-CN" sz="22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►"/>
            </a:pP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(2)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奥古斯丁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 (AUGUSTINE) 393/397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在教会大会中正式接受新约正典</a:t>
            </a:r>
            <a:endParaRPr lang="en-US" altLang="zh-CN" sz="22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►"/>
            </a:pPr>
            <a:endParaRPr lang="en-US" altLang="zh-CN" sz="22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►"/>
            </a:pPr>
            <a:r>
              <a:rPr lang="zh-CN" altLang="en-US" sz="3200" b="1" i="1">
                <a:latin typeface="SimSun" charset="-122"/>
                <a:ea typeface="SimSun" charset="-122"/>
                <a:cs typeface="SimSun" charset="-122"/>
              </a:rPr>
              <a:t>正典标准</a:t>
            </a:r>
            <a:endParaRPr lang="en-US" altLang="zh-CN" sz="32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►"/>
            </a:pP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(A)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使徒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 (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马太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彼得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约翰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保罗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)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或接近他们的人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马可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路加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雅各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犹大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)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所写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.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►"/>
            </a:pPr>
            <a:endParaRPr lang="en-US" altLang="zh-CN" sz="22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►"/>
            </a:pP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(B)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被初期教会普遍接受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 (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信徒在受逼害时以生命来保护的书卷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)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        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►"/>
            </a:pP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(C)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内容一贯性</a:t>
            </a:r>
            <a:endParaRPr lang="en-US" altLang="zh-CN" sz="22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US" altLang="zh-CN" sz="22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►"/>
            </a:pP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MURATORIAN CANON, 190AD 1742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发掘出来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没有犹大书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希伯来书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雅各书</a:t>
            </a:r>
            <a:r>
              <a:rPr lang="en-US" altLang="zh-CN" sz="22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200" b="1">
                <a:latin typeface="SimSun" charset="-122"/>
                <a:ea typeface="SimSun" charset="-122"/>
                <a:cs typeface="SimSun" charset="-122"/>
              </a:rPr>
              <a:t>和约翰三书</a:t>
            </a:r>
            <a:endParaRPr lang="en-US" altLang="zh-CN" sz="2200" b="1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►"/>
            </a:pPr>
            <a:endParaRPr lang="zh-CN" altLang="en-US" sz="2200" b="1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15362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026348-4F94-F644-A13B-493844B5F3C0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12/16/2017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5363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66E932-3D74-F448-A335-0B72797D68CA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課revel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第一課revelation" id="{634EAA6D-2026-BD4B-90EB-5DEA5C57B055}" vid="{F99D0F0C-A2BE-A543-AEF8-E2DA6FA214A1}"/>
    </a:ext>
  </a:extLst>
</a:theme>
</file>

<file path=ppt/theme/theme2.xml><?xml version="1.0" encoding="utf-8"?>
<a:theme xmlns:a="http://schemas.openxmlformats.org/drawingml/2006/main" name="1_第一課revel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第一課revelation</Template>
  <TotalTime>179</TotalTime>
  <Words>3432</Words>
  <Application>Microsoft Office PowerPoint</Application>
  <PresentationFormat>On-screen Show (4:3)</PresentationFormat>
  <Paragraphs>359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DengXian</vt:lpstr>
      <vt:lpstr>Monotype Sorts</vt:lpstr>
      <vt:lpstr>MS PGothic</vt:lpstr>
      <vt:lpstr>PMingLiU</vt:lpstr>
      <vt:lpstr>PMingLiU</vt:lpstr>
      <vt:lpstr>SimSun</vt:lpstr>
      <vt:lpstr>Arial</vt:lpstr>
      <vt:lpstr>Calibri</vt:lpstr>
      <vt:lpstr>Calibri Light</vt:lpstr>
      <vt:lpstr>Times New Roman</vt:lpstr>
      <vt:lpstr>第一課revelation</vt:lpstr>
      <vt:lpstr>1_第一課revelation</vt:lpstr>
      <vt:lpstr>䛊经, 解經与查經課程簡介</vt:lpstr>
      <vt:lpstr>PowerPoint Presentation</vt:lpstr>
      <vt:lpstr>References: </vt:lpstr>
      <vt:lpstr> 第一課  聖經正典的畄传与權威, 釋經史  </vt:lpstr>
      <vt:lpstr>PowerPoint Presentation</vt:lpstr>
      <vt:lpstr>PowerPoint Presentation</vt:lpstr>
      <vt:lpstr>PowerPoint Presentation</vt:lpstr>
      <vt:lpstr>  圣经文献的留传: </vt:lpstr>
      <vt:lpstr>PowerPoint Presentation</vt:lpstr>
      <vt:lpstr>圣经可靠吗？</vt:lpstr>
      <vt:lpstr> I. 旧约圣经: </vt:lpstr>
      <vt:lpstr>II. 新约圣经： </vt:lpstr>
      <vt:lpstr>III. 圣经自称是神的默示(GOD-BREATHED)</vt:lpstr>
      <vt:lpstr>IV. 预言的应验:</vt:lpstr>
      <vt:lpstr> V. 使人归正  </vt:lpstr>
      <vt:lpstr>VI. 圣经的历史性: 考古学</vt:lpstr>
      <vt:lpstr>VI. 圣经的历史性: 考古学</vt:lpstr>
      <vt:lpstr>VI. 圣经的历史性: 考古学</vt:lpstr>
      <vt:lpstr>VII. 圣经的历史性: 考古学</vt:lpstr>
      <vt:lpstr>VII. 圣经的历史性: 考古学</vt:lpstr>
      <vt:lpstr>达芬奇密码的欺骗 </vt:lpstr>
      <vt:lpstr>达芬奇密码的欺骗</vt:lpstr>
      <vt:lpstr>达芬奇密码的欺骗</vt:lpstr>
      <vt:lpstr> 釋經簡史: 從初代教会, 改教運動, 到後現代思潮 From early church to post-modernism </vt:lpstr>
      <vt:lpstr> 釋經簡史: 從初代教会, 改教運動, 到後現代思潮 From early church to post-modernism </vt:lpstr>
      <vt:lpstr> 釋經簡史: 從初代教会, 改教運動, 到後現代思潮 From early church to post-modernism </vt:lpstr>
      <vt:lpstr> 釋經簡史: 從初代教会, 改教運動, 到後現代思潮 From early church to post-modernism </vt:lpstr>
      <vt:lpstr>釋經簡史: 從初代教会, 改教運動, 到後現代思潮 From early church to post-modernism</vt:lpstr>
      <vt:lpstr>PowerPoint Presentation</vt:lpstr>
      <vt:lpstr>PowerPoint Presentation</vt:lpstr>
      <vt:lpstr>圣经比其他文献更配作神的启示: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䛊经, 解經与查經課程簡介</dc:title>
  <dc:creator>Pattle Pun</dc:creator>
  <cp:lastModifiedBy>Pattle Pun</cp:lastModifiedBy>
  <cp:revision>25</cp:revision>
  <dcterms:created xsi:type="dcterms:W3CDTF">2017-11-08T20:19:08Z</dcterms:created>
  <dcterms:modified xsi:type="dcterms:W3CDTF">2017-12-16T23:09:39Z</dcterms:modified>
</cp:coreProperties>
</file>