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84" r:id="rId2"/>
    <p:sldId id="267" r:id="rId3"/>
    <p:sldId id="305" r:id="rId4"/>
    <p:sldId id="285" r:id="rId5"/>
    <p:sldId id="286" r:id="rId6"/>
    <p:sldId id="287" r:id="rId7"/>
    <p:sldId id="288" r:id="rId8"/>
    <p:sldId id="289" r:id="rId9"/>
    <p:sldId id="290" r:id="rId10"/>
    <p:sldId id="291" r:id="rId11"/>
    <p:sldId id="292" r:id="rId12"/>
    <p:sldId id="293" r:id="rId13"/>
    <p:sldId id="294" r:id="rId14"/>
    <p:sldId id="295" r:id="rId15"/>
    <p:sldId id="296" r:id="rId16"/>
    <p:sldId id="304" r:id="rId17"/>
    <p:sldId id="306" r:id="rId18"/>
    <p:sldId id="307" r:id="rId19"/>
    <p:sldId id="308" r:id="rId20"/>
    <p:sldId id="299" r:id="rId21"/>
    <p:sldId id="300" r:id="rId22"/>
    <p:sldId id="301" r:id="rId23"/>
    <p:sldId id="303" r:id="rId24"/>
    <p:sldId id="302" r:id="rId25"/>
    <p:sldId id="257" r:id="rId26"/>
    <p:sldId id="259" r:id="rId27"/>
    <p:sldId id="273" r:id="rId28"/>
    <p:sldId id="274" r:id="rId29"/>
    <p:sldId id="277" r:id="rId30"/>
    <p:sldId id="263" r:id="rId31"/>
    <p:sldId id="279" r:id="rId32"/>
    <p:sldId id="280" r:id="rId33"/>
    <p:sldId id="268" r:id="rId34"/>
    <p:sldId id="264" r:id="rId35"/>
    <p:sldId id="265" r:id="rId36"/>
    <p:sldId id="278" r:id="rId37"/>
    <p:sldId id="281" r:id="rId38"/>
    <p:sldId id="282" r:id="rId39"/>
    <p:sldId id="283" r:id="rId4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10" autoAdjust="0"/>
    <p:restoredTop sz="94660"/>
  </p:normalViewPr>
  <p:slideViewPr>
    <p:cSldViewPr snapToGrid="0">
      <p:cViewPr varScale="1">
        <p:scale>
          <a:sx n="129" d="100"/>
          <a:sy n="129" d="100"/>
        </p:scale>
        <p:origin x="1296" y="1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47" Type="http://schemas.microsoft.com/office/2015/10/relationships/revisionInfo" Target="revisionInfo.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E6BF22F-4270-4E02-86F9-F314688946AF}"/>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E7E74010-17A7-4A29-9B2C-67730D69F8D0}"/>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C7185E8C-E173-4903-81A7-30A339684F27}" type="datetimeFigureOut">
              <a:rPr lang="en-US" smtClean="0"/>
              <a:t>8/26/17</a:t>
            </a:fld>
            <a:endParaRPr lang="en-US"/>
          </a:p>
        </p:txBody>
      </p:sp>
      <p:sp>
        <p:nvSpPr>
          <p:cNvPr id="4" name="Footer Placeholder 3">
            <a:extLst>
              <a:ext uri="{FF2B5EF4-FFF2-40B4-BE49-F238E27FC236}">
                <a16:creationId xmlns:a16="http://schemas.microsoft.com/office/drawing/2014/main" xmlns="" id="{DE24A7B1-D857-413A-8C80-28485313C9A6}"/>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10814309-B8C0-485F-A272-A569787E8DE6}"/>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21B6DA3-F946-42B9-8FE4-F577986A70E8}" type="slidenum">
              <a:rPr lang="en-US" smtClean="0"/>
              <a:t>‹#›</a:t>
            </a:fld>
            <a:endParaRPr lang="en-US"/>
          </a:p>
        </p:txBody>
      </p:sp>
    </p:spTree>
    <p:extLst>
      <p:ext uri="{BB962C8B-B14F-4D97-AF65-F5344CB8AC3E}">
        <p14:creationId xmlns:p14="http://schemas.microsoft.com/office/powerpoint/2010/main" val="802030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88EFCF5-0D46-44E1-ABF9-5890C8A8518C}" type="datetimeFigureOut">
              <a:rPr lang="en-US" smtClean="0"/>
              <a:t>8/26/17</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4C359C5A-36B3-4C4C-9676-295BF71B446F}" type="slidenum">
              <a:rPr lang="en-US" smtClean="0"/>
              <a:t>‹#›</a:t>
            </a:fld>
            <a:endParaRPr lang="en-US"/>
          </a:p>
        </p:txBody>
      </p:sp>
    </p:spTree>
    <p:extLst>
      <p:ext uri="{BB962C8B-B14F-4D97-AF65-F5344CB8AC3E}">
        <p14:creationId xmlns:p14="http://schemas.microsoft.com/office/powerpoint/2010/main" val="364446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FD10B4F7-946B-43A4-BE61-22605B6D0B7A}"/>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xmlns="" id="{1DFECB23-BEE6-45AB-8E70-EDA92097FB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6324" name="Slide Number Placeholder 3">
            <a:extLst>
              <a:ext uri="{FF2B5EF4-FFF2-40B4-BE49-F238E27FC236}">
                <a16:creationId xmlns:a16="http://schemas.microsoft.com/office/drawing/2014/main" xmlns="" id="{709A8BF6-2BA5-4D26-9680-57AEAE05E1F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83608F4-C976-4AB8-96C7-B1942982A225}" type="slidenum">
              <a:rPr lang="en-US" altLang="zh-CN" smtClean="0"/>
              <a:pPr/>
              <a:t>12</a:t>
            </a:fld>
            <a:endParaRPr lang="en-US" altLang="zh-CN"/>
          </a:p>
        </p:txBody>
      </p:sp>
    </p:spTree>
    <p:extLst>
      <p:ext uri="{BB962C8B-B14F-4D97-AF65-F5344CB8AC3E}">
        <p14:creationId xmlns:p14="http://schemas.microsoft.com/office/powerpoint/2010/main" val="3610850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D1178E3B-C814-43E0-853E-E65D89359227}"/>
              </a:ext>
            </a:extLst>
          </p:cNvPr>
          <p:cNvSpPr>
            <a:spLocks noGrp="1" noChangeArrowheads="1"/>
          </p:cNvSpPr>
          <p:nvPr>
            <p:ph type="dt" sz="half" idx="10"/>
          </p:nvPr>
        </p:nvSpPr>
        <p:spPr>
          <a:ln/>
        </p:spPr>
        <p:txBody>
          <a:bodyPr/>
          <a:lstStyle>
            <a:lvl1pPr>
              <a:defRPr/>
            </a:lvl1pPr>
          </a:lstStyle>
          <a:p>
            <a:pPr>
              <a:defRPr/>
            </a:pPr>
            <a:fld id="{53823519-065C-4983-99AF-440FA0028619}" type="datetime1">
              <a:rPr lang="en-US" altLang="zh-CN" smtClean="0"/>
              <a:t>8/26/17</a:t>
            </a:fld>
            <a:endParaRPr lang="en-US" altLang="zh-CN"/>
          </a:p>
        </p:txBody>
      </p:sp>
      <p:sp>
        <p:nvSpPr>
          <p:cNvPr id="5" name="Rectangle 5">
            <a:extLst>
              <a:ext uri="{FF2B5EF4-FFF2-40B4-BE49-F238E27FC236}">
                <a16:creationId xmlns:a16="http://schemas.microsoft.com/office/drawing/2014/main" xmlns="" id="{8E64A9FA-BB7A-4EAD-8C70-C84BB2C38548}"/>
              </a:ext>
            </a:extLst>
          </p:cNvPr>
          <p:cNvSpPr>
            <a:spLocks noGrp="1" noChangeArrowheads="1"/>
          </p:cNvSpPr>
          <p:nvPr>
            <p:ph type="ftr" sz="quarter" idx="11"/>
          </p:nvPr>
        </p:nvSpPr>
        <p:spPr>
          <a:ln/>
        </p:spPr>
        <p:txBody>
          <a:bodyPr/>
          <a:lstStyle>
            <a:lvl1pPr>
              <a:defRPr/>
            </a:lvl1pPr>
          </a:lstStyle>
          <a:p>
            <a:r>
              <a:rPr lang="zh-CN" altLang="en-US"/>
              <a:t>洛丽华人基督教会二零一七年夏季成人主日學</a:t>
            </a:r>
            <a:r>
              <a:rPr lang="en-US" altLang="zh-CN"/>
              <a:t>: </a:t>
            </a:r>
            <a:r>
              <a:rPr lang="zh-CN" altLang="en-US"/>
              <a:t>护教学初探</a:t>
            </a:r>
            <a:r>
              <a:rPr lang="en-US" altLang="zh-CN"/>
              <a:t>:  </a:t>
            </a:r>
            <a:r>
              <a:rPr lang="zh-CN" altLang="en-US"/>
              <a:t>异教异端与極端  潘柏滔</a:t>
            </a:r>
            <a:r>
              <a:rPr lang="en-US" altLang="zh-CN"/>
              <a:t>, </a:t>
            </a:r>
            <a:r>
              <a:rPr lang="zh-CN" altLang="en-US"/>
              <a:t>趙任君</a:t>
            </a:r>
            <a:endParaRPr lang="en-US" altLang="zh-TW"/>
          </a:p>
        </p:txBody>
      </p:sp>
      <p:sp>
        <p:nvSpPr>
          <p:cNvPr id="6" name="Rectangle 6">
            <a:extLst>
              <a:ext uri="{FF2B5EF4-FFF2-40B4-BE49-F238E27FC236}">
                <a16:creationId xmlns:a16="http://schemas.microsoft.com/office/drawing/2014/main" xmlns="" id="{124FFB57-F079-47FA-82E2-7543F9ABFFCB}"/>
              </a:ext>
            </a:extLst>
          </p:cNvPr>
          <p:cNvSpPr>
            <a:spLocks noGrp="1" noChangeArrowheads="1"/>
          </p:cNvSpPr>
          <p:nvPr>
            <p:ph type="sldNum" sz="quarter" idx="12"/>
          </p:nvPr>
        </p:nvSpPr>
        <p:spPr>
          <a:ln/>
        </p:spPr>
        <p:txBody>
          <a:bodyPr/>
          <a:lstStyle>
            <a:lvl1pPr>
              <a:defRPr/>
            </a:lvl1pPr>
          </a:lstStyle>
          <a:p>
            <a:pPr>
              <a:defRPr/>
            </a:pPr>
            <a:fld id="{EF4F34F0-263C-4C65-B972-CA9F753E8DE2}" type="slidenum">
              <a:rPr lang="en-US" altLang="zh-CN"/>
              <a:pPr>
                <a:defRPr/>
              </a:pPr>
              <a:t>‹#›</a:t>
            </a:fld>
            <a:endParaRPr lang="en-US" altLang="zh-CN"/>
          </a:p>
        </p:txBody>
      </p:sp>
    </p:spTree>
    <p:extLst>
      <p:ext uri="{BB962C8B-B14F-4D97-AF65-F5344CB8AC3E}">
        <p14:creationId xmlns:p14="http://schemas.microsoft.com/office/powerpoint/2010/main" val="424156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335FFDDC-1674-4980-ACE2-A7BC50D6647A}"/>
              </a:ext>
            </a:extLst>
          </p:cNvPr>
          <p:cNvSpPr>
            <a:spLocks noGrp="1" noChangeArrowheads="1"/>
          </p:cNvSpPr>
          <p:nvPr>
            <p:ph type="dt" sz="half" idx="10"/>
          </p:nvPr>
        </p:nvSpPr>
        <p:spPr>
          <a:ln/>
        </p:spPr>
        <p:txBody>
          <a:bodyPr/>
          <a:lstStyle>
            <a:lvl1pPr>
              <a:defRPr/>
            </a:lvl1pPr>
          </a:lstStyle>
          <a:p>
            <a:pPr>
              <a:defRPr/>
            </a:pPr>
            <a:fld id="{D239D617-8BE9-4588-9AB9-E2C47440746C}" type="datetime1">
              <a:rPr lang="en-US" altLang="zh-CN" smtClean="0"/>
              <a:t>8/26/17</a:t>
            </a:fld>
            <a:endParaRPr lang="en-US" altLang="zh-CN"/>
          </a:p>
        </p:txBody>
      </p:sp>
      <p:sp>
        <p:nvSpPr>
          <p:cNvPr id="5" name="Rectangle 5">
            <a:extLst>
              <a:ext uri="{FF2B5EF4-FFF2-40B4-BE49-F238E27FC236}">
                <a16:creationId xmlns:a16="http://schemas.microsoft.com/office/drawing/2014/main" xmlns="" id="{B8D89117-C74A-4E00-9380-E93C1FDB9CA1}"/>
              </a:ext>
            </a:extLst>
          </p:cNvPr>
          <p:cNvSpPr>
            <a:spLocks noGrp="1" noChangeArrowheads="1"/>
          </p:cNvSpPr>
          <p:nvPr>
            <p:ph type="ftr" sz="quarter" idx="11"/>
          </p:nvPr>
        </p:nvSpPr>
        <p:spPr>
          <a:ln/>
        </p:spPr>
        <p:txBody>
          <a:bodyPr/>
          <a:lstStyle>
            <a:lvl1pPr>
              <a:defRPr/>
            </a:lvl1pPr>
          </a:lstStyle>
          <a:p>
            <a:r>
              <a:rPr lang="zh-CN" altLang="en-US"/>
              <a:t>洛丽华人基督教会二零一七年夏季成人主日學</a:t>
            </a:r>
            <a:r>
              <a:rPr lang="en-US" altLang="zh-CN"/>
              <a:t>: </a:t>
            </a:r>
            <a:r>
              <a:rPr lang="zh-CN" altLang="en-US"/>
              <a:t>护教学初探</a:t>
            </a:r>
            <a:r>
              <a:rPr lang="en-US" altLang="zh-CN"/>
              <a:t>:  </a:t>
            </a:r>
            <a:r>
              <a:rPr lang="zh-CN" altLang="en-US"/>
              <a:t>异教异端与極端  潘柏滔</a:t>
            </a:r>
            <a:r>
              <a:rPr lang="en-US" altLang="zh-CN"/>
              <a:t>, </a:t>
            </a:r>
            <a:r>
              <a:rPr lang="zh-CN" altLang="en-US"/>
              <a:t>趙任君</a:t>
            </a:r>
            <a:endParaRPr lang="en-US" altLang="zh-TW"/>
          </a:p>
        </p:txBody>
      </p:sp>
      <p:sp>
        <p:nvSpPr>
          <p:cNvPr id="6" name="Rectangle 6">
            <a:extLst>
              <a:ext uri="{FF2B5EF4-FFF2-40B4-BE49-F238E27FC236}">
                <a16:creationId xmlns:a16="http://schemas.microsoft.com/office/drawing/2014/main" xmlns="" id="{7C90A9C6-FA62-4F42-B041-1C38CF5E12AC}"/>
              </a:ext>
            </a:extLst>
          </p:cNvPr>
          <p:cNvSpPr>
            <a:spLocks noGrp="1" noChangeArrowheads="1"/>
          </p:cNvSpPr>
          <p:nvPr>
            <p:ph type="sldNum" sz="quarter" idx="12"/>
          </p:nvPr>
        </p:nvSpPr>
        <p:spPr>
          <a:ln/>
        </p:spPr>
        <p:txBody>
          <a:bodyPr/>
          <a:lstStyle>
            <a:lvl1pPr>
              <a:defRPr/>
            </a:lvl1pPr>
          </a:lstStyle>
          <a:p>
            <a:pPr>
              <a:defRPr/>
            </a:pPr>
            <a:fld id="{BACEBD83-739A-466A-B4E1-A833DCA1E5C9}" type="slidenum">
              <a:rPr lang="en-US" altLang="zh-CN"/>
              <a:pPr>
                <a:defRPr/>
              </a:pPr>
              <a:t>‹#›</a:t>
            </a:fld>
            <a:endParaRPr lang="en-US" altLang="zh-CN"/>
          </a:p>
        </p:txBody>
      </p:sp>
    </p:spTree>
    <p:extLst>
      <p:ext uri="{BB962C8B-B14F-4D97-AF65-F5344CB8AC3E}">
        <p14:creationId xmlns:p14="http://schemas.microsoft.com/office/powerpoint/2010/main" val="1788380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57CE708B-6B77-4345-9FDF-B1F311AED38C}"/>
              </a:ext>
            </a:extLst>
          </p:cNvPr>
          <p:cNvSpPr>
            <a:spLocks noGrp="1" noChangeArrowheads="1"/>
          </p:cNvSpPr>
          <p:nvPr>
            <p:ph type="dt" sz="half" idx="10"/>
          </p:nvPr>
        </p:nvSpPr>
        <p:spPr>
          <a:ln/>
        </p:spPr>
        <p:txBody>
          <a:bodyPr/>
          <a:lstStyle>
            <a:lvl1pPr>
              <a:defRPr/>
            </a:lvl1pPr>
          </a:lstStyle>
          <a:p>
            <a:pPr>
              <a:defRPr/>
            </a:pPr>
            <a:fld id="{E6276F37-C82A-4DA6-B2B0-62D1EEC9E9E0}" type="datetime1">
              <a:rPr lang="en-US" altLang="zh-CN" smtClean="0"/>
              <a:t>8/26/17</a:t>
            </a:fld>
            <a:endParaRPr lang="en-US" altLang="zh-CN"/>
          </a:p>
        </p:txBody>
      </p:sp>
      <p:sp>
        <p:nvSpPr>
          <p:cNvPr id="5" name="Rectangle 5">
            <a:extLst>
              <a:ext uri="{FF2B5EF4-FFF2-40B4-BE49-F238E27FC236}">
                <a16:creationId xmlns:a16="http://schemas.microsoft.com/office/drawing/2014/main" xmlns="" id="{44789BA6-5F94-49A6-9075-A52B60430540}"/>
              </a:ext>
            </a:extLst>
          </p:cNvPr>
          <p:cNvSpPr>
            <a:spLocks noGrp="1" noChangeArrowheads="1"/>
          </p:cNvSpPr>
          <p:nvPr>
            <p:ph type="ftr" sz="quarter" idx="11"/>
          </p:nvPr>
        </p:nvSpPr>
        <p:spPr>
          <a:ln/>
        </p:spPr>
        <p:txBody>
          <a:bodyPr/>
          <a:lstStyle>
            <a:lvl1pPr>
              <a:defRPr/>
            </a:lvl1pPr>
          </a:lstStyle>
          <a:p>
            <a:r>
              <a:rPr lang="zh-CN" altLang="en-US"/>
              <a:t>洛丽华人基督教会二零一七年夏季成人主日學</a:t>
            </a:r>
            <a:r>
              <a:rPr lang="en-US" altLang="zh-CN"/>
              <a:t>: </a:t>
            </a:r>
            <a:r>
              <a:rPr lang="zh-CN" altLang="en-US"/>
              <a:t>护教学初探</a:t>
            </a:r>
            <a:r>
              <a:rPr lang="en-US" altLang="zh-CN"/>
              <a:t>:  </a:t>
            </a:r>
            <a:r>
              <a:rPr lang="zh-CN" altLang="en-US"/>
              <a:t>异教异端与極端  潘柏滔</a:t>
            </a:r>
            <a:r>
              <a:rPr lang="en-US" altLang="zh-CN"/>
              <a:t>, </a:t>
            </a:r>
            <a:r>
              <a:rPr lang="zh-CN" altLang="en-US"/>
              <a:t>趙任君</a:t>
            </a:r>
            <a:endParaRPr lang="en-US" altLang="zh-TW"/>
          </a:p>
        </p:txBody>
      </p:sp>
      <p:sp>
        <p:nvSpPr>
          <p:cNvPr id="6" name="Rectangle 6">
            <a:extLst>
              <a:ext uri="{FF2B5EF4-FFF2-40B4-BE49-F238E27FC236}">
                <a16:creationId xmlns:a16="http://schemas.microsoft.com/office/drawing/2014/main" xmlns="" id="{B34B8171-0B65-4282-8A7E-4F7375354670}"/>
              </a:ext>
            </a:extLst>
          </p:cNvPr>
          <p:cNvSpPr>
            <a:spLocks noGrp="1" noChangeArrowheads="1"/>
          </p:cNvSpPr>
          <p:nvPr>
            <p:ph type="sldNum" sz="quarter" idx="12"/>
          </p:nvPr>
        </p:nvSpPr>
        <p:spPr>
          <a:ln/>
        </p:spPr>
        <p:txBody>
          <a:bodyPr/>
          <a:lstStyle>
            <a:lvl1pPr>
              <a:defRPr/>
            </a:lvl1pPr>
          </a:lstStyle>
          <a:p>
            <a:pPr>
              <a:defRPr/>
            </a:pPr>
            <a:fld id="{0032F8E2-AFC1-4DD8-A66A-735B42A0859A}" type="slidenum">
              <a:rPr lang="en-US" altLang="zh-CN"/>
              <a:pPr>
                <a:defRPr/>
              </a:pPr>
              <a:t>‹#›</a:t>
            </a:fld>
            <a:endParaRPr lang="en-US" altLang="zh-CN"/>
          </a:p>
        </p:txBody>
      </p:sp>
    </p:spTree>
    <p:extLst>
      <p:ext uri="{BB962C8B-B14F-4D97-AF65-F5344CB8AC3E}">
        <p14:creationId xmlns:p14="http://schemas.microsoft.com/office/powerpoint/2010/main" val="2954397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xmlns="" id="{00F67979-1386-42C9-A7A3-DBE0D9D2437D}"/>
              </a:ext>
            </a:extLst>
          </p:cNvPr>
          <p:cNvSpPr>
            <a:spLocks noGrp="1"/>
          </p:cNvSpPr>
          <p:nvPr>
            <p:ph type="dt" sz="half" idx="10"/>
          </p:nvPr>
        </p:nvSpPr>
        <p:spPr/>
        <p:txBody>
          <a:bodyPr/>
          <a:lstStyle>
            <a:lvl1pPr>
              <a:defRPr/>
            </a:lvl1pPr>
          </a:lstStyle>
          <a:p>
            <a:pPr>
              <a:defRPr/>
            </a:pPr>
            <a:fld id="{5C0CA1E4-2D47-44B6-B16B-8355739A426B}" type="datetime1">
              <a:rPr lang="en-US" smtClean="0"/>
              <a:t>8/26/17</a:t>
            </a:fld>
            <a:endParaRPr lang="en-US"/>
          </a:p>
        </p:txBody>
      </p:sp>
      <p:sp>
        <p:nvSpPr>
          <p:cNvPr id="4" name="Footer Placeholder 3">
            <a:extLst>
              <a:ext uri="{FF2B5EF4-FFF2-40B4-BE49-F238E27FC236}">
                <a16:creationId xmlns:a16="http://schemas.microsoft.com/office/drawing/2014/main" xmlns="" id="{637FF6BB-79CD-4763-B907-4C7C4FB84620}"/>
              </a:ext>
            </a:extLst>
          </p:cNvPr>
          <p:cNvSpPr>
            <a:spLocks noGrp="1"/>
          </p:cNvSpPr>
          <p:nvPr>
            <p:ph type="ftr" sz="quarter" idx="11"/>
          </p:nvPr>
        </p:nvSpPr>
        <p:spPr>
          <a:xfrm>
            <a:off x="3124200" y="6356352"/>
            <a:ext cx="2895600" cy="365125"/>
          </a:xfrm>
        </p:spPr>
        <p:txBody>
          <a:bodyPr/>
          <a:lstStyle>
            <a:lvl1pPr>
              <a:defRPr b="0"/>
            </a:lvl1pPr>
          </a:lstStyle>
          <a:p>
            <a:r>
              <a:rPr lang="zh-CN" altLang="en-US"/>
              <a:t>洛丽华人基督教会二零一七年夏季成人主日學</a:t>
            </a:r>
            <a:r>
              <a:rPr lang="en-US" altLang="zh-CN"/>
              <a:t>: </a:t>
            </a:r>
            <a:r>
              <a:rPr lang="zh-CN" altLang="en-US"/>
              <a:t>护教学初探</a:t>
            </a:r>
            <a:r>
              <a:rPr lang="en-US" altLang="zh-CN"/>
              <a:t>:  </a:t>
            </a:r>
            <a:r>
              <a:rPr lang="zh-CN" altLang="en-US"/>
              <a:t>异教异端与極端  潘柏滔</a:t>
            </a:r>
            <a:r>
              <a:rPr lang="en-US" altLang="zh-CN"/>
              <a:t>, </a:t>
            </a:r>
            <a:r>
              <a:rPr lang="zh-CN" altLang="en-US"/>
              <a:t>趙任君</a:t>
            </a:r>
            <a:endParaRPr lang="en-US" altLang="en-US"/>
          </a:p>
        </p:txBody>
      </p:sp>
      <p:sp>
        <p:nvSpPr>
          <p:cNvPr id="5" name="Slide Number Placeholder 4">
            <a:extLst>
              <a:ext uri="{FF2B5EF4-FFF2-40B4-BE49-F238E27FC236}">
                <a16:creationId xmlns:a16="http://schemas.microsoft.com/office/drawing/2014/main" xmlns="" id="{8C132FC5-1C89-4CCA-8607-C6C0B58C8F14}"/>
              </a:ext>
            </a:extLst>
          </p:cNvPr>
          <p:cNvSpPr>
            <a:spLocks noGrp="1"/>
          </p:cNvSpPr>
          <p:nvPr>
            <p:ph type="sldNum" sz="quarter" idx="12"/>
          </p:nvPr>
        </p:nvSpPr>
        <p:spPr/>
        <p:txBody>
          <a:bodyPr/>
          <a:lstStyle>
            <a:lvl1pPr>
              <a:defRPr/>
            </a:lvl1pPr>
          </a:lstStyle>
          <a:p>
            <a:pPr>
              <a:defRPr/>
            </a:pPr>
            <a:fld id="{3200A163-253E-4D93-87DD-785A3C208AD1}" type="slidenum">
              <a:rPr lang="en-US" altLang="x-none"/>
              <a:pPr>
                <a:defRPr/>
              </a:pPr>
              <a:t>‹#›</a:t>
            </a:fld>
            <a:endParaRPr lang="en-US" altLang="x-none"/>
          </a:p>
        </p:txBody>
      </p:sp>
    </p:spTree>
    <p:extLst>
      <p:ext uri="{BB962C8B-B14F-4D97-AF65-F5344CB8AC3E}">
        <p14:creationId xmlns:p14="http://schemas.microsoft.com/office/powerpoint/2010/main" val="2296423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xmlns="" id="{55B755A9-79FD-404E-8D53-166D5F9E8640}"/>
              </a:ext>
            </a:extLst>
          </p:cNvPr>
          <p:cNvSpPr>
            <a:spLocks noGrp="1" noChangeArrowheads="1"/>
          </p:cNvSpPr>
          <p:nvPr>
            <p:ph type="dt" sz="half" idx="10"/>
          </p:nvPr>
        </p:nvSpPr>
        <p:spPr/>
        <p:txBody>
          <a:bodyPr/>
          <a:lstStyle>
            <a:lvl1pPr>
              <a:defRPr/>
            </a:lvl1pPr>
          </a:lstStyle>
          <a:p>
            <a:pPr>
              <a:defRPr/>
            </a:pPr>
            <a:fld id="{0142A3CB-ED76-42B5-B745-27382B7331D2}" type="datetime1">
              <a:rPr lang="en-US" altLang="zh-CN" smtClean="0"/>
              <a:t>8/26/17</a:t>
            </a:fld>
            <a:endParaRPr lang="en-US" altLang="zh-CN"/>
          </a:p>
        </p:txBody>
      </p:sp>
      <p:sp>
        <p:nvSpPr>
          <p:cNvPr id="5" name="Rectangle 5">
            <a:extLst>
              <a:ext uri="{FF2B5EF4-FFF2-40B4-BE49-F238E27FC236}">
                <a16:creationId xmlns:a16="http://schemas.microsoft.com/office/drawing/2014/main" xmlns="" id="{AE092143-E9E5-4765-814D-2C14FE4881CA}"/>
              </a:ext>
            </a:extLst>
          </p:cNvPr>
          <p:cNvSpPr>
            <a:spLocks noGrp="1" noChangeArrowheads="1"/>
          </p:cNvSpPr>
          <p:nvPr>
            <p:ph type="ftr" sz="quarter" idx="11"/>
          </p:nvPr>
        </p:nvSpPr>
        <p:spPr/>
        <p:txBody>
          <a:bodyPr/>
          <a:lstStyle>
            <a:lvl1pPr>
              <a:defRPr/>
            </a:lvl1pPr>
          </a:lstStyle>
          <a:p>
            <a:r>
              <a:rPr lang="zh-CN" altLang="en-US"/>
              <a:t>洛丽华人基督教会二零一七年夏季成人主日學</a:t>
            </a:r>
            <a:r>
              <a:rPr lang="en-US" altLang="zh-CN"/>
              <a:t>: </a:t>
            </a:r>
            <a:r>
              <a:rPr lang="zh-CN" altLang="en-US"/>
              <a:t>护教学初探</a:t>
            </a:r>
            <a:r>
              <a:rPr lang="en-US" altLang="zh-CN"/>
              <a:t>:  </a:t>
            </a:r>
            <a:r>
              <a:rPr lang="zh-CN" altLang="en-US"/>
              <a:t>异教异端与極端  潘柏滔</a:t>
            </a:r>
            <a:r>
              <a:rPr lang="en-US" altLang="zh-CN"/>
              <a:t>, </a:t>
            </a:r>
            <a:r>
              <a:rPr lang="zh-CN" altLang="en-US"/>
              <a:t>趙任君</a:t>
            </a:r>
            <a:endParaRPr lang="en-US" altLang="zh-TW"/>
          </a:p>
        </p:txBody>
      </p:sp>
      <p:sp>
        <p:nvSpPr>
          <p:cNvPr id="6" name="Rectangle 6">
            <a:extLst>
              <a:ext uri="{FF2B5EF4-FFF2-40B4-BE49-F238E27FC236}">
                <a16:creationId xmlns:a16="http://schemas.microsoft.com/office/drawing/2014/main" xmlns="" id="{4368592E-A579-40C3-8AAF-8D875578B3E8}"/>
              </a:ext>
            </a:extLst>
          </p:cNvPr>
          <p:cNvSpPr>
            <a:spLocks noGrp="1" noChangeArrowheads="1"/>
          </p:cNvSpPr>
          <p:nvPr>
            <p:ph type="sldNum" sz="quarter" idx="12"/>
          </p:nvPr>
        </p:nvSpPr>
        <p:spPr/>
        <p:txBody>
          <a:bodyPr/>
          <a:lstStyle>
            <a:lvl1pPr>
              <a:defRPr/>
            </a:lvl1pPr>
          </a:lstStyle>
          <a:p>
            <a:pPr>
              <a:defRPr/>
            </a:pPr>
            <a:fld id="{86AD851C-AA57-49EB-A1C7-3810F3F05A5C}" type="slidenum">
              <a:rPr lang="en-US" altLang="zh-CN"/>
              <a:pPr>
                <a:defRPr/>
              </a:pPr>
              <a:t>‹#›</a:t>
            </a:fld>
            <a:endParaRPr lang="en-US" altLang="zh-CN"/>
          </a:p>
        </p:txBody>
      </p:sp>
    </p:spTree>
    <p:extLst>
      <p:ext uri="{BB962C8B-B14F-4D97-AF65-F5344CB8AC3E}">
        <p14:creationId xmlns:p14="http://schemas.microsoft.com/office/powerpoint/2010/main" val="3395269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xmlns="" id="{A99FDB4D-6808-4FB0-A041-C7DAF15A01BC}"/>
              </a:ext>
            </a:extLst>
          </p:cNvPr>
          <p:cNvSpPr>
            <a:spLocks noGrp="1" noChangeArrowheads="1"/>
          </p:cNvSpPr>
          <p:nvPr>
            <p:ph type="dt" sz="half" idx="10"/>
          </p:nvPr>
        </p:nvSpPr>
        <p:spPr>
          <a:ln/>
        </p:spPr>
        <p:txBody>
          <a:bodyPr/>
          <a:lstStyle>
            <a:lvl1pPr>
              <a:defRPr/>
            </a:lvl1pPr>
          </a:lstStyle>
          <a:p>
            <a:pPr>
              <a:defRPr/>
            </a:pPr>
            <a:fld id="{DC689009-F7F9-4EC4-8666-A7C3A932FEBA}" type="datetime1">
              <a:rPr lang="en-US" altLang="zh-CN" smtClean="0"/>
              <a:t>8/26/17</a:t>
            </a:fld>
            <a:endParaRPr lang="en-US" altLang="zh-CN"/>
          </a:p>
        </p:txBody>
      </p:sp>
      <p:sp>
        <p:nvSpPr>
          <p:cNvPr id="5" name="Rectangle 5">
            <a:extLst>
              <a:ext uri="{FF2B5EF4-FFF2-40B4-BE49-F238E27FC236}">
                <a16:creationId xmlns:a16="http://schemas.microsoft.com/office/drawing/2014/main" xmlns="" id="{738E3C8F-B04B-47E6-92D9-8A1A949F811D}"/>
              </a:ext>
            </a:extLst>
          </p:cNvPr>
          <p:cNvSpPr>
            <a:spLocks noGrp="1" noChangeArrowheads="1"/>
          </p:cNvSpPr>
          <p:nvPr>
            <p:ph type="ftr" sz="quarter" idx="11"/>
          </p:nvPr>
        </p:nvSpPr>
        <p:spPr>
          <a:ln/>
        </p:spPr>
        <p:txBody>
          <a:bodyPr/>
          <a:lstStyle>
            <a:lvl1pPr>
              <a:defRPr/>
            </a:lvl1pPr>
          </a:lstStyle>
          <a:p>
            <a:r>
              <a:rPr lang="zh-CN" altLang="en-US"/>
              <a:t>洛丽华人基督教会二零一七年夏季成人主日學</a:t>
            </a:r>
            <a:r>
              <a:rPr lang="en-US" altLang="zh-CN"/>
              <a:t>: </a:t>
            </a:r>
            <a:r>
              <a:rPr lang="zh-CN" altLang="en-US"/>
              <a:t>护教学初探</a:t>
            </a:r>
            <a:r>
              <a:rPr lang="en-US" altLang="zh-CN"/>
              <a:t>:  </a:t>
            </a:r>
            <a:r>
              <a:rPr lang="zh-CN" altLang="en-US"/>
              <a:t>异教异端与極端  潘柏滔</a:t>
            </a:r>
            <a:r>
              <a:rPr lang="en-US" altLang="zh-CN"/>
              <a:t>, </a:t>
            </a:r>
            <a:r>
              <a:rPr lang="zh-CN" altLang="en-US"/>
              <a:t>趙任君</a:t>
            </a:r>
            <a:endParaRPr lang="en-US" altLang="zh-TW"/>
          </a:p>
        </p:txBody>
      </p:sp>
      <p:sp>
        <p:nvSpPr>
          <p:cNvPr id="6" name="Rectangle 6">
            <a:extLst>
              <a:ext uri="{FF2B5EF4-FFF2-40B4-BE49-F238E27FC236}">
                <a16:creationId xmlns:a16="http://schemas.microsoft.com/office/drawing/2014/main" xmlns="" id="{3ECE0B79-8F69-4E20-AB11-69F3860CD770}"/>
              </a:ext>
            </a:extLst>
          </p:cNvPr>
          <p:cNvSpPr>
            <a:spLocks noGrp="1" noChangeArrowheads="1"/>
          </p:cNvSpPr>
          <p:nvPr>
            <p:ph type="sldNum" sz="quarter" idx="12"/>
          </p:nvPr>
        </p:nvSpPr>
        <p:spPr>
          <a:ln/>
        </p:spPr>
        <p:txBody>
          <a:bodyPr/>
          <a:lstStyle>
            <a:lvl1pPr>
              <a:defRPr/>
            </a:lvl1pPr>
          </a:lstStyle>
          <a:p>
            <a:pPr>
              <a:defRPr/>
            </a:pPr>
            <a:fld id="{28E4D5B1-3C16-417F-9DB8-41292C18731B}" type="slidenum">
              <a:rPr lang="en-US" altLang="zh-CN"/>
              <a:pPr>
                <a:defRPr/>
              </a:pPr>
              <a:t>‹#›</a:t>
            </a:fld>
            <a:endParaRPr lang="en-US" altLang="zh-CN"/>
          </a:p>
        </p:txBody>
      </p:sp>
    </p:spTree>
    <p:extLst>
      <p:ext uri="{BB962C8B-B14F-4D97-AF65-F5344CB8AC3E}">
        <p14:creationId xmlns:p14="http://schemas.microsoft.com/office/powerpoint/2010/main" val="2645837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2674C27B-487F-426A-98B2-8A4036DEC441}"/>
              </a:ext>
            </a:extLst>
          </p:cNvPr>
          <p:cNvSpPr>
            <a:spLocks noGrp="1" noChangeArrowheads="1"/>
          </p:cNvSpPr>
          <p:nvPr>
            <p:ph type="dt" sz="half" idx="10"/>
          </p:nvPr>
        </p:nvSpPr>
        <p:spPr>
          <a:ln/>
        </p:spPr>
        <p:txBody>
          <a:bodyPr/>
          <a:lstStyle>
            <a:lvl1pPr>
              <a:defRPr/>
            </a:lvl1pPr>
          </a:lstStyle>
          <a:p>
            <a:pPr>
              <a:defRPr/>
            </a:pPr>
            <a:fld id="{8A50A740-759B-40C2-A4C7-F41400329D91}" type="datetime1">
              <a:rPr lang="en-US" altLang="zh-CN" smtClean="0"/>
              <a:t>8/26/17</a:t>
            </a:fld>
            <a:endParaRPr lang="en-US" altLang="zh-CN"/>
          </a:p>
        </p:txBody>
      </p:sp>
      <p:sp>
        <p:nvSpPr>
          <p:cNvPr id="6" name="Rectangle 5">
            <a:extLst>
              <a:ext uri="{FF2B5EF4-FFF2-40B4-BE49-F238E27FC236}">
                <a16:creationId xmlns:a16="http://schemas.microsoft.com/office/drawing/2014/main" xmlns="" id="{B66F40E5-6156-4067-A414-B9ADAA3047A0}"/>
              </a:ext>
            </a:extLst>
          </p:cNvPr>
          <p:cNvSpPr>
            <a:spLocks noGrp="1" noChangeArrowheads="1"/>
          </p:cNvSpPr>
          <p:nvPr>
            <p:ph type="ftr" sz="quarter" idx="11"/>
          </p:nvPr>
        </p:nvSpPr>
        <p:spPr>
          <a:ln/>
        </p:spPr>
        <p:txBody>
          <a:bodyPr/>
          <a:lstStyle>
            <a:lvl1pPr>
              <a:defRPr/>
            </a:lvl1pPr>
          </a:lstStyle>
          <a:p>
            <a:r>
              <a:rPr lang="zh-CN" altLang="en-US"/>
              <a:t>洛丽华人基督教会二零一七年夏季成人主日學</a:t>
            </a:r>
            <a:r>
              <a:rPr lang="en-US" altLang="zh-CN"/>
              <a:t>: </a:t>
            </a:r>
            <a:r>
              <a:rPr lang="zh-CN" altLang="en-US"/>
              <a:t>护教学初探</a:t>
            </a:r>
            <a:r>
              <a:rPr lang="en-US" altLang="zh-CN"/>
              <a:t>:  </a:t>
            </a:r>
            <a:r>
              <a:rPr lang="zh-CN" altLang="en-US"/>
              <a:t>异教异端与極端  潘柏滔</a:t>
            </a:r>
            <a:r>
              <a:rPr lang="en-US" altLang="zh-CN"/>
              <a:t>, </a:t>
            </a:r>
            <a:r>
              <a:rPr lang="zh-CN" altLang="en-US"/>
              <a:t>趙任君</a:t>
            </a:r>
            <a:endParaRPr lang="en-US" altLang="zh-TW"/>
          </a:p>
        </p:txBody>
      </p:sp>
      <p:sp>
        <p:nvSpPr>
          <p:cNvPr id="7" name="Rectangle 6">
            <a:extLst>
              <a:ext uri="{FF2B5EF4-FFF2-40B4-BE49-F238E27FC236}">
                <a16:creationId xmlns:a16="http://schemas.microsoft.com/office/drawing/2014/main" xmlns="" id="{4044DB13-8606-4173-BED3-20114F503638}"/>
              </a:ext>
            </a:extLst>
          </p:cNvPr>
          <p:cNvSpPr>
            <a:spLocks noGrp="1" noChangeArrowheads="1"/>
          </p:cNvSpPr>
          <p:nvPr>
            <p:ph type="sldNum" sz="quarter" idx="12"/>
          </p:nvPr>
        </p:nvSpPr>
        <p:spPr>
          <a:ln/>
        </p:spPr>
        <p:txBody>
          <a:bodyPr/>
          <a:lstStyle>
            <a:lvl1pPr>
              <a:defRPr/>
            </a:lvl1pPr>
          </a:lstStyle>
          <a:p>
            <a:pPr>
              <a:defRPr/>
            </a:pPr>
            <a:fld id="{9A14FDA4-F8DE-43F5-809F-8893BB79EE1B}" type="slidenum">
              <a:rPr lang="en-US" altLang="zh-CN"/>
              <a:pPr>
                <a:defRPr/>
              </a:pPr>
              <a:t>‹#›</a:t>
            </a:fld>
            <a:endParaRPr lang="en-US" altLang="zh-CN"/>
          </a:p>
        </p:txBody>
      </p:sp>
    </p:spTree>
    <p:extLst>
      <p:ext uri="{BB962C8B-B14F-4D97-AF65-F5344CB8AC3E}">
        <p14:creationId xmlns:p14="http://schemas.microsoft.com/office/powerpoint/2010/main" val="1350709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A9212E48-FE33-426F-9C13-622C28AD9E37}"/>
              </a:ext>
            </a:extLst>
          </p:cNvPr>
          <p:cNvSpPr>
            <a:spLocks noGrp="1" noChangeArrowheads="1"/>
          </p:cNvSpPr>
          <p:nvPr>
            <p:ph type="dt" sz="half" idx="10"/>
          </p:nvPr>
        </p:nvSpPr>
        <p:spPr>
          <a:ln/>
        </p:spPr>
        <p:txBody>
          <a:bodyPr/>
          <a:lstStyle>
            <a:lvl1pPr>
              <a:defRPr/>
            </a:lvl1pPr>
          </a:lstStyle>
          <a:p>
            <a:pPr>
              <a:defRPr/>
            </a:pPr>
            <a:fld id="{4F6DE2BF-D130-4740-BAE8-E13BEFDE15EF}" type="datetime1">
              <a:rPr lang="en-US" altLang="zh-CN" smtClean="0"/>
              <a:t>8/26/17</a:t>
            </a:fld>
            <a:endParaRPr lang="en-US" altLang="zh-CN"/>
          </a:p>
        </p:txBody>
      </p:sp>
      <p:sp>
        <p:nvSpPr>
          <p:cNvPr id="8" name="Rectangle 5">
            <a:extLst>
              <a:ext uri="{FF2B5EF4-FFF2-40B4-BE49-F238E27FC236}">
                <a16:creationId xmlns:a16="http://schemas.microsoft.com/office/drawing/2014/main" xmlns="" id="{F91F0E8B-9BBC-4504-980F-DE689C5BF0EC}"/>
              </a:ext>
            </a:extLst>
          </p:cNvPr>
          <p:cNvSpPr>
            <a:spLocks noGrp="1" noChangeArrowheads="1"/>
          </p:cNvSpPr>
          <p:nvPr>
            <p:ph type="ftr" sz="quarter" idx="11"/>
          </p:nvPr>
        </p:nvSpPr>
        <p:spPr>
          <a:ln/>
        </p:spPr>
        <p:txBody>
          <a:bodyPr/>
          <a:lstStyle>
            <a:lvl1pPr>
              <a:defRPr/>
            </a:lvl1pPr>
          </a:lstStyle>
          <a:p>
            <a:r>
              <a:rPr lang="zh-CN" altLang="en-US"/>
              <a:t>洛丽华人基督教会二零一七年夏季成人主日學</a:t>
            </a:r>
            <a:r>
              <a:rPr lang="en-US" altLang="zh-CN"/>
              <a:t>: </a:t>
            </a:r>
            <a:r>
              <a:rPr lang="zh-CN" altLang="en-US"/>
              <a:t>护教学初探</a:t>
            </a:r>
            <a:r>
              <a:rPr lang="en-US" altLang="zh-CN"/>
              <a:t>:  </a:t>
            </a:r>
            <a:r>
              <a:rPr lang="zh-CN" altLang="en-US"/>
              <a:t>异教异端与極端  潘柏滔</a:t>
            </a:r>
            <a:r>
              <a:rPr lang="en-US" altLang="zh-CN"/>
              <a:t>, </a:t>
            </a:r>
            <a:r>
              <a:rPr lang="zh-CN" altLang="en-US"/>
              <a:t>趙任君</a:t>
            </a:r>
            <a:endParaRPr lang="en-US" altLang="zh-TW"/>
          </a:p>
        </p:txBody>
      </p:sp>
      <p:sp>
        <p:nvSpPr>
          <p:cNvPr id="9" name="Rectangle 6">
            <a:extLst>
              <a:ext uri="{FF2B5EF4-FFF2-40B4-BE49-F238E27FC236}">
                <a16:creationId xmlns:a16="http://schemas.microsoft.com/office/drawing/2014/main" xmlns="" id="{12ABD9C0-39B2-48A8-8827-6B8B48671F97}"/>
              </a:ext>
            </a:extLst>
          </p:cNvPr>
          <p:cNvSpPr>
            <a:spLocks noGrp="1" noChangeArrowheads="1"/>
          </p:cNvSpPr>
          <p:nvPr>
            <p:ph type="sldNum" sz="quarter" idx="12"/>
          </p:nvPr>
        </p:nvSpPr>
        <p:spPr>
          <a:ln/>
        </p:spPr>
        <p:txBody>
          <a:bodyPr/>
          <a:lstStyle>
            <a:lvl1pPr>
              <a:defRPr/>
            </a:lvl1pPr>
          </a:lstStyle>
          <a:p>
            <a:pPr>
              <a:defRPr/>
            </a:pPr>
            <a:fld id="{7B8421A4-394D-41F4-A94C-95C622EFA8AE}" type="slidenum">
              <a:rPr lang="en-US" altLang="zh-CN"/>
              <a:pPr>
                <a:defRPr/>
              </a:pPr>
              <a:t>‹#›</a:t>
            </a:fld>
            <a:endParaRPr lang="en-US" altLang="zh-CN"/>
          </a:p>
        </p:txBody>
      </p:sp>
    </p:spTree>
    <p:extLst>
      <p:ext uri="{BB962C8B-B14F-4D97-AF65-F5344CB8AC3E}">
        <p14:creationId xmlns:p14="http://schemas.microsoft.com/office/powerpoint/2010/main" val="142369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3BA2E890-1CD5-4C02-AA23-1E6E098DD164}"/>
              </a:ext>
            </a:extLst>
          </p:cNvPr>
          <p:cNvSpPr>
            <a:spLocks noGrp="1" noChangeArrowheads="1"/>
          </p:cNvSpPr>
          <p:nvPr>
            <p:ph type="dt" sz="half" idx="10"/>
          </p:nvPr>
        </p:nvSpPr>
        <p:spPr>
          <a:ln/>
        </p:spPr>
        <p:txBody>
          <a:bodyPr/>
          <a:lstStyle>
            <a:lvl1pPr>
              <a:defRPr/>
            </a:lvl1pPr>
          </a:lstStyle>
          <a:p>
            <a:pPr>
              <a:defRPr/>
            </a:pPr>
            <a:fld id="{DEA232D1-2CB6-4016-80FE-74280F430656}" type="datetime1">
              <a:rPr lang="en-US" altLang="zh-CN" smtClean="0"/>
              <a:t>8/26/17</a:t>
            </a:fld>
            <a:endParaRPr lang="en-US" altLang="zh-CN"/>
          </a:p>
        </p:txBody>
      </p:sp>
      <p:sp>
        <p:nvSpPr>
          <p:cNvPr id="4" name="Rectangle 5">
            <a:extLst>
              <a:ext uri="{FF2B5EF4-FFF2-40B4-BE49-F238E27FC236}">
                <a16:creationId xmlns:a16="http://schemas.microsoft.com/office/drawing/2014/main" xmlns="" id="{8C4903E8-AD55-4908-9184-13F94F0F5A17}"/>
              </a:ext>
            </a:extLst>
          </p:cNvPr>
          <p:cNvSpPr>
            <a:spLocks noGrp="1" noChangeArrowheads="1"/>
          </p:cNvSpPr>
          <p:nvPr>
            <p:ph type="ftr" sz="quarter" idx="11"/>
          </p:nvPr>
        </p:nvSpPr>
        <p:spPr>
          <a:ln/>
        </p:spPr>
        <p:txBody>
          <a:bodyPr/>
          <a:lstStyle>
            <a:lvl1pPr>
              <a:defRPr/>
            </a:lvl1pPr>
          </a:lstStyle>
          <a:p>
            <a:r>
              <a:rPr lang="zh-CN" altLang="en-US"/>
              <a:t>洛丽华人基督教会二零一七年夏季成人主日學</a:t>
            </a:r>
            <a:r>
              <a:rPr lang="en-US" altLang="zh-CN"/>
              <a:t>: </a:t>
            </a:r>
            <a:r>
              <a:rPr lang="zh-CN" altLang="en-US"/>
              <a:t>护教学初探</a:t>
            </a:r>
            <a:r>
              <a:rPr lang="en-US" altLang="zh-CN"/>
              <a:t>:  </a:t>
            </a:r>
            <a:r>
              <a:rPr lang="zh-CN" altLang="en-US"/>
              <a:t>异教异端与極端  潘柏滔</a:t>
            </a:r>
            <a:r>
              <a:rPr lang="en-US" altLang="zh-CN"/>
              <a:t>, </a:t>
            </a:r>
            <a:r>
              <a:rPr lang="zh-CN" altLang="en-US"/>
              <a:t>趙任君</a:t>
            </a:r>
            <a:endParaRPr lang="en-US" altLang="zh-TW"/>
          </a:p>
        </p:txBody>
      </p:sp>
      <p:sp>
        <p:nvSpPr>
          <p:cNvPr id="5" name="Rectangle 6">
            <a:extLst>
              <a:ext uri="{FF2B5EF4-FFF2-40B4-BE49-F238E27FC236}">
                <a16:creationId xmlns:a16="http://schemas.microsoft.com/office/drawing/2014/main" xmlns="" id="{235EF7C8-EC62-489A-A7FD-2EFF7731C53B}"/>
              </a:ext>
            </a:extLst>
          </p:cNvPr>
          <p:cNvSpPr>
            <a:spLocks noGrp="1" noChangeArrowheads="1"/>
          </p:cNvSpPr>
          <p:nvPr>
            <p:ph type="sldNum" sz="quarter" idx="12"/>
          </p:nvPr>
        </p:nvSpPr>
        <p:spPr>
          <a:ln/>
        </p:spPr>
        <p:txBody>
          <a:bodyPr/>
          <a:lstStyle>
            <a:lvl1pPr>
              <a:defRPr/>
            </a:lvl1pPr>
          </a:lstStyle>
          <a:p>
            <a:pPr>
              <a:defRPr/>
            </a:pPr>
            <a:fld id="{9E80E441-3E55-4218-8CE9-01B422B665BA}" type="slidenum">
              <a:rPr lang="en-US" altLang="zh-CN"/>
              <a:pPr>
                <a:defRPr/>
              </a:pPr>
              <a:t>‹#›</a:t>
            </a:fld>
            <a:endParaRPr lang="en-US" altLang="zh-CN"/>
          </a:p>
        </p:txBody>
      </p:sp>
    </p:spTree>
    <p:extLst>
      <p:ext uri="{BB962C8B-B14F-4D97-AF65-F5344CB8AC3E}">
        <p14:creationId xmlns:p14="http://schemas.microsoft.com/office/powerpoint/2010/main" val="1315665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DE5CDEB8-C687-4CEF-9C0C-D48952F399F7}"/>
              </a:ext>
            </a:extLst>
          </p:cNvPr>
          <p:cNvSpPr>
            <a:spLocks noGrp="1" noChangeArrowheads="1"/>
          </p:cNvSpPr>
          <p:nvPr>
            <p:ph type="dt" sz="half" idx="10"/>
          </p:nvPr>
        </p:nvSpPr>
        <p:spPr>
          <a:ln/>
        </p:spPr>
        <p:txBody>
          <a:bodyPr/>
          <a:lstStyle>
            <a:lvl1pPr>
              <a:defRPr/>
            </a:lvl1pPr>
          </a:lstStyle>
          <a:p>
            <a:pPr>
              <a:defRPr/>
            </a:pPr>
            <a:fld id="{155E02FE-CF46-4D82-BB16-24E3776BD139}" type="datetime1">
              <a:rPr lang="en-US" altLang="zh-CN" smtClean="0"/>
              <a:t>8/26/17</a:t>
            </a:fld>
            <a:endParaRPr lang="en-US" altLang="zh-CN"/>
          </a:p>
        </p:txBody>
      </p:sp>
      <p:sp>
        <p:nvSpPr>
          <p:cNvPr id="3" name="Rectangle 5">
            <a:extLst>
              <a:ext uri="{FF2B5EF4-FFF2-40B4-BE49-F238E27FC236}">
                <a16:creationId xmlns:a16="http://schemas.microsoft.com/office/drawing/2014/main" xmlns="" id="{B2A69FD6-1CAA-41F9-8BC2-7DD95DB32CBE}"/>
              </a:ext>
            </a:extLst>
          </p:cNvPr>
          <p:cNvSpPr>
            <a:spLocks noGrp="1" noChangeArrowheads="1"/>
          </p:cNvSpPr>
          <p:nvPr>
            <p:ph type="ftr" sz="quarter" idx="11"/>
          </p:nvPr>
        </p:nvSpPr>
        <p:spPr>
          <a:ln/>
        </p:spPr>
        <p:txBody>
          <a:bodyPr/>
          <a:lstStyle>
            <a:lvl1pPr>
              <a:defRPr/>
            </a:lvl1pPr>
          </a:lstStyle>
          <a:p>
            <a:r>
              <a:rPr lang="zh-CN" altLang="en-US"/>
              <a:t>洛丽华人基督教会二零一七年夏季成人主日學</a:t>
            </a:r>
            <a:r>
              <a:rPr lang="en-US" altLang="zh-CN"/>
              <a:t>: </a:t>
            </a:r>
            <a:r>
              <a:rPr lang="zh-CN" altLang="en-US"/>
              <a:t>护教学初探</a:t>
            </a:r>
            <a:r>
              <a:rPr lang="en-US" altLang="zh-CN"/>
              <a:t>:  </a:t>
            </a:r>
            <a:r>
              <a:rPr lang="zh-CN" altLang="en-US"/>
              <a:t>异教异端与極端  潘柏滔</a:t>
            </a:r>
            <a:r>
              <a:rPr lang="en-US" altLang="zh-CN"/>
              <a:t>, </a:t>
            </a:r>
            <a:r>
              <a:rPr lang="zh-CN" altLang="en-US"/>
              <a:t>趙任君</a:t>
            </a:r>
            <a:endParaRPr lang="en-US" altLang="zh-TW"/>
          </a:p>
        </p:txBody>
      </p:sp>
      <p:sp>
        <p:nvSpPr>
          <p:cNvPr id="4" name="Rectangle 6">
            <a:extLst>
              <a:ext uri="{FF2B5EF4-FFF2-40B4-BE49-F238E27FC236}">
                <a16:creationId xmlns:a16="http://schemas.microsoft.com/office/drawing/2014/main" xmlns="" id="{DDC0E506-D74D-450B-9F89-C62F707E96C9}"/>
              </a:ext>
            </a:extLst>
          </p:cNvPr>
          <p:cNvSpPr>
            <a:spLocks noGrp="1" noChangeArrowheads="1"/>
          </p:cNvSpPr>
          <p:nvPr>
            <p:ph type="sldNum" sz="quarter" idx="12"/>
          </p:nvPr>
        </p:nvSpPr>
        <p:spPr>
          <a:ln/>
        </p:spPr>
        <p:txBody>
          <a:bodyPr/>
          <a:lstStyle>
            <a:lvl1pPr>
              <a:defRPr/>
            </a:lvl1pPr>
          </a:lstStyle>
          <a:p>
            <a:pPr>
              <a:defRPr/>
            </a:pPr>
            <a:fld id="{78853213-EBD8-42A4-93B1-DD45C9EA7552}" type="slidenum">
              <a:rPr lang="en-US" altLang="zh-CN"/>
              <a:pPr>
                <a:defRPr/>
              </a:pPr>
              <a:t>‹#›</a:t>
            </a:fld>
            <a:endParaRPr lang="en-US" altLang="zh-CN"/>
          </a:p>
        </p:txBody>
      </p:sp>
    </p:spTree>
    <p:extLst>
      <p:ext uri="{BB962C8B-B14F-4D97-AF65-F5344CB8AC3E}">
        <p14:creationId xmlns:p14="http://schemas.microsoft.com/office/powerpoint/2010/main" val="4088627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xmlns="" id="{9ABF0326-204D-4788-B64C-0CBAE8CD5837}"/>
              </a:ext>
            </a:extLst>
          </p:cNvPr>
          <p:cNvSpPr>
            <a:spLocks noGrp="1" noChangeArrowheads="1"/>
          </p:cNvSpPr>
          <p:nvPr>
            <p:ph type="dt" sz="half" idx="10"/>
          </p:nvPr>
        </p:nvSpPr>
        <p:spPr>
          <a:ln/>
        </p:spPr>
        <p:txBody>
          <a:bodyPr/>
          <a:lstStyle>
            <a:lvl1pPr>
              <a:defRPr/>
            </a:lvl1pPr>
          </a:lstStyle>
          <a:p>
            <a:pPr>
              <a:defRPr/>
            </a:pPr>
            <a:fld id="{55432647-0A9E-4866-BA6C-A8DD7E1857AF}" type="datetime1">
              <a:rPr lang="en-US" altLang="zh-CN" smtClean="0"/>
              <a:t>8/26/17</a:t>
            </a:fld>
            <a:endParaRPr lang="en-US" altLang="zh-CN"/>
          </a:p>
        </p:txBody>
      </p:sp>
      <p:sp>
        <p:nvSpPr>
          <p:cNvPr id="6" name="Rectangle 5">
            <a:extLst>
              <a:ext uri="{FF2B5EF4-FFF2-40B4-BE49-F238E27FC236}">
                <a16:creationId xmlns:a16="http://schemas.microsoft.com/office/drawing/2014/main" xmlns="" id="{75C9628F-8A7A-48DA-93CD-AE8948493A7E}"/>
              </a:ext>
            </a:extLst>
          </p:cNvPr>
          <p:cNvSpPr>
            <a:spLocks noGrp="1" noChangeArrowheads="1"/>
          </p:cNvSpPr>
          <p:nvPr>
            <p:ph type="ftr" sz="quarter" idx="11"/>
          </p:nvPr>
        </p:nvSpPr>
        <p:spPr>
          <a:ln/>
        </p:spPr>
        <p:txBody>
          <a:bodyPr/>
          <a:lstStyle>
            <a:lvl1pPr>
              <a:defRPr/>
            </a:lvl1pPr>
          </a:lstStyle>
          <a:p>
            <a:r>
              <a:rPr lang="zh-CN" altLang="en-US"/>
              <a:t>洛丽华人基督教会二零一七年夏季成人主日學</a:t>
            </a:r>
            <a:r>
              <a:rPr lang="en-US" altLang="zh-CN"/>
              <a:t>: </a:t>
            </a:r>
            <a:r>
              <a:rPr lang="zh-CN" altLang="en-US"/>
              <a:t>护教学初探</a:t>
            </a:r>
            <a:r>
              <a:rPr lang="en-US" altLang="zh-CN"/>
              <a:t>:  </a:t>
            </a:r>
            <a:r>
              <a:rPr lang="zh-CN" altLang="en-US"/>
              <a:t>异教异端与極端  潘柏滔</a:t>
            </a:r>
            <a:r>
              <a:rPr lang="en-US" altLang="zh-CN"/>
              <a:t>, </a:t>
            </a:r>
            <a:r>
              <a:rPr lang="zh-CN" altLang="en-US"/>
              <a:t>趙任君</a:t>
            </a:r>
            <a:endParaRPr lang="en-US" altLang="zh-TW"/>
          </a:p>
        </p:txBody>
      </p:sp>
      <p:sp>
        <p:nvSpPr>
          <p:cNvPr id="7" name="Rectangle 6">
            <a:extLst>
              <a:ext uri="{FF2B5EF4-FFF2-40B4-BE49-F238E27FC236}">
                <a16:creationId xmlns:a16="http://schemas.microsoft.com/office/drawing/2014/main" xmlns="" id="{A554A01E-7092-4756-8EA2-8EDDA97795A9}"/>
              </a:ext>
            </a:extLst>
          </p:cNvPr>
          <p:cNvSpPr>
            <a:spLocks noGrp="1" noChangeArrowheads="1"/>
          </p:cNvSpPr>
          <p:nvPr>
            <p:ph type="sldNum" sz="quarter" idx="12"/>
          </p:nvPr>
        </p:nvSpPr>
        <p:spPr>
          <a:ln/>
        </p:spPr>
        <p:txBody>
          <a:bodyPr/>
          <a:lstStyle>
            <a:lvl1pPr>
              <a:defRPr/>
            </a:lvl1pPr>
          </a:lstStyle>
          <a:p>
            <a:pPr>
              <a:defRPr/>
            </a:pPr>
            <a:fld id="{1D25D880-6128-424B-A98A-9C5544F37264}" type="slidenum">
              <a:rPr lang="en-US" altLang="zh-CN"/>
              <a:pPr>
                <a:defRPr/>
              </a:pPr>
              <a:t>‹#›</a:t>
            </a:fld>
            <a:endParaRPr lang="en-US" altLang="zh-CN"/>
          </a:p>
        </p:txBody>
      </p:sp>
    </p:spTree>
    <p:extLst>
      <p:ext uri="{BB962C8B-B14F-4D97-AF65-F5344CB8AC3E}">
        <p14:creationId xmlns:p14="http://schemas.microsoft.com/office/powerpoint/2010/main" val="192347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xmlns="" id="{8DD04452-8D9E-451E-9468-D87EF4393E14}"/>
              </a:ext>
            </a:extLst>
          </p:cNvPr>
          <p:cNvSpPr>
            <a:spLocks noGrp="1" noChangeArrowheads="1"/>
          </p:cNvSpPr>
          <p:nvPr>
            <p:ph type="dt" sz="half" idx="10"/>
          </p:nvPr>
        </p:nvSpPr>
        <p:spPr>
          <a:ln/>
        </p:spPr>
        <p:txBody>
          <a:bodyPr/>
          <a:lstStyle>
            <a:lvl1pPr>
              <a:defRPr/>
            </a:lvl1pPr>
          </a:lstStyle>
          <a:p>
            <a:pPr>
              <a:defRPr/>
            </a:pPr>
            <a:fld id="{2B72CAA7-01B7-4502-A8E2-1AA2D03FF831}" type="datetime1">
              <a:rPr lang="en-US" altLang="zh-CN" smtClean="0"/>
              <a:t>8/26/17</a:t>
            </a:fld>
            <a:endParaRPr lang="en-US" altLang="zh-CN"/>
          </a:p>
        </p:txBody>
      </p:sp>
      <p:sp>
        <p:nvSpPr>
          <p:cNvPr id="6" name="Rectangle 5">
            <a:extLst>
              <a:ext uri="{FF2B5EF4-FFF2-40B4-BE49-F238E27FC236}">
                <a16:creationId xmlns:a16="http://schemas.microsoft.com/office/drawing/2014/main" xmlns="" id="{BC893106-EF06-4141-9D14-CE2891F5A93A}"/>
              </a:ext>
            </a:extLst>
          </p:cNvPr>
          <p:cNvSpPr>
            <a:spLocks noGrp="1" noChangeArrowheads="1"/>
          </p:cNvSpPr>
          <p:nvPr>
            <p:ph type="ftr" sz="quarter" idx="11"/>
          </p:nvPr>
        </p:nvSpPr>
        <p:spPr>
          <a:ln/>
        </p:spPr>
        <p:txBody>
          <a:bodyPr/>
          <a:lstStyle>
            <a:lvl1pPr>
              <a:defRPr/>
            </a:lvl1pPr>
          </a:lstStyle>
          <a:p>
            <a:r>
              <a:rPr lang="zh-CN" altLang="en-US"/>
              <a:t>洛丽华人基督教会二零一七年夏季成人主日學</a:t>
            </a:r>
            <a:r>
              <a:rPr lang="en-US" altLang="zh-CN"/>
              <a:t>: </a:t>
            </a:r>
            <a:r>
              <a:rPr lang="zh-CN" altLang="en-US"/>
              <a:t>护教学初探</a:t>
            </a:r>
            <a:r>
              <a:rPr lang="en-US" altLang="zh-CN"/>
              <a:t>:  </a:t>
            </a:r>
            <a:r>
              <a:rPr lang="zh-CN" altLang="en-US"/>
              <a:t>异教异端与極端  潘柏滔</a:t>
            </a:r>
            <a:r>
              <a:rPr lang="en-US" altLang="zh-CN"/>
              <a:t>, </a:t>
            </a:r>
            <a:r>
              <a:rPr lang="zh-CN" altLang="en-US"/>
              <a:t>趙任君</a:t>
            </a:r>
            <a:endParaRPr lang="en-US" altLang="zh-TW"/>
          </a:p>
        </p:txBody>
      </p:sp>
      <p:sp>
        <p:nvSpPr>
          <p:cNvPr id="7" name="Rectangle 6">
            <a:extLst>
              <a:ext uri="{FF2B5EF4-FFF2-40B4-BE49-F238E27FC236}">
                <a16:creationId xmlns:a16="http://schemas.microsoft.com/office/drawing/2014/main" xmlns="" id="{DBEE32D2-4577-466E-B9B3-8ED45B2FC348}"/>
              </a:ext>
            </a:extLst>
          </p:cNvPr>
          <p:cNvSpPr>
            <a:spLocks noGrp="1" noChangeArrowheads="1"/>
          </p:cNvSpPr>
          <p:nvPr>
            <p:ph type="sldNum" sz="quarter" idx="12"/>
          </p:nvPr>
        </p:nvSpPr>
        <p:spPr>
          <a:ln/>
        </p:spPr>
        <p:txBody>
          <a:bodyPr/>
          <a:lstStyle>
            <a:lvl1pPr>
              <a:defRPr/>
            </a:lvl1pPr>
          </a:lstStyle>
          <a:p>
            <a:pPr>
              <a:defRPr/>
            </a:pPr>
            <a:fld id="{77CE45B4-48F2-4E73-AC30-4978959DC3CE}" type="slidenum">
              <a:rPr lang="en-US" altLang="zh-CN"/>
              <a:pPr>
                <a:defRPr/>
              </a:pPr>
              <a:t>‹#›</a:t>
            </a:fld>
            <a:endParaRPr lang="en-US" altLang="zh-CN"/>
          </a:p>
        </p:txBody>
      </p:sp>
    </p:spTree>
    <p:extLst>
      <p:ext uri="{BB962C8B-B14F-4D97-AF65-F5344CB8AC3E}">
        <p14:creationId xmlns:p14="http://schemas.microsoft.com/office/powerpoint/2010/main" val="4573979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7DB2BA85-340A-43D7-984C-E11D35441BB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a:extLst>
              <a:ext uri="{FF2B5EF4-FFF2-40B4-BE49-F238E27FC236}">
                <a16:creationId xmlns:a16="http://schemas.microsoft.com/office/drawing/2014/main" xmlns="" id="{03B96802-0538-4684-9C7B-6AAC01FB409E}"/>
              </a:ext>
            </a:extLst>
          </p:cNvPr>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a:extLst>
              <a:ext uri="{FF2B5EF4-FFF2-40B4-BE49-F238E27FC236}">
                <a16:creationId xmlns:a16="http://schemas.microsoft.com/office/drawing/2014/main" xmlns="" id="{E0B6A517-BA06-4898-86D4-32296729013F}"/>
              </a:ext>
            </a:extLst>
          </p:cNvPr>
          <p:cNvSpPr>
            <a:spLocks noGrp="1" noChangeArrowheads="1"/>
          </p:cNvSpPr>
          <p:nvPr>
            <p:ph type="dt" sz="half" idx="2"/>
          </p:nvPr>
        </p:nvSpPr>
        <p:spPr bwMode="auto">
          <a:xfrm>
            <a:off x="0" y="6597650"/>
            <a:ext cx="2133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panose="020B0604020202020204" pitchFamily="34" charset="0"/>
                <a:ea typeface="MS PGothic" panose="020B0600070205080204" pitchFamily="34" charset="-128"/>
              </a:defRPr>
            </a:lvl1pPr>
          </a:lstStyle>
          <a:p>
            <a:pPr>
              <a:defRPr/>
            </a:pPr>
            <a:fld id="{BD5B6955-6273-49DA-853A-24944E57C2E6}" type="datetime1">
              <a:rPr lang="en-US" altLang="zh-CN" smtClean="0"/>
              <a:t>8/26/17</a:t>
            </a:fld>
            <a:endParaRPr lang="en-US" altLang="zh-CN"/>
          </a:p>
        </p:txBody>
      </p:sp>
      <p:sp>
        <p:nvSpPr>
          <p:cNvPr id="1029" name="Rectangle 5">
            <a:extLst>
              <a:ext uri="{FF2B5EF4-FFF2-40B4-BE49-F238E27FC236}">
                <a16:creationId xmlns:a16="http://schemas.microsoft.com/office/drawing/2014/main" xmlns="" id="{5B9B8A5F-A695-4920-9368-F34F2496B348}"/>
              </a:ext>
            </a:extLst>
          </p:cNvPr>
          <p:cNvSpPr>
            <a:spLocks noGrp="1" noChangeArrowheads="1"/>
          </p:cNvSpPr>
          <p:nvPr>
            <p:ph type="ftr" sz="quarter" idx="3"/>
          </p:nvPr>
        </p:nvSpPr>
        <p:spPr bwMode="auto">
          <a:xfrm>
            <a:off x="2195514" y="6524627"/>
            <a:ext cx="6948487"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900" b="1"/>
            </a:lvl1pPr>
          </a:lstStyle>
          <a:p>
            <a:r>
              <a:rPr lang="zh-CN" altLang="en-US"/>
              <a:t>洛丽华人基督教会二零一七年夏季成人主日學</a:t>
            </a:r>
            <a:r>
              <a:rPr lang="en-US" altLang="zh-CN"/>
              <a:t>: </a:t>
            </a:r>
            <a:r>
              <a:rPr lang="zh-CN" altLang="en-US"/>
              <a:t>护教学初探</a:t>
            </a:r>
            <a:r>
              <a:rPr lang="en-US" altLang="zh-CN"/>
              <a:t>:  </a:t>
            </a:r>
            <a:r>
              <a:rPr lang="zh-CN" altLang="en-US"/>
              <a:t>异教异端与極端  潘柏滔</a:t>
            </a:r>
            <a:r>
              <a:rPr lang="en-US" altLang="zh-CN"/>
              <a:t>, </a:t>
            </a:r>
            <a:r>
              <a:rPr lang="zh-CN" altLang="en-US"/>
              <a:t>趙任君</a:t>
            </a:r>
            <a:endParaRPr lang="en-US" altLang="zh-TW"/>
          </a:p>
        </p:txBody>
      </p:sp>
      <p:sp>
        <p:nvSpPr>
          <p:cNvPr id="1030" name="Rectangle 6">
            <a:extLst>
              <a:ext uri="{FF2B5EF4-FFF2-40B4-BE49-F238E27FC236}">
                <a16:creationId xmlns:a16="http://schemas.microsoft.com/office/drawing/2014/main" xmlns="" id="{ED6A3E2E-4E66-4C3A-B302-58B471E9773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atin typeface="Arial" panose="020B0604020202020204" pitchFamily="34" charset="0"/>
                <a:ea typeface="MS PGothic" panose="020B0600070205080204" pitchFamily="34" charset="-128"/>
              </a:defRPr>
            </a:lvl1pPr>
          </a:lstStyle>
          <a:p>
            <a:pPr>
              <a:defRPr/>
            </a:pPr>
            <a:fld id="{E31D3185-B09D-4008-AF00-A260E0853C25}" type="slidenum">
              <a:rPr lang="en-US" altLang="zh-CN"/>
              <a:pPr>
                <a:defRPr/>
              </a:pPr>
              <a:t>‹#›</a:t>
            </a:fld>
            <a:endParaRPr lang="en-US" altLang="zh-CN"/>
          </a:p>
        </p:txBody>
      </p:sp>
    </p:spTree>
    <p:extLst>
      <p:ext uri="{BB962C8B-B14F-4D97-AF65-F5344CB8AC3E}">
        <p14:creationId xmlns:p14="http://schemas.microsoft.com/office/powerpoint/2010/main" val="2739263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5">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MS PGothic" charset="0"/>
        </a:defRPr>
      </a:lvl2pPr>
      <a:lvl3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MS PGothic" charset="0"/>
        </a:defRPr>
      </a:lvl3pPr>
      <a:lvl4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MS PGothic" charset="0"/>
        </a:defRPr>
      </a:lvl4pPr>
      <a:lvl5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MS PGothic"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1pPr>
      <a:lvl2pPr marL="557213" indent="-214313" algn="l" rtl="0" eaLnBrk="0" fontAlgn="base" hangingPunct="0">
        <a:spcBef>
          <a:spcPct val="20000"/>
        </a:spcBef>
        <a:spcAft>
          <a:spcPct val="0"/>
        </a:spcAft>
        <a:buChar char="–"/>
        <a:defRPr sz="2100">
          <a:solidFill>
            <a:schemeClr val="tx1"/>
          </a:solidFill>
          <a:latin typeface="+mn-lt"/>
          <a:ea typeface="MS PGothic" panose="020B0600070205080204" pitchFamily="34" charset="-128"/>
          <a:cs typeface="MS PGothic" charset="0"/>
        </a:defRPr>
      </a:lvl2pPr>
      <a:lvl3pPr marL="857250" indent="-171450" algn="l" rtl="0" eaLnBrk="0" fontAlgn="base" hangingPunct="0">
        <a:spcBef>
          <a:spcPct val="20000"/>
        </a:spcBef>
        <a:spcAft>
          <a:spcPct val="0"/>
        </a:spcAft>
        <a:buChar char="•"/>
        <a:defRPr sz="1800">
          <a:solidFill>
            <a:schemeClr val="tx1"/>
          </a:solidFill>
          <a:latin typeface="+mn-lt"/>
          <a:ea typeface="MS PGothic" panose="020B0600070205080204" pitchFamily="34" charset="-128"/>
          <a:cs typeface="MS PGothic" charset="0"/>
        </a:defRPr>
      </a:lvl3pPr>
      <a:lvl4pPr marL="1200150" indent="-171450"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4pPr>
      <a:lvl5pPr marL="1543050" indent="-171450"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4A145D-8793-49B7-83BA-08D93D59CDFF}"/>
              </a:ext>
            </a:extLst>
          </p:cNvPr>
          <p:cNvSpPr>
            <a:spLocks noGrp="1"/>
          </p:cNvSpPr>
          <p:nvPr>
            <p:ph type="title"/>
          </p:nvPr>
        </p:nvSpPr>
        <p:spPr>
          <a:xfrm>
            <a:off x="-145143" y="1480456"/>
            <a:ext cx="9419772" cy="4122057"/>
          </a:xfrm>
        </p:spPr>
        <p:txBody>
          <a:bodyPr/>
          <a:lstStyle/>
          <a:p>
            <a:pPr algn="l" eaLnBrk="1" hangingPunct="1">
              <a:spcBef>
                <a:spcPts val="0"/>
              </a:spcBef>
              <a:spcAft>
                <a:spcPts val="0"/>
              </a:spcAft>
            </a:pPr>
            <a:r>
              <a:rPr lang="en-US" sz="9000" b="1" kern="1200" dirty="0">
                <a:solidFill>
                  <a:srgbClr val="FF0000"/>
                </a:solidFill>
                <a:latin typeface="SimSun" panose="02010600030101010101" pitchFamily="2" charset="-122"/>
                <a:ea typeface="SimSun" panose="02010600030101010101" pitchFamily="2" charset="-122"/>
              </a:rPr>
              <a:t>13(8-27-17)</a:t>
            </a:r>
            <a:r>
              <a:rPr lang="en-US" sz="9000" dirty="0">
                <a:solidFill>
                  <a:srgbClr val="FF0000"/>
                </a:solidFill>
                <a:latin typeface="Arial" panose="020B0604020202020204" pitchFamily="34" charset="0"/>
              </a:rPr>
              <a:t/>
            </a:r>
            <a:br>
              <a:rPr lang="en-US" sz="9000" dirty="0">
                <a:solidFill>
                  <a:srgbClr val="FF0000"/>
                </a:solidFill>
                <a:latin typeface="Arial" panose="020B0604020202020204" pitchFamily="34" charset="0"/>
              </a:rPr>
            </a:br>
            <a:r>
              <a:rPr lang="zh-TW" altLang="en-US" sz="9000" b="1" dirty="0">
                <a:solidFill>
                  <a:srgbClr val="FF0000"/>
                </a:solidFill>
                <a:latin typeface="SimSun" panose="02010600030101010101" pitchFamily="2" charset="-122"/>
                <a:ea typeface="SimSun" panose="02010600030101010101" pitchFamily="2" charset="-122"/>
              </a:rPr>
              <a:t>基督復臨安息日會</a:t>
            </a:r>
            <a:r>
              <a:rPr lang="en-US" altLang="zh-TW" sz="9000" b="1" dirty="0">
                <a:solidFill>
                  <a:srgbClr val="FF0000"/>
                </a:solidFill>
                <a:latin typeface="SimSun" panose="02010600030101010101" pitchFamily="2" charset="-122"/>
                <a:ea typeface="SimSun" panose="02010600030101010101" pitchFamily="2" charset="-122"/>
              </a:rPr>
              <a:t> </a:t>
            </a:r>
            <a:br>
              <a:rPr lang="en-US" altLang="zh-TW" sz="9000" b="1" dirty="0">
                <a:solidFill>
                  <a:srgbClr val="FF0000"/>
                </a:solidFill>
                <a:latin typeface="SimSun" panose="02010600030101010101" pitchFamily="2" charset="-122"/>
                <a:ea typeface="SimSun" panose="02010600030101010101" pitchFamily="2" charset="-122"/>
              </a:rPr>
            </a:br>
            <a:r>
              <a:rPr lang="en-US" sz="9000" b="1" kern="1200" dirty="0" err="1">
                <a:solidFill>
                  <a:srgbClr val="FF0000"/>
                </a:solidFill>
                <a:latin typeface="SimSun" panose="02010600030101010101" pitchFamily="2" charset="-122"/>
                <a:ea typeface="SimSun" panose="02010600030101010101" pitchFamily="2" charset="-122"/>
              </a:rPr>
              <a:t>總結</a:t>
            </a:r>
            <a:r>
              <a:rPr lang="en-US" sz="9000" dirty="0">
                <a:solidFill>
                  <a:srgbClr val="FF0000"/>
                </a:solidFill>
                <a:latin typeface="Arial" panose="020B0604020202020204" pitchFamily="34" charset="0"/>
              </a:rPr>
              <a:t/>
            </a:r>
            <a:br>
              <a:rPr lang="en-US" sz="9000" dirty="0">
                <a:solidFill>
                  <a:srgbClr val="FF0000"/>
                </a:solidFill>
                <a:latin typeface="Arial" panose="020B0604020202020204" pitchFamily="34" charset="0"/>
              </a:rPr>
            </a:br>
            <a:endParaRPr lang="en-US" sz="9000" dirty="0">
              <a:solidFill>
                <a:srgbClr val="FF0000"/>
              </a:solidFill>
            </a:endParaRPr>
          </a:p>
        </p:txBody>
      </p:sp>
      <p:sp>
        <p:nvSpPr>
          <p:cNvPr id="4" name="Footer Placeholder 3">
            <a:extLst>
              <a:ext uri="{FF2B5EF4-FFF2-40B4-BE49-F238E27FC236}">
                <a16:creationId xmlns:a16="http://schemas.microsoft.com/office/drawing/2014/main" xmlns="" id="{6143CB0C-C99B-4B84-8840-54E52BF5A839}"/>
              </a:ext>
            </a:extLst>
          </p:cNvPr>
          <p:cNvSpPr>
            <a:spLocks noGrp="1"/>
          </p:cNvSpPr>
          <p:nvPr>
            <p:ph type="ftr" sz="quarter" idx="11"/>
          </p:nvPr>
        </p:nvSpPr>
        <p:spPr/>
        <p:txBody>
          <a:bodyPr/>
          <a:lstStyle/>
          <a:p>
            <a:r>
              <a:rPr lang="zh-CN" altLang="en-US"/>
              <a:t>洛丽华人基督教会二零一七年夏季成人主日學</a:t>
            </a:r>
            <a:r>
              <a:rPr lang="en-US" altLang="zh-CN"/>
              <a:t>: </a:t>
            </a:r>
            <a:r>
              <a:rPr lang="zh-CN" altLang="en-US"/>
              <a:t>护教学初探</a:t>
            </a:r>
            <a:r>
              <a:rPr lang="en-US" altLang="zh-CN"/>
              <a:t>:  </a:t>
            </a:r>
            <a:r>
              <a:rPr lang="zh-CN" altLang="en-US"/>
              <a:t>异教异端与極端  潘柏滔</a:t>
            </a:r>
            <a:r>
              <a:rPr lang="en-US" altLang="zh-CN"/>
              <a:t>, </a:t>
            </a:r>
            <a:r>
              <a:rPr lang="zh-CN" altLang="en-US"/>
              <a:t>趙任君</a:t>
            </a:r>
            <a:endParaRPr lang="en-US" altLang="zh-TW"/>
          </a:p>
        </p:txBody>
      </p:sp>
    </p:spTree>
    <p:extLst>
      <p:ext uri="{BB962C8B-B14F-4D97-AF65-F5344CB8AC3E}">
        <p14:creationId xmlns:p14="http://schemas.microsoft.com/office/powerpoint/2010/main" val="3350631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xmlns="" id="{D0E503A2-8C41-4DB0-A1CD-49D646B738A2}"/>
              </a:ext>
            </a:extLst>
          </p:cNvPr>
          <p:cNvSpPr>
            <a:spLocks noGrp="1" noChangeArrowheads="1"/>
          </p:cNvSpPr>
          <p:nvPr>
            <p:ph type="body" idx="4294967295"/>
          </p:nvPr>
        </p:nvSpPr>
        <p:spPr>
          <a:xfrm>
            <a:off x="107950" y="115888"/>
            <a:ext cx="8805863" cy="4886325"/>
          </a:xfrm>
        </p:spPr>
        <p:txBody>
          <a:bodyPr/>
          <a:lstStyle/>
          <a:p>
            <a:r>
              <a:rPr lang="zh-TW" altLang="en-US" sz="4800" b="1">
                <a:latin typeface="SimSun" panose="02010600030101010101" pitchFamily="2" charset="-122"/>
                <a:ea typeface="SimSun" panose="02010600030101010101" pitchFamily="2" charset="-122"/>
              </a:rPr>
              <a:t>安息非休息</a:t>
            </a:r>
            <a:r>
              <a:rPr lang="en-US" altLang="zh-TW" sz="4800" b="1">
                <a:latin typeface="SimSun" panose="02010600030101010101" pitchFamily="2" charset="-122"/>
                <a:ea typeface="SimSun" panose="02010600030101010101" pitchFamily="2" charset="-122"/>
              </a:rPr>
              <a:t>, </a:t>
            </a:r>
            <a:r>
              <a:rPr lang="zh-TW" altLang="en-US" sz="4800" b="1">
                <a:latin typeface="SimSun" panose="02010600030101010101" pitchFamily="2" charset="-122"/>
                <a:ea typeface="SimSun" panose="02010600030101010101" pitchFamily="2" charset="-122"/>
              </a:rPr>
              <a:t>約</a:t>
            </a:r>
            <a:r>
              <a:rPr lang="en-US" altLang="zh-TW" sz="4800" b="1">
                <a:latin typeface="SimSun" panose="02010600030101010101" pitchFamily="2" charset="-122"/>
                <a:ea typeface="SimSun" panose="02010600030101010101" pitchFamily="2" charset="-122"/>
              </a:rPr>
              <a:t>5:17, </a:t>
            </a:r>
            <a:r>
              <a:rPr lang="zh-TW" altLang="en-US" sz="4800" b="1">
                <a:latin typeface="SimSun" panose="02010600030101010101" pitchFamily="2" charset="-122"/>
                <a:ea typeface="SimSun" panose="02010600030101010101" pitchFamily="2" charset="-122"/>
              </a:rPr>
              <a:t>安息神學意義</a:t>
            </a:r>
            <a:r>
              <a:rPr lang="en-US" altLang="zh-TW" sz="4800" b="1">
                <a:latin typeface="SimSun" panose="02010600030101010101" pitchFamily="2" charset="-122"/>
                <a:ea typeface="SimSun" panose="02010600030101010101" pitchFamily="2" charset="-122"/>
              </a:rPr>
              <a:t>:</a:t>
            </a:r>
          </a:p>
          <a:p>
            <a:r>
              <a:rPr lang="zh-TW" altLang="en-US" sz="4800" b="1">
                <a:latin typeface="SimSun" panose="02010600030101010101" pitchFamily="2" charset="-122"/>
                <a:ea typeface="SimSun" panose="02010600030101010101" pitchFamily="2" charset="-122"/>
              </a:rPr>
              <a:t>代表神的歷史朝有意義的終局進行</a:t>
            </a:r>
            <a:r>
              <a:rPr lang="en-US" altLang="zh-TW" sz="4800" b="1">
                <a:latin typeface="SimSun" panose="02010600030101010101" pitchFamily="2" charset="-122"/>
                <a:ea typeface="SimSun" panose="02010600030101010101" pitchFamily="2" charset="-122"/>
              </a:rPr>
              <a:t>.</a:t>
            </a:r>
          </a:p>
          <a:p>
            <a:r>
              <a:rPr lang="zh-TW" altLang="en-US" sz="4800" b="1">
                <a:latin typeface="SimSun" panose="02010600030101010101" pitchFamily="2" charset="-122"/>
                <a:ea typeface="SimSun" panose="02010600030101010101" pitchFamily="2" charset="-122"/>
              </a:rPr>
              <a:t>安息日代表神自我啓示的高峯</a:t>
            </a:r>
            <a:r>
              <a:rPr lang="en-US" altLang="zh-TW" sz="4800" b="1">
                <a:latin typeface="SimSun" panose="02010600030101010101" pitchFamily="2" charset="-122"/>
                <a:ea typeface="SimSun" panose="02010600030101010101" pitchFamily="2" charset="-122"/>
              </a:rPr>
              <a:t>, </a:t>
            </a:r>
            <a:r>
              <a:rPr lang="zh-TW" altLang="en-US" sz="4800" b="1">
                <a:latin typeface="SimSun" panose="02010600030101010101" pitchFamily="2" charset="-122"/>
                <a:ea typeface="SimSun" panose="02010600030101010101" pitchFamily="2" charset="-122"/>
              </a:rPr>
              <a:t>出</a:t>
            </a:r>
            <a:r>
              <a:rPr lang="en-US" altLang="zh-TW" sz="4800" b="1">
                <a:latin typeface="SimSun" panose="02010600030101010101" pitchFamily="2" charset="-122"/>
                <a:ea typeface="SimSun" panose="02010600030101010101" pitchFamily="2" charset="-122"/>
              </a:rPr>
              <a:t>24:16-17</a:t>
            </a:r>
          </a:p>
          <a:p>
            <a:r>
              <a:rPr lang="zh-TW" altLang="en-US" sz="4800" b="1">
                <a:latin typeface="SimSun" panose="02010600030101010101" pitchFamily="2" charset="-122"/>
                <a:ea typeface="SimSun" panose="02010600030101010101" pitchFamily="2" charset="-122"/>
              </a:rPr>
              <a:t>神選民的敬拜是啟示高峯的回應</a:t>
            </a:r>
            <a:endParaRPr lang="en-US" altLang="zh-CN" sz="4800" b="1">
              <a:latin typeface="SimSun" panose="02010600030101010101" pitchFamily="2" charset="-122"/>
              <a:ea typeface="SimSun" panose="02010600030101010101" pitchFamily="2" charset="-122"/>
            </a:endParaRPr>
          </a:p>
        </p:txBody>
      </p:sp>
      <p:sp>
        <p:nvSpPr>
          <p:cNvPr id="53251" name="Footer Placeholder 1">
            <a:extLst>
              <a:ext uri="{FF2B5EF4-FFF2-40B4-BE49-F238E27FC236}">
                <a16:creationId xmlns:a16="http://schemas.microsoft.com/office/drawing/2014/main" xmlns="" id="{81410E4F-58D9-4331-B3E6-63C3C7FECCB5}"/>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zh-CN" altLang="en-US" sz="1200">
                <a:solidFill>
                  <a:srgbClr val="898989"/>
                </a:solidFill>
                <a:latin typeface="Calibri" panose="020F0502020204030204" pitchFamily="34" charset="0"/>
              </a:rPr>
              <a:t>洛丽华人基督教会二零一七年夏季成人主日學</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护教学初探</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异教异端与極端  潘柏滔</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趙任君</a:t>
            </a:r>
            <a:endParaRPr lang="en-US" altLang="zh-CN" sz="1200">
              <a:solidFill>
                <a:srgbClr val="898989"/>
              </a:solidFill>
              <a:latin typeface="Calibri" panose="020F0502020204030204" pitchFamily="34" charset="0"/>
            </a:endParaRPr>
          </a:p>
        </p:txBody>
      </p:sp>
    </p:spTree>
    <p:extLst>
      <p:ext uri="{BB962C8B-B14F-4D97-AF65-F5344CB8AC3E}">
        <p14:creationId xmlns:p14="http://schemas.microsoft.com/office/powerpoint/2010/main" val="1453601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xmlns="" id="{9F1995C0-7597-4290-ACED-4D356D0EE241}"/>
              </a:ext>
            </a:extLst>
          </p:cNvPr>
          <p:cNvSpPr>
            <a:spLocks noGrp="1" noChangeArrowheads="1"/>
          </p:cNvSpPr>
          <p:nvPr>
            <p:ph type="body" idx="4294967295"/>
          </p:nvPr>
        </p:nvSpPr>
        <p:spPr>
          <a:xfrm>
            <a:off x="0" y="0"/>
            <a:ext cx="9324975" cy="6669088"/>
          </a:xfrm>
        </p:spPr>
        <p:txBody>
          <a:bodyPr/>
          <a:lstStyle/>
          <a:p>
            <a:r>
              <a:rPr lang="zh-TW" altLang="en-US" sz="4000" b="1">
                <a:latin typeface="SimSun" panose="02010600030101010101" pitchFamily="2" charset="-122"/>
                <a:ea typeface="SimSun" panose="02010600030101010101" pitchFamily="2" charset="-122"/>
              </a:rPr>
              <a:t>猶太曆法</a:t>
            </a:r>
            <a:r>
              <a:rPr lang="en-US" altLang="zh-TW" sz="4000" b="1">
                <a:latin typeface="SimSun" panose="02010600030101010101" pitchFamily="2" charset="-122"/>
                <a:ea typeface="SimSun" panose="02010600030101010101" pitchFamily="2" charset="-122"/>
              </a:rPr>
              <a:t>: </a:t>
            </a:r>
          </a:p>
          <a:p>
            <a:r>
              <a:rPr lang="zh-TW" altLang="en-US" sz="4000" b="1">
                <a:latin typeface="SimSun" panose="02010600030101010101" pitchFamily="2" charset="-122"/>
                <a:ea typeface="SimSun" panose="02010600030101010101" pitchFamily="2" charset="-122"/>
              </a:rPr>
              <a:t>第一日</a:t>
            </a:r>
            <a:r>
              <a:rPr lang="en-US" altLang="zh-TW" sz="4000" b="1">
                <a:solidFill>
                  <a:srgbClr val="FF0000"/>
                </a:solidFill>
                <a:latin typeface="SimSun" panose="02010600030101010101" pitchFamily="2" charset="-122"/>
                <a:ea typeface="SimSun" panose="02010600030101010101" pitchFamily="2" charset="-122"/>
              </a:rPr>
              <a:t>--</a:t>
            </a:r>
            <a:r>
              <a:rPr lang="zh-TW" altLang="en-US" sz="4000" b="1">
                <a:latin typeface="SimSun" panose="02010600030101010101" pitchFamily="2" charset="-122"/>
                <a:ea typeface="SimSun" panose="02010600030101010101" pitchFamily="2" charset="-122"/>
              </a:rPr>
              <a:t>第二日</a:t>
            </a:r>
            <a:r>
              <a:rPr lang="en-US" altLang="zh-TW" sz="4000" b="1">
                <a:solidFill>
                  <a:srgbClr val="FF0000"/>
                </a:solidFill>
                <a:latin typeface="SimSun" panose="02010600030101010101" pitchFamily="2" charset="-122"/>
                <a:ea typeface="SimSun" panose="02010600030101010101" pitchFamily="2" charset="-122"/>
              </a:rPr>
              <a:t>--</a:t>
            </a:r>
            <a:r>
              <a:rPr lang="zh-TW" altLang="en-US" sz="4000" b="1">
                <a:latin typeface="SimSun" panose="02010600030101010101" pitchFamily="2" charset="-122"/>
                <a:ea typeface="SimSun" panose="02010600030101010101" pitchFamily="2" charset="-122"/>
              </a:rPr>
              <a:t>第三日</a:t>
            </a:r>
            <a:r>
              <a:rPr lang="en-US" altLang="zh-TW" sz="4000" b="1">
                <a:solidFill>
                  <a:srgbClr val="FF0000"/>
                </a:solidFill>
                <a:latin typeface="SimSun" panose="02010600030101010101" pitchFamily="2" charset="-122"/>
                <a:ea typeface="SimSun" panose="02010600030101010101" pitchFamily="2" charset="-122"/>
              </a:rPr>
              <a:t>--</a:t>
            </a:r>
            <a:r>
              <a:rPr lang="zh-TW" altLang="en-US" sz="4000" b="1">
                <a:latin typeface="SimSun" panose="02010600030101010101" pitchFamily="2" charset="-122"/>
                <a:ea typeface="SimSun" panose="02010600030101010101" pitchFamily="2" charset="-122"/>
              </a:rPr>
              <a:t>第四日</a:t>
            </a:r>
            <a:r>
              <a:rPr lang="en-US" altLang="zh-TW" sz="4000" b="1">
                <a:solidFill>
                  <a:srgbClr val="FF0000"/>
                </a:solidFill>
                <a:latin typeface="SimSun" panose="02010600030101010101" pitchFamily="2" charset="-122"/>
                <a:ea typeface="SimSun" panose="02010600030101010101" pitchFamily="2" charset="-122"/>
              </a:rPr>
              <a:t>---</a:t>
            </a:r>
            <a:r>
              <a:rPr lang="zh-TW" altLang="en-US" sz="4000" b="1">
                <a:latin typeface="SimSun" panose="02010600030101010101" pitchFamily="2" charset="-122"/>
                <a:ea typeface="SimSun" panose="02010600030101010101" pitchFamily="2" charset="-122"/>
              </a:rPr>
              <a:t>第五日</a:t>
            </a:r>
            <a:r>
              <a:rPr lang="en-US" altLang="zh-TW" sz="4000" b="1">
                <a:solidFill>
                  <a:srgbClr val="FF0000"/>
                </a:solidFill>
                <a:latin typeface="SimSun" panose="02010600030101010101" pitchFamily="2" charset="-122"/>
                <a:ea typeface="SimSun" panose="02010600030101010101" pitchFamily="2" charset="-122"/>
              </a:rPr>
              <a:t>--</a:t>
            </a:r>
            <a:r>
              <a:rPr lang="zh-TW" altLang="en-US" sz="4000" b="1">
                <a:latin typeface="SimSun" panose="02010600030101010101" pitchFamily="2" charset="-122"/>
                <a:ea typeface="SimSun" panose="02010600030101010101" pitchFamily="2" charset="-122"/>
              </a:rPr>
              <a:t>第六日</a:t>
            </a:r>
            <a:r>
              <a:rPr lang="en-US" altLang="zh-TW" sz="4000" b="1">
                <a:solidFill>
                  <a:srgbClr val="FF0000"/>
                </a:solidFill>
                <a:latin typeface="SimSun" panose="02010600030101010101" pitchFamily="2" charset="-122"/>
                <a:ea typeface="SimSun" panose="02010600030101010101" pitchFamily="2" charset="-122"/>
              </a:rPr>
              <a:t>--</a:t>
            </a:r>
            <a:r>
              <a:rPr lang="zh-TW" altLang="en-US" sz="4000" b="1">
                <a:latin typeface="SimSun" panose="02010600030101010101" pitchFamily="2" charset="-122"/>
                <a:ea typeface="SimSun" panose="02010600030101010101" pitchFamily="2" charset="-122"/>
              </a:rPr>
              <a:t>第七日</a:t>
            </a:r>
            <a:r>
              <a:rPr lang="en-US" altLang="zh-TW" sz="4000" b="1">
                <a:latin typeface="SimSun" panose="02010600030101010101" pitchFamily="2" charset="-122"/>
                <a:ea typeface="SimSun" panose="02010600030101010101" pitchFamily="2" charset="-122"/>
              </a:rPr>
              <a:t>(</a:t>
            </a:r>
            <a:r>
              <a:rPr lang="zh-TW" altLang="en-US" sz="4000" b="1">
                <a:latin typeface="SimSun" panose="02010600030101010101" pitchFamily="2" charset="-122"/>
                <a:ea typeface="SimSun" panose="02010600030101010101" pitchFamily="2" charset="-122"/>
              </a:rPr>
              <a:t>安息日</a:t>
            </a:r>
            <a:r>
              <a:rPr lang="en-US" altLang="zh-TW" sz="4000" b="1">
                <a:latin typeface="SimSun" panose="02010600030101010101" pitchFamily="2" charset="-122"/>
                <a:ea typeface="SimSun" panose="02010600030101010101" pitchFamily="2" charset="-122"/>
              </a:rPr>
              <a:t>)</a:t>
            </a:r>
          </a:p>
          <a:p>
            <a:r>
              <a:rPr lang="zh-TW" altLang="en-US" sz="4000" b="1">
                <a:latin typeface="SimSun" panose="02010600030101010101" pitchFamily="2" charset="-122"/>
                <a:ea typeface="SimSun" panose="02010600030101010101" pitchFamily="2" charset="-122"/>
              </a:rPr>
              <a:t>羅馬曆法</a:t>
            </a:r>
            <a:r>
              <a:rPr lang="en-US" altLang="zh-TW" sz="4000" b="1">
                <a:latin typeface="SimSun" panose="02010600030101010101" pitchFamily="2" charset="-122"/>
                <a:ea typeface="SimSun" panose="02010600030101010101" pitchFamily="2" charset="-122"/>
              </a:rPr>
              <a:t>: </a:t>
            </a:r>
          </a:p>
          <a:p>
            <a:r>
              <a:rPr lang="zh-TW" altLang="en-US" sz="4000" b="1">
                <a:latin typeface="SimSun" panose="02010600030101010101" pitchFamily="2" charset="-122"/>
                <a:ea typeface="SimSun" panose="02010600030101010101" pitchFamily="2" charset="-122"/>
              </a:rPr>
              <a:t>週日</a:t>
            </a:r>
            <a:r>
              <a:rPr lang="en-US" altLang="zh-TW" sz="4000" b="1">
                <a:latin typeface="SimSun" panose="02010600030101010101" pitchFamily="2" charset="-122"/>
                <a:ea typeface="SimSun" panose="02010600030101010101" pitchFamily="2" charset="-122"/>
              </a:rPr>
              <a:t>Su</a:t>
            </a:r>
            <a:r>
              <a:rPr lang="en-US" altLang="zh-TW" sz="4000" b="1">
                <a:solidFill>
                  <a:srgbClr val="FF0000"/>
                </a:solidFill>
                <a:latin typeface="SimSun" panose="02010600030101010101" pitchFamily="2" charset="-122"/>
                <a:ea typeface="SimSun" panose="02010600030101010101" pitchFamily="2" charset="-122"/>
              </a:rPr>
              <a:t>--</a:t>
            </a:r>
            <a:r>
              <a:rPr lang="zh-TW" altLang="en-US" sz="4000" b="1">
                <a:latin typeface="SimSun" panose="02010600030101010101" pitchFamily="2" charset="-122"/>
                <a:ea typeface="SimSun" panose="02010600030101010101" pitchFamily="2" charset="-122"/>
              </a:rPr>
              <a:t>週一</a:t>
            </a:r>
            <a:r>
              <a:rPr lang="en-US" altLang="zh-TW" sz="4000" b="1">
                <a:latin typeface="SimSun" panose="02010600030101010101" pitchFamily="2" charset="-122"/>
                <a:ea typeface="SimSun" panose="02010600030101010101" pitchFamily="2" charset="-122"/>
              </a:rPr>
              <a:t>M</a:t>
            </a:r>
            <a:r>
              <a:rPr lang="en-US" altLang="zh-TW" sz="4000" b="1">
                <a:solidFill>
                  <a:srgbClr val="FF0000"/>
                </a:solidFill>
                <a:latin typeface="SimSun" panose="02010600030101010101" pitchFamily="2" charset="-122"/>
                <a:ea typeface="SimSun" panose="02010600030101010101" pitchFamily="2" charset="-122"/>
              </a:rPr>
              <a:t>---</a:t>
            </a:r>
            <a:r>
              <a:rPr lang="zh-TW" altLang="en-US" sz="4000" b="1">
                <a:latin typeface="SimSun" panose="02010600030101010101" pitchFamily="2" charset="-122"/>
                <a:ea typeface="SimSun" panose="02010600030101010101" pitchFamily="2" charset="-122"/>
              </a:rPr>
              <a:t>週二</a:t>
            </a:r>
            <a:r>
              <a:rPr lang="en-US" altLang="zh-TW" sz="4000" b="1">
                <a:latin typeface="SimSun" panose="02010600030101010101" pitchFamily="2" charset="-122"/>
                <a:ea typeface="SimSun" panose="02010600030101010101" pitchFamily="2" charset="-122"/>
              </a:rPr>
              <a:t>T</a:t>
            </a:r>
            <a:r>
              <a:rPr lang="en-US" altLang="zh-TW" sz="4000" b="1">
                <a:solidFill>
                  <a:srgbClr val="FF0000"/>
                </a:solidFill>
                <a:latin typeface="SimSun" panose="02010600030101010101" pitchFamily="2" charset="-122"/>
                <a:ea typeface="SimSun" panose="02010600030101010101" pitchFamily="2" charset="-122"/>
              </a:rPr>
              <a:t>---</a:t>
            </a:r>
            <a:r>
              <a:rPr lang="zh-TW" altLang="en-US" sz="4000" b="1">
                <a:latin typeface="SimSun" panose="02010600030101010101" pitchFamily="2" charset="-122"/>
                <a:ea typeface="SimSun" panose="02010600030101010101" pitchFamily="2" charset="-122"/>
              </a:rPr>
              <a:t>週三</a:t>
            </a:r>
            <a:r>
              <a:rPr lang="en-US" altLang="zh-TW" sz="4000" b="1">
                <a:latin typeface="SimSun" panose="02010600030101010101" pitchFamily="2" charset="-122"/>
                <a:ea typeface="SimSun" panose="02010600030101010101" pitchFamily="2" charset="-122"/>
              </a:rPr>
              <a:t>W</a:t>
            </a:r>
            <a:r>
              <a:rPr lang="en-US" altLang="zh-TW" sz="4000" b="1">
                <a:solidFill>
                  <a:srgbClr val="FF0000"/>
                </a:solidFill>
                <a:latin typeface="SimSun" panose="02010600030101010101" pitchFamily="2" charset="-122"/>
                <a:ea typeface="SimSun" panose="02010600030101010101" pitchFamily="2" charset="-122"/>
              </a:rPr>
              <a:t>----</a:t>
            </a:r>
            <a:r>
              <a:rPr lang="zh-TW" altLang="en-US" sz="4000" b="1">
                <a:latin typeface="SimSun" panose="02010600030101010101" pitchFamily="2" charset="-122"/>
                <a:ea typeface="SimSun" panose="02010600030101010101" pitchFamily="2" charset="-122"/>
              </a:rPr>
              <a:t>週四</a:t>
            </a:r>
            <a:r>
              <a:rPr lang="en-US" altLang="zh-TW" sz="4000" b="1">
                <a:latin typeface="SimSun" panose="02010600030101010101" pitchFamily="2" charset="-122"/>
                <a:ea typeface="SimSun" panose="02010600030101010101" pitchFamily="2" charset="-122"/>
              </a:rPr>
              <a:t>Th</a:t>
            </a:r>
            <a:r>
              <a:rPr lang="en-US" altLang="zh-TW" sz="4000" b="1">
                <a:solidFill>
                  <a:srgbClr val="FF0000"/>
                </a:solidFill>
                <a:latin typeface="SimSun" panose="02010600030101010101" pitchFamily="2" charset="-122"/>
                <a:ea typeface="SimSun" panose="02010600030101010101" pitchFamily="2" charset="-122"/>
              </a:rPr>
              <a:t>--</a:t>
            </a:r>
            <a:r>
              <a:rPr lang="zh-TW" altLang="en-US" sz="4000" b="1">
                <a:latin typeface="SimSun" panose="02010600030101010101" pitchFamily="2" charset="-122"/>
                <a:ea typeface="SimSun" panose="02010600030101010101" pitchFamily="2" charset="-122"/>
              </a:rPr>
              <a:t>週五</a:t>
            </a:r>
            <a:r>
              <a:rPr lang="en-US" altLang="zh-TW" sz="4000" b="1">
                <a:latin typeface="SimSun" panose="02010600030101010101" pitchFamily="2" charset="-122"/>
                <a:ea typeface="SimSun" panose="02010600030101010101" pitchFamily="2" charset="-122"/>
              </a:rPr>
              <a:t>F</a:t>
            </a:r>
            <a:r>
              <a:rPr lang="en-US" altLang="zh-TW" sz="4000" b="1">
                <a:solidFill>
                  <a:srgbClr val="FF0000"/>
                </a:solidFill>
                <a:latin typeface="SimSun" panose="02010600030101010101" pitchFamily="2" charset="-122"/>
                <a:ea typeface="SimSun" panose="02010600030101010101" pitchFamily="2" charset="-122"/>
              </a:rPr>
              <a:t>---</a:t>
            </a:r>
            <a:r>
              <a:rPr lang="zh-TW" altLang="en-US" sz="4000" b="1">
                <a:latin typeface="SimSun" panose="02010600030101010101" pitchFamily="2" charset="-122"/>
                <a:ea typeface="SimSun" panose="02010600030101010101" pitchFamily="2" charset="-122"/>
              </a:rPr>
              <a:t>週六</a:t>
            </a:r>
            <a:r>
              <a:rPr lang="en-US" altLang="zh-TW" sz="4000" b="1">
                <a:latin typeface="SimSun" panose="02010600030101010101" pitchFamily="2" charset="-122"/>
                <a:ea typeface="SimSun" panose="02010600030101010101" pitchFamily="2" charset="-122"/>
              </a:rPr>
              <a:t>Sa(</a:t>
            </a:r>
            <a:r>
              <a:rPr lang="zh-TW" altLang="en-US" sz="4000" b="1">
                <a:latin typeface="SimSun" panose="02010600030101010101" pitchFamily="2" charset="-122"/>
                <a:ea typeface="SimSun" panose="02010600030101010101" pitchFamily="2" charset="-122"/>
              </a:rPr>
              <a:t>安息日</a:t>
            </a:r>
            <a:r>
              <a:rPr lang="en-US" altLang="zh-TW" sz="4000" b="1">
                <a:latin typeface="SimSun" panose="02010600030101010101" pitchFamily="2" charset="-122"/>
                <a:ea typeface="SimSun" panose="02010600030101010101" pitchFamily="2" charset="-122"/>
              </a:rPr>
              <a:t>)</a:t>
            </a:r>
          </a:p>
          <a:p>
            <a:r>
              <a:rPr lang="zh-TW" altLang="en-US" sz="4000" b="1">
                <a:latin typeface="SimSun" panose="02010600030101010101" pitchFamily="2" charset="-122"/>
                <a:ea typeface="SimSun" panose="02010600030101010101" pitchFamily="2" charset="-122"/>
              </a:rPr>
              <a:t>基督在七日的頭一天</a:t>
            </a:r>
            <a:r>
              <a:rPr lang="en-US" altLang="zh-TW" sz="4000" b="1">
                <a:latin typeface="SimSun" panose="02010600030101010101" pitchFamily="2" charset="-122"/>
                <a:ea typeface="SimSun" panose="02010600030101010101" pitchFamily="2" charset="-122"/>
              </a:rPr>
              <a:t>(Sunday)</a:t>
            </a:r>
            <a:r>
              <a:rPr lang="zh-TW" altLang="en-US" sz="4000" b="1">
                <a:latin typeface="SimSun" panose="02010600030101010101" pitchFamily="2" charset="-122"/>
                <a:ea typeface="SimSun" panose="02010600030101010101" pitchFamily="2" charset="-122"/>
              </a:rPr>
              <a:t>復活</a:t>
            </a:r>
            <a:r>
              <a:rPr lang="en-US" altLang="zh-TW" sz="4000" b="1">
                <a:latin typeface="SimSun" panose="02010600030101010101" pitchFamily="2" charset="-122"/>
                <a:ea typeface="SimSun" panose="02010600030101010101" pitchFamily="2" charset="-122"/>
              </a:rPr>
              <a:t>(</a:t>
            </a:r>
            <a:r>
              <a:rPr lang="zh-TW" altLang="en-US" sz="4000" b="1">
                <a:latin typeface="SimSun" panose="02010600030101010101" pitchFamily="2" charset="-122"/>
                <a:ea typeface="SimSun" panose="02010600030101010101" pitchFamily="2" charset="-122"/>
              </a:rPr>
              <a:t>約</a:t>
            </a:r>
            <a:r>
              <a:rPr lang="en-US" altLang="zh-TW" sz="4000" b="1">
                <a:latin typeface="SimSun" panose="02010600030101010101" pitchFamily="2" charset="-122"/>
                <a:ea typeface="SimSun" panose="02010600030101010101" pitchFamily="2" charset="-122"/>
              </a:rPr>
              <a:t>20:1), </a:t>
            </a:r>
            <a:r>
              <a:rPr lang="zh-TW" altLang="en-US" sz="4000" b="1">
                <a:latin typeface="SimSun" panose="02010600030101010101" pitchFamily="2" charset="-122"/>
                <a:ea typeface="SimSun" panose="02010600030101010101" pitchFamily="2" charset="-122"/>
              </a:rPr>
              <a:t>前一天</a:t>
            </a:r>
            <a:r>
              <a:rPr lang="en-US" altLang="zh-TW" sz="4000" b="1">
                <a:latin typeface="SimSun" panose="02010600030101010101" pitchFamily="2" charset="-122"/>
                <a:ea typeface="SimSun" panose="02010600030101010101" pitchFamily="2" charset="-122"/>
              </a:rPr>
              <a:t>(Saturday)</a:t>
            </a:r>
            <a:r>
              <a:rPr lang="zh-TW" altLang="en-US" sz="4000" b="1">
                <a:latin typeface="SimSun" panose="02010600030101010101" pitchFamily="2" charset="-122"/>
                <a:ea typeface="SimSun" panose="02010600030101010101" pitchFamily="2" charset="-122"/>
              </a:rPr>
              <a:t>是安息日</a:t>
            </a:r>
            <a:r>
              <a:rPr lang="en-US" altLang="zh-TW" sz="4000" b="1">
                <a:latin typeface="SimSun" panose="02010600030101010101" pitchFamily="2" charset="-122"/>
                <a:ea typeface="SimSun" panose="02010600030101010101" pitchFamily="2" charset="-122"/>
              </a:rPr>
              <a:t>(</a:t>
            </a:r>
            <a:r>
              <a:rPr lang="zh-TW" altLang="en-US" sz="4000" b="1">
                <a:latin typeface="SimSun" panose="02010600030101010101" pitchFamily="2" charset="-122"/>
                <a:ea typeface="SimSun" panose="02010600030101010101" pitchFamily="2" charset="-122"/>
              </a:rPr>
              <a:t>約</a:t>
            </a:r>
            <a:r>
              <a:rPr lang="en-US" altLang="zh-TW" sz="4000" b="1">
                <a:latin typeface="SimSun" panose="02010600030101010101" pitchFamily="2" charset="-122"/>
                <a:ea typeface="SimSun" panose="02010600030101010101" pitchFamily="2" charset="-122"/>
              </a:rPr>
              <a:t>19:31)</a:t>
            </a:r>
            <a:endParaRPr lang="en-US" altLang="zh-CN" sz="4000" b="1">
              <a:latin typeface="SimSun" panose="02010600030101010101" pitchFamily="2" charset="-122"/>
              <a:ea typeface="SimSun" panose="02010600030101010101" pitchFamily="2" charset="-122"/>
            </a:endParaRPr>
          </a:p>
        </p:txBody>
      </p:sp>
      <p:sp>
        <p:nvSpPr>
          <p:cNvPr id="54275" name="Footer Placeholder 1">
            <a:extLst>
              <a:ext uri="{FF2B5EF4-FFF2-40B4-BE49-F238E27FC236}">
                <a16:creationId xmlns:a16="http://schemas.microsoft.com/office/drawing/2014/main" xmlns="" id="{F83A1DBF-EE3F-4C78-8865-5895AA029398}"/>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zh-CN" altLang="en-US" sz="1200">
                <a:solidFill>
                  <a:srgbClr val="898989"/>
                </a:solidFill>
                <a:latin typeface="Calibri" panose="020F0502020204030204" pitchFamily="34" charset="0"/>
              </a:rPr>
              <a:t>洛丽华人基督教会二零一七年夏季成人主日學</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护教学初探</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异教异端与極端  潘柏滔</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趙任君</a:t>
            </a:r>
            <a:endParaRPr lang="en-US" altLang="zh-CN" sz="1200">
              <a:solidFill>
                <a:srgbClr val="898989"/>
              </a:solidFill>
              <a:latin typeface="Calibri" panose="020F0502020204030204" pitchFamily="34" charset="0"/>
            </a:endParaRPr>
          </a:p>
        </p:txBody>
      </p:sp>
    </p:spTree>
    <p:extLst>
      <p:ext uri="{BB962C8B-B14F-4D97-AF65-F5344CB8AC3E}">
        <p14:creationId xmlns:p14="http://schemas.microsoft.com/office/powerpoint/2010/main" val="3137646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1B900314-7F73-4541-B694-9A3BBB189B20}"/>
              </a:ext>
            </a:extLst>
          </p:cNvPr>
          <p:cNvSpPr>
            <a:spLocks noGrp="1" noChangeArrowheads="1"/>
          </p:cNvSpPr>
          <p:nvPr>
            <p:ph type="body" idx="1"/>
          </p:nvPr>
        </p:nvSpPr>
        <p:spPr>
          <a:xfrm>
            <a:off x="0" y="188913"/>
            <a:ext cx="9144000" cy="6669087"/>
          </a:xfrm>
        </p:spPr>
        <p:txBody>
          <a:bodyPr/>
          <a:lstStyle/>
          <a:p>
            <a:pPr marL="457200" lvl="1" indent="0">
              <a:buFontTx/>
              <a:buNone/>
            </a:pPr>
            <a:r>
              <a:rPr lang="zh-TW" altLang="en-US" sz="3600" b="1">
                <a:latin typeface="SimSun" panose="02010600030101010101" pitchFamily="2" charset="-122"/>
                <a:ea typeface="SimSun" panose="02010600030101010101" pitchFamily="2" charset="-122"/>
              </a:rPr>
              <a:t>安息日会在這方面的真理上開倒車</a:t>
            </a:r>
            <a:r>
              <a:rPr lang="en-US" altLang="zh-TW" sz="3600" b="1">
                <a:latin typeface="SimSun" panose="02010600030101010101" pitchFamily="2" charset="-122"/>
                <a:ea typeface="SimSun" panose="02010600030101010101" pitchFamily="2" charset="-122"/>
              </a:rPr>
              <a:t>, </a:t>
            </a:r>
            <a:r>
              <a:rPr lang="zh-TW" altLang="en-US" sz="3600" b="1">
                <a:latin typeface="SimSun" panose="02010600030101010101" pitchFamily="2" charset="-122"/>
                <a:ea typeface="SimSun" panose="02010600030101010101" pitchFamily="2" charset="-122"/>
              </a:rPr>
              <a:t>基督來了</a:t>
            </a:r>
            <a:r>
              <a:rPr lang="en-US" altLang="zh-TW" sz="3600" b="1">
                <a:latin typeface="SimSun" panose="02010600030101010101" pitchFamily="2" charset="-122"/>
                <a:ea typeface="SimSun" panose="02010600030101010101" pitchFamily="2" charset="-122"/>
              </a:rPr>
              <a:t>, </a:t>
            </a:r>
            <a:r>
              <a:rPr lang="zh-TW" altLang="en-US" sz="3600" b="1">
                <a:latin typeface="SimSun" panose="02010600030101010101" pitchFamily="2" charset="-122"/>
                <a:ea typeface="SimSun" panose="02010600030101010101" pitchFamily="2" charset="-122"/>
              </a:rPr>
              <a:t>己成全律法</a:t>
            </a:r>
            <a:r>
              <a:rPr lang="en-US" altLang="zh-TW" sz="3600" b="1">
                <a:latin typeface="SimSun" panose="02010600030101010101" pitchFamily="2" charset="-122"/>
                <a:ea typeface="SimSun" panose="02010600030101010101" pitchFamily="2" charset="-122"/>
              </a:rPr>
              <a:t>, </a:t>
            </a:r>
            <a:r>
              <a:rPr lang="zh-TW" altLang="en-US" sz="3600" b="1">
                <a:latin typeface="SimSun" panose="02010600030101010101" pitchFamily="2" charset="-122"/>
                <a:ea typeface="SimSun" panose="02010600030101010101" pitchFamily="2" charset="-122"/>
              </a:rPr>
              <a:t>流血把我們放在恩典中</a:t>
            </a:r>
            <a:r>
              <a:rPr lang="en-US" altLang="zh-TW" sz="3600" b="1">
                <a:latin typeface="SimSun" panose="02010600030101010101" pitchFamily="2" charset="-122"/>
                <a:ea typeface="SimSun" panose="02010600030101010101" pitchFamily="2" charset="-122"/>
              </a:rPr>
              <a:t>, </a:t>
            </a:r>
            <a:r>
              <a:rPr lang="zh-TW" altLang="en-US" sz="3600" b="1">
                <a:latin typeface="SimSun" panose="02010600030101010101" pitchFamily="2" charset="-122"/>
                <a:ea typeface="SimSun" panose="02010600030101010101" pitchFamily="2" charset="-122"/>
              </a:rPr>
              <a:t>但安息日会继续抓住那旧的影儿，仍然要靠守律法得救</a:t>
            </a:r>
            <a:r>
              <a:rPr lang="en-US" altLang="zh-TW" sz="3600" b="1">
                <a:latin typeface="SimSun" panose="02010600030101010101" pitchFamily="2" charset="-122"/>
                <a:ea typeface="SimSun" panose="02010600030101010101" pitchFamily="2" charset="-122"/>
              </a:rPr>
              <a:t>,</a:t>
            </a:r>
            <a:r>
              <a:rPr lang="zh-TW" altLang="en-US" sz="3600" b="1">
                <a:latin typeface="SimSun" panose="02010600030101010101" pitchFamily="2" charset="-122"/>
                <a:ea typeface="SimSun" panose="02010600030101010101" pitchFamily="2" charset="-122"/>
              </a:rPr>
              <a:t>半新不舊</a:t>
            </a:r>
            <a:r>
              <a:rPr lang="en-US" altLang="zh-TW" sz="3600" b="1">
                <a:latin typeface="SimSun" panose="02010600030101010101" pitchFamily="2" charset="-122"/>
                <a:ea typeface="SimSun" panose="02010600030101010101" pitchFamily="2" charset="-122"/>
              </a:rPr>
              <a:t>,</a:t>
            </a:r>
            <a:r>
              <a:rPr lang="zh-TW" altLang="en-US" sz="3600" b="1">
                <a:latin typeface="SimSun" panose="02010600030101010101" pitchFamily="2" charset="-122"/>
                <a:ea typeface="SimSun" panose="02010600030101010101" pitchFamily="2" charset="-122"/>
              </a:rPr>
              <a:t>正如主說</a:t>
            </a:r>
            <a:r>
              <a:rPr lang="en-US" altLang="zh-TW" sz="3600" b="1">
                <a:latin typeface="SimSun" panose="02010600030101010101" pitchFamily="2" charset="-122"/>
                <a:ea typeface="SimSun" panose="02010600030101010101" pitchFamily="2" charset="-122"/>
              </a:rPr>
              <a:t>, “</a:t>
            </a:r>
            <a:r>
              <a:rPr lang="zh-TW" altLang="en-US" sz="3600" b="1">
                <a:latin typeface="SimSun" panose="02010600030101010101" pitchFamily="2" charset="-122"/>
                <a:ea typeface="SimSun" panose="02010600030101010101" pitchFamily="2" charset="-122"/>
              </a:rPr>
              <a:t>新酒裝在舊皮袋裡</a:t>
            </a:r>
            <a:r>
              <a:rPr lang="en-US" altLang="zh-TW" sz="3600" b="1">
                <a:latin typeface="SimSun" panose="02010600030101010101" pitchFamily="2" charset="-122"/>
                <a:ea typeface="SimSun" panose="02010600030101010101" pitchFamily="2" charset="-122"/>
              </a:rPr>
              <a:t>”</a:t>
            </a:r>
            <a:r>
              <a:rPr lang="zh-TW" altLang="en-US" sz="3600" b="1">
                <a:latin typeface="SimSun" panose="02010600030101010101" pitchFamily="2" charset="-122"/>
                <a:ea typeface="SimSun" panose="02010600030101010101" pitchFamily="2" charset="-122"/>
              </a:rPr>
              <a:t>。 </a:t>
            </a:r>
          </a:p>
          <a:p>
            <a:pPr marL="457200" lvl="1" indent="0">
              <a:buFontTx/>
              <a:buNone/>
            </a:pPr>
            <a:endParaRPr lang="en-US" altLang="zh-TW" sz="3600" b="1">
              <a:latin typeface="SimSun" panose="02010600030101010101" pitchFamily="2" charset="-122"/>
              <a:ea typeface="SimSun" panose="02010600030101010101" pitchFamily="2" charset="-122"/>
            </a:endParaRPr>
          </a:p>
          <a:p>
            <a:pPr marL="457200" lvl="1" indent="0">
              <a:buFontTx/>
              <a:buNone/>
            </a:pPr>
            <a:r>
              <a:rPr lang="zh-TW" altLang="en-US" sz="3600" b="1">
                <a:latin typeface="SimSun" panose="02010600030101010101" pitchFamily="2" charset="-122"/>
                <a:ea typeface="SimSun" panose="02010600030101010101" pitchFamily="2" charset="-122"/>
              </a:rPr>
              <a:t>致於飲食上的禁戒</a:t>
            </a:r>
            <a:r>
              <a:rPr lang="en-US" altLang="zh-TW" sz="3600" b="1">
                <a:latin typeface="SimSun" panose="02010600030101010101" pitchFamily="2" charset="-122"/>
                <a:ea typeface="SimSun" panose="02010600030101010101" pitchFamily="2" charset="-122"/>
              </a:rPr>
              <a:t>, </a:t>
            </a:r>
            <a:r>
              <a:rPr lang="zh-TW" altLang="en-US" sz="3600" b="1">
                <a:latin typeface="SimSun" panose="02010600030101010101" pitchFamily="2" charset="-122"/>
                <a:ea typeface="SimSun" panose="02010600030101010101" pitchFamily="2" charset="-122"/>
              </a:rPr>
              <a:t>保羅在林前八</a:t>
            </a:r>
            <a:r>
              <a:rPr lang="en-US" altLang="zh-TW" sz="3600" b="1">
                <a:latin typeface="SimSun" panose="02010600030101010101" pitchFamily="2" charset="-122"/>
                <a:ea typeface="SimSun" panose="02010600030101010101" pitchFamily="2" charset="-122"/>
              </a:rPr>
              <a:t>, </a:t>
            </a:r>
            <a:r>
              <a:rPr lang="zh-TW" altLang="en-US" sz="3600" b="1">
                <a:latin typeface="SimSun" panose="02010600030101010101" pitchFamily="2" charset="-122"/>
                <a:ea typeface="SimSun" panose="02010600030101010101" pitchFamily="2" charset="-122"/>
              </a:rPr>
              <a:t>十章裡己說明</a:t>
            </a:r>
            <a:r>
              <a:rPr lang="en-US" altLang="zh-TW" sz="3600" b="1">
                <a:latin typeface="SimSun" panose="02010600030101010101" pitchFamily="2" charset="-122"/>
                <a:ea typeface="SimSun" panose="02010600030101010101" pitchFamily="2" charset="-122"/>
              </a:rPr>
              <a:t>, </a:t>
            </a:r>
            <a:r>
              <a:rPr lang="zh-TW" altLang="en-US" sz="3600" b="1">
                <a:latin typeface="SimSun" panose="02010600030101010101" pitchFamily="2" charset="-122"/>
                <a:ea typeface="SimSun" panose="02010600030101010101" pitchFamily="2" charset="-122"/>
              </a:rPr>
              <a:t>在基督裡我們有自由</a:t>
            </a:r>
            <a:r>
              <a:rPr lang="en-US" altLang="zh-TW" sz="3600" b="1">
                <a:latin typeface="SimSun" panose="02010600030101010101" pitchFamily="2" charset="-122"/>
                <a:ea typeface="SimSun" panose="02010600030101010101" pitchFamily="2" charset="-122"/>
              </a:rPr>
              <a:t>, </a:t>
            </a:r>
            <a:r>
              <a:rPr lang="zh-TW" altLang="en-US" sz="3600" b="1">
                <a:latin typeface="SimSun" panose="02010600030101010101" pitchFamily="2" charset="-122"/>
                <a:ea typeface="SimSun" panose="02010600030101010101" pitchFamily="2" charset="-122"/>
              </a:rPr>
              <a:t>地和其中所充滿的</a:t>
            </a:r>
            <a:r>
              <a:rPr lang="en-US" altLang="zh-TW" sz="3600" b="1">
                <a:latin typeface="SimSun" panose="02010600030101010101" pitchFamily="2" charset="-122"/>
                <a:ea typeface="SimSun" panose="02010600030101010101" pitchFamily="2" charset="-122"/>
              </a:rPr>
              <a:t>, </a:t>
            </a:r>
            <a:r>
              <a:rPr lang="zh-TW" altLang="en-US" sz="3600" b="1">
                <a:latin typeface="SimSun" panose="02010600030101010101" pitchFamily="2" charset="-122"/>
                <a:ea typeface="SimSun" panose="02010600030101010101" pitchFamily="2" charset="-122"/>
              </a:rPr>
              <a:t>都屬乎主</a:t>
            </a:r>
            <a:r>
              <a:rPr lang="en-US" altLang="zh-TW" sz="3600" b="1">
                <a:latin typeface="SimSun" panose="02010600030101010101" pitchFamily="2" charset="-122"/>
                <a:ea typeface="SimSun" panose="02010600030101010101" pitchFamily="2" charset="-122"/>
              </a:rPr>
              <a:t>, </a:t>
            </a:r>
            <a:r>
              <a:rPr lang="zh-TW" altLang="en-US" sz="3600" b="1">
                <a:latin typeface="SimSun" panose="02010600030101010101" pitchFamily="2" charset="-122"/>
                <a:ea typeface="SimSun" panose="02010600030101010101" pitchFamily="2" charset="-122"/>
              </a:rPr>
              <a:t>都可以謝恩而吃喝</a:t>
            </a:r>
            <a:r>
              <a:rPr lang="en-US" altLang="zh-TW" sz="3600" b="1">
                <a:latin typeface="SimSun" panose="02010600030101010101" pitchFamily="2" charset="-122"/>
                <a:ea typeface="SimSun" panose="02010600030101010101" pitchFamily="2" charset="-122"/>
              </a:rPr>
              <a:t>, </a:t>
            </a:r>
            <a:r>
              <a:rPr lang="zh-TW" altLang="en-US" sz="3600" b="1">
                <a:latin typeface="SimSun" panose="02010600030101010101" pitchFamily="2" charset="-122"/>
                <a:ea typeface="SimSun" panose="02010600030101010101" pitchFamily="2" charset="-122"/>
              </a:rPr>
              <a:t>只是凡事要在榮耀神</a:t>
            </a:r>
            <a:r>
              <a:rPr lang="en-US" altLang="zh-TW" sz="3600" b="1">
                <a:latin typeface="SimSun" panose="02010600030101010101" pitchFamily="2" charset="-122"/>
                <a:ea typeface="SimSun" panose="02010600030101010101" pitchFamily="2" charset="-122"/>
              </a:rPr>
              <a:t>, </a:t>
            </a:r>
            <a:r>
              <a:rPr lang="zh-TW" altLang="en-US" sz="3600" b="1">
                <a:latin typeface="SimSun" panose="02010600030101010101" pitchFamily="2" charset="-122"/>
                <a:ea typeface="SimSun" panose="02010600030101010101" pitchFamily="2" charset="-122"/>
              </a:rPr>
              <a:t>不絆倒人的原則下行</a:t>
            </a:r>
            <a:r>
              <a:rPr lang="en-US" altLang="zh-TW" sz="3600" b="1">
                <a:latin typeface="SimSun" panose="02010600030101010101" pitchFamily="2" charset="-122"/>
                <a:ea typeface="SimSun" panose="02010600030101010101" pitchFamily="2" charset="-122"/>
              </a:rPr>
              <a:t>.</a:t>
            </a:r>
          </a:p>
        </p:txBody>
      </p:sp>
      <p:sp>
        <p:nvSpPr>
          <p:cNvPr id="55299" name="Footer Placeholder 1">
            <a:extLst>
              <a:ext uri="{FF2B5EF4-FFF2-40B4-BE49-F238E27FC236}">
                <a16:creationId xmlns:a16="http://schemas.microsoft.com/office/drawing/2014/main" xmlns="" id="{85392866-565C-4712-8056-84A2BB04FB2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zh-CN" altLang="en-US" sz="1200">
                <a:solidFill>
                  <a:srgbClr val="898989"/>
                </a:solidFill>
                <a:latin typeface="Calibri" panose="020F0502020204030204" pitchFamily="34" charset="0"/>
              </a:rPr>
              <a:t>洛丽华人基督教会二零一七年夏季成人主日學</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护教学初探</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异教异端与極端  潘柏滔</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趙任君</a:t>
            </a:r>
            <a:endParaRPr lang="en-US" altLang="zh-CN" sz="1200">
              <a:solidFill>
                <a:srgbClr val="898989"/>
              </a:solidFill>
              <a:latin typeface="Calibri" panose="020F0502020204030204" pitchFamily="34" charset="0"/>
            </a:endParaRPr>
          </a:p>
        </p:txBody>
      </p:sp>
    </p:spTree>
    <p:extLst>
      <p:ext uri="{BB962C8B-B14F-4D97-AF65-F5344CB8AC3E}">
        <p14:creationId xmlns:p14="http://schemas.microsoft.com/office/powerpoint/2010/main" val="2148887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9" name="Rectangle 3">
            <a:extLst>
              <a:ext uri="{FF2B5EF4-FFF2-40B4-BE49-F238E27FC236}">
                <a16:creationId xmlns:a16="http://schemas.microsoft.com/office/drawing/2014/main" xmlns="" id="{C5C156F2-6984-448F-8F20-E3D7DC3E8EF7}"/>
              </a:ext>
            </a:extLst>
          </p:cNvPr>
          <p:cNvSpPr>
            <a:spLocks noGrp="1" noChangeArrowheads="1"/>
          </p:cNvSpPr>
          <p:nvPr>
            <p:ph type="body" idx="1"/>
          </p:nvPr>
        </p:nvSpPr>
        <p:spPr>
          <a:xfrm>
            <a:off x="0" y="33338"/>
            <a:ext cx="9144000" cy="6264275"/>
          </a:xfrm>
        </p:spPr>
        <p:txBody>
          <a:bodyPr/>
          <a:lstStyle/>
          <a:p>
            <a:pPr>
              <a:lnSpc>
                <a:spcPct val="80000"/>
              </a:lnSpc>
            </a:pPr>
            <a:r>
              <a:rPr lang="en-US" altLang="zh-TW" sz="3200" b="1" dirty="0">
                <a:latin typeface="SimSun" panose="02010600030101010101" pitchFamily="2" charset="-122"/>
                <a:ea typeface="SimSun" panose="02010600030101010101" pitchFamily="2" charset="-122"/>
              </a:rPr>
              <a:t> </a:t>
            </a:r>
            <a:r>
              <a:rPr lang="en-US" altLang="zh-CN" sz="3200" b="1" dirty="0">
                <a:latin typeface="SimSun" panose="02010600030101010101" pitchFamily="2" charset="-122"/>
                <a:ea typeface="SimSun" panose="02010600030101010101" pitchFamily="2" charset="-122"/>
              </a:rPr>
              <a:t>“</a:t>
            </a:r>
            <a:r>
              <a:rPr lang="zh-CN" altLang="en-US" sz="3200" b="1" dirty="0">
                <a:latin typeface="SimSun" panose="02010600030101010101" pitchFamily="2" charset="-122"/>
                <a:ea typeface="SimSun" panose="02010600030101010101" pitchFamily="2" charset="-122"/>
              </a:rPr>
              <a:t>天上圣所</a:t>
            </a:r>
            <a:r>
              <a:rPr lang="en-US" altLang="zh-CN" sz="3200" b="1" dirty="0">
                <a:latin typeface="SimSun" panose="02010600030101010101" pitchFamily="2" charset="-122"/>
                <a:ea typeface="SimSun" panose="02010600030101010101" pitchFamily="2" charset="-122"/>
              </a:rPr>
              <a:t>”</a:t>
            </a:r>
            <a:br>
              <a:rPr lang="en-US" altLang="zh-CN" sz="3200" b="1" dirty="0">
                <a:latin typeface="SimSun" panose="02010600030101010101" pitchFamily="2" charset="-122"/>
                <a:ea typeface="SimSun" panose="02010600030101010101" pitchFamily="2" charset="-122"/>
              </a:rPr>
            </a:br>
            <a:r>
              <a:rPr lang="en-US" altLang="zh-CN" sz="3200" b="1" dirty="0">
                <a:latin typeface="SimSun" panose="02010600030101010101" pitchFamily="2" charset="-122"/>
                <a:ea typeface="SimSun" panose="02010600030101010101" pitchFamily="2" charset="-122"/>
              </a:rPr>
              <a:t/>
            </a:r>
            <a:br>
              <a:rPr lang="en-US" altLang="zh-CN" sz="3200" b="1" dirty="0">
                <a:latin typeface="SimSun" panose="02010600030101010101" pitchFamily="2" charset="-122"/>
                <a:ea typeface="SimSun" panose="02010600030101010101" pitchFamily="2" charset="-122"/>
              </a:rPr>
            </a:br>
            <a:r>
              <a:rPr lang="zh-CN" altLang="en-US" sz="3200" b="1" dirty="0">
                <a:latin typeface="SimSun" panose="02010600030101010101" pitchFamily="2" charset="-122"/>
                <a:ea typeface="SimSun" panose="02010600030101010101" pitchFamily="2" charset="-122"/>
              </a:rPr>
              <a:t>安息日会认为基督在一八四四年，进入祂天上职务的第二阶段，从</a:t>
            </a:r>
            <a:r>
              <a:rPr lang="en-US" altLang="zh-CN" sz="3200" b="1" dirty="0">
                <a:latin typeface="SimSun" panose="02010600030101010101" pitchFamily="2" charset="-122"/>
                <a:ea typeface="SimSun" panose="02010600030101010101" pitchFamily="2" charset="-122"/>
              </a:rPr>
              <a:t>“</a:t>
            </a:r>
            <a:r>
              <a:rPr lang="zh-CN" altLang="en-US" sz="3200" b="1" dirty="0">
                <a:latin typeface="SimSun" panose="02010600030101010101" pitchFamily="2" charset="-122"/>
                <a:ea typeface="SimSun" panose="02010600030101010101" pitchFamily="2" charset="-122"/>
              </a:rPr>
              <a:t>天上圣所</a:t>
            </a:r>
            <a:r>
              <a:rPr lang="en-US" altLang="zh-CN" sz="3200" b="1" dirty="0">
                <a:latin typeface="SimSun" panose="02010600030101010101" pitchFamily="2" charset="-122"/>
                <a:ea typeface="SimSun" panose="02010600030101010101" pitchFamily="2" charset="-122"/>
              </a:rPr>
              <a:t>”</a:t>
            </a:r>
            <a:r>
              <a:rPr lang="zh-CN" altLang="en-US" sz="3200" b="1" dirty="0">
                <a:latin typeface="SimSun" panose="02010600030101010101" pitchFamily="2" charset="-122"/>
                <a:ea typeface="SimSun" panose="02010600030101010101" pitchFamily="2" charset="-122"/>
              </a:rPr>
              <a:t>的第一部份进入了第二部份。 </a:t>
            </a:r>
            <a:br>
              <a:rPr lang="zh-CN" altLang="en-US" sz="3200" b="1" dirty="0">
                <a:latin typeface="SimSun" panose="02010600030101010101" pitchFamily="2" charset="-122"/>
                <a:ea typeface="SimSun" panose="02010600030101010101" pitchFamily="2" charset="-122"/>
              </a:rPr>
            </a:br>
            <a:endParaRPr lang="zh-CN" altLang="en-US" sz="3200" b="1" dirty="0">
              <a:latin typeface="SimSun" panose="02010600030101010101" pitchFamily="2" charset="-122"/>
              <a:ea typeface="SimSun" panose="02010600030101010101" pitchFamily="2" charset="-122"/>
            </a:endParaRPr>
          </a:p>
          <a:p>
            <a:pPr>
              <a:lnSpc>
                <a:spcPct val="80000"/>
              </a:lnSpc>
            </a:pPr>
            <a:r>
              <a:rPr lang="en-US" altLang="zh-CN" sz="3200" b="1" dirty="0">
                <a:latin typeface="SimSun" panose="02010600030101010101" pitchFamily="2" charset="-122"/>
                <a:ea typeface="SimSun" panose="02010600030101010101" pitchFamily="2" charset="-122"/>
              </a:rPr>
              <a:t>【</a:t>
            </a:r>
            <a:r>
              <a:rPr lang="zh-CN" altLang="en-US" sz="3200" b="1" dirty="0">
                <a:latin typeface="SimSun" panose="02010600030101010101" pitchFamily="2" charset="-122"/>
                <a:ea typeface="SimSun" panose="02010600030101010101" pitchFamily="2" charset="-122"/>
              </a:rPr>
              <a:t>圣经真道</a:t>
            </a:r>
            <a:r>
              <a:rPr lang="en-US" altLang="zh-CN" sz="3200" b="1" dirty="0">
                <a:latin typeface="SimSun" panose="02010600030101010101" pitchFamily="2" charset="-122"/>
                <a:ea typeface="SimSun" panose="02010600030101010101" pitchFamily="2" charset="-122"/>
              </a:rPr>
              <a:t>】</a:t>
            </a:r>
            <a:br>
              <a:rPr lang="en-US" altLang="zh-CN" sz="3200" b="1" dirty="0">
                <a:latin typeface="SimSun" panose="02010600030101010101" pitchFamily="2" charset="-122"/>
                <a:ea typeface="SimSun" panose="02010600030101010101" pitchFamily="2" charset="-122"/>
              </a:rPr>
            </a:br>
            <a:r>
              <a:rPr lang="en-US" altLang="zh-CN" sz="3200" b="1" dirty="0">
                <a:latin typeface="SimSun" panose="02010600030101010101" pitchFamily="2" charset="-122"/>
                <a:ea typeface="SimSun" panose="02010600030101010101" pitchFamily="2" charset="-122"/>
              </a:rPr>
              <a:t/>
            </a:r>
            <a:br>
              <a:rPr lang="en-US" altLang="zh-CN" sz="3200" b="1" dirty="0">
                <a:latin typeface="SimSun" panose="02010600030101010101" pitchFamily="2" charset="-122"/>
                <a:ea typeface="SimSun" panose="02010600030101010101" pitchFamily="2" charset="-122"/>
              </a:rPr>
            </a:br>
            <a:r>
              <a:rPr lang="zh-CN" altLang="en-US" sz="3200" b="1" dirty="0">
                <a:latin typeface="SimSun" panose="02010600030101010101" pitchFamily="2" charset="-122"/>
                <a:ea typeface="SimSun" panose="02010600030101010101" pitchFamily="2" charset="-122"/>
              </a:rPr>
              <a:t>安息日会这样的说法，是為了掩饰他们屢次豫言基督降临</a:t>
            </a:r>
            <a:r>
              <a:rPr lang="en-US" altLang="zh-CN" sz="3200" b="1" dirty="0">
                <a:latin typeface="SimSun" panose="02010600030101010101" pitchFamily="2" charset="-122"/>
                <a:ea typeface="SimSun" panose="02010600030101010101" pitchFamily="2" charset="-122"/>
              </a:rPr>
              <a:t>(</a:t>
            </a:r>
            <a:r>
              <a:rPr lang="zh-CN" altLang="en-US" sz="3200" b="1" dirty="0">
                <a:latin typeface="SimSun" panose="02010600030101010101" pitchFamily="2" charset="-122"/>
                <a:ea typeface="SimSun" panose="02010600030101010101" pitchFamily="2" charset="-122"/>
              </a:rPr>
              <a:t>一八四三</a:t>
            </a:r>
            <a:r>
              <a:rPr lang="en-US" altLang="zh-CN" sz="3200" b="1" dirty="0">
                <a:latin typeface="SimSun" panose="02010600030101010101" pitchFamily="2" charset="-122"/>
                <a:ea typeface="SimSun" panose="02010600030101010101" pitchFamily="2" charset="-122"/>
              </a:rPr>
              <a:t>, </a:t>
            </a:r>
            <a:r>
              <a:rPr lang="zh-CN" altLang="en-US" sz="3200" b="1" dirty="0">
                <a:latin typeface="SimSun" panose="02010600030101010101" pitchFamily="2" charset="-122"/>
                <a:ea typeface="SimSun" panose="02010600030101010101" pitchFamily="2" charset="-122"/>
              </a:rPr>
              <a:t>四四年</a:t>
            </a:r>
            <a:r>
              <a:rPr lang="en-US" altLang="zh-CN" sz="3200" b="1" dirty="0">
                <a:latin typeface="SimSun" panose="02010600030101010101" pitchFamily="2" charset="-122"/>
                <a:ea typeface="SimSun" panose="02010600030101010101" pitchFamily="2" charset="-122"/>
              </a:rPr>
              <a:t>)</a:t>
            </a:r>
            <a:r>
              <a:rPr lang="zh-CN" altLang="en-US" sz="3200" b="1" dirty="0">
                <a:latin typeface="SimSun" panose="02010600030101010101" pitchFamily="2" charset="-122"/>
                <a:ea typeface="SimSun" panose="02010600030101010101" pitchFamily="2" charset="-122"/>
              </a:rPr>
              <a:t>之错误。</a:t>
            </a:r>
          </a:p>
          <a:p>
            <a:pPr>
              <a:lnSpc>
                <a:spcPct val="80000"/>
              </a:lnSpc>
              <a:buFontTx/>
              <a:buNone/>
            </a:pPr>
            <a:endParaRPr lang="zh-CN" altLang="en-US" sz="3200" b="1" dirty="0">
              <a:latin typeface="SimSun" panose="02010600030101010101" pitchFamily="2" charset="-122"/>
              <a:ea typeface="SimSun" panose="02010600030101010101" pitchFamily="2" charset="-122"/>
            </a:endParaRPr>
          </a:p>
          <a:p>
            <a:pPr>
              <a:lnSpc>
                <a:spcPct val="80000"/>
              </a:lnSpc>
            </a:pPr>
            <a:r>
              <a:rPr lang="zh-CN" altLang="en-US" sz="3200" b="1" dirty="0">
                <a:latin typeface="SimSun" panose="02010600030101010101" pitchFamily="2" charset="-122"/>
                <a:ea typeface="SimSun" panose="02010600030101010101" pitchFamily="2" charset="-122"/>
              </a:rPr>
              <a:t>來九</a:t>
            </a:r>
            <a:r>
              <a:rPr lang="en-US" altLang="zh-CN" sz="3200" b="1" dirty="0">
                <a:latin typeface="SimSun" panose="02010600030101010101" pitchFamily="2" charset="-122"/>
                <a:ea typeface="SimSun" panose="02010600030101010101" pitchFamily="2" charset="-122"/>
              </a:rPr>
              <a:t>12</a:t>
            </a:r>
            <a:r>
              <a:rPr lang="zh-CN" altLang="en-US" sz="3200" b="1" dirty="0">
                <a:latin typeface="SimSun" panose="02010600030101010101" pitchFamily="2" charset="-122"/>
                <a:ea typeface="SimSun" panose="02010600030101010101" pitchFamily="2" charset="-122"/>
              </a:rPr>
              <a:t>清楚告诉我们：基督</a:t>
            </a:r>
            <a:r>
              <a:rPr lang="en-US" altLang="zh-CN" sz="3200" b="1" dirty="0">
                <a:latin typeface="SimSun" panose="02010600030101010101" pitchFamily="2" charset="-122"/>
                <a:ea typeface="SimSun" panose="02010600030101010101" pitchFamily="2" charset="-122"/>
              </a:rPr>
              <a:t>"</a:t>
            </a:r>
            <a:r>
              <a:rPr lang="zh-CN" altLang="en-US" sz="3200" b="1" dirty="0">
                <a:latin typeface="SimSun" panose="02010600030101010101" pitchFamily="2" charset="-122"/>
                <a:ea typeface="SimSun" panose="02010600030101010101" pitchFamily="2" charset="-122"/>
              </a:rPr>
              <a:t>只一次进入圣所，成了永久赎罪的事</a:t>
            </a:r>
            <a:r>
              <a:rPr lang="en-US" altLang="zh-CN" sz="3200" b="1" dirty="0">
                <a:latin typeface="SimSun" panose="02010600030101010101" pitchFamily="2" charset="-122"/>
                <a:ea typeface="SimSun" panose="02010600030101010101" pitchFamily="2" charset="-122"/>
              </a:rPr>
              <a:t>"</a:t>
            </a:r>
            <a:r>
              <a:rPr lang="zh-CN" altLang="en-US" sz="3200" b="1" dirty="0">
                <a:latin typeface="SimSun" panose="02010600030101010101" pitchFamily="2" charset="-122"/>
                <a:ea typeface="SimSun" panose="02010600030101010101" pitchFamily="2" charset="-122"/>
              </a:rPr>
              <a:t>。在原文</a:t>
            </a:r>
            <a:r>
              <a:rPr lang="en-US" altLang="zh-CN" sz="3200" b="1" dirty="0">
                <a:latin typeface="SimSun" panose="02010600030101010101" pitchFamily="2" charset="-122"/>
                <a:ea typeface="SimSun" panose="02010600030101010101" pitchFamily="2" charset="-122"/>
              </a:rPr>
              <a:t>"</a:t>
            </a:r>
            <a:r>
              <a:rPr lang="zh-CN" altLang="en-US" sz="3200" b="1" dirty="0">
                <a:latin typeface="SimSun" panose="02010600030101010101" pitchFamily="2" charset="-122"/>
                <a:ea typeface="SimSun" panose="02010600030101010101" pitchFamily="2" charset="-122"/>
              </a:rPr>
              <a:t>进入</a:t>
            </a:r>
            <a:r>
              <a:rPr lang="en-US" altLang="zh-CN" sz="3200" b="1" dirty="0">
                <a:latin typeface="SimSun" panose="02010600030101010101" pitchFamily="2" charset="-122"/>
                <a:ea typeface="SimSun" panose="02010600030101010101" pitchFamily="2" charset="-122"/>
              </a:rPr>
              <a:t>"</a:t>
            </a:r>
            <a:r>
              <a:rPr lang="zh-CN" altLang="en-US" sz="3200" b="1" dirty="0">
                <a:latin typeface="SimSun" panose="02010600030101010101" pitchFamily="2" charset="-122"/>
                <a:ea typeface="SimSun" panose="02010600030101010101" pitchFamily="2" charset="-122"/>
              </a:rPr>
              <a:t>二字是过去式，基督已经一次而完全的进入圣所，进入了那</a:t>
            </a:r>
            <a:r>
              <a:rPr lang="en-US" altLang="zh-CN" sz="3200" b="1" dirty="0">
                <a:latin typeface="SimSun" panose="02010600030101010101" pitchFamily="2" charset="-122"/>
                <a:ea typeface="SimSun" panose="02010600030101010101" pitchFamily="2" charset="-122"/>
              </a:rPr>
              <a:t> “</a:t>
            </a:r>
            <a:r>
              <a:rPr lang="zh-CN" altLang="en-US" sz="3200" b="1" dirty="0">
                <a:latin typeface="SimSun" panose="02010600030101010101" pitchFamily="2" charset="-122"/>
                <a:ea typeface="SimSun" panose="02010600030101010101" pitchFamily="2" charset="-122"/>
              </a:rPr>
              <a:t>更大更全备的帐幕</a:t>
            </a:r>
            <a:r>
              <a:rPr lang="en-US" altLang="zh-CN" sz="3200" b="1" dirty="0">
                <a:latin typeface="SimSun" panose="02010600030101010101" pitchFamily="2" charset="-122"/>
                <a:ea typeface="SimSun" panose="02010600030101010101" pitchFamily="2" charset="-122"/>
              </a:rPr>
              <a:t>”(</a:t>
            </a:r>
            <a:r>
              <a:rPr lang="zh-CN" altLang="en-US" sz="3200" b="1" dirty="0">
                <a:latin typeface="SimSun" panose="02010600030101010101" pitchFamily="2" charset="-122"/>
                <a:ea typeface="SimSun" panose="02010600030101010101" pitchFamily="2" charset="-122"/>
              </a:rPr>
              <a:t>来九</a:t>
            </a:r>
            <a:r>
              <a:rPr lang="en-US" altLang="zh-CN" sz="3200" b="1" dirty="0">
                <a:latin typeface="SimSun" panose="02010600030101010101" pitchFamily="2" charset="-122"/>
                <a:ea typeface="SimSun" panose="02010600030101010101" pitchFamily="2" charset="-122"/>
              </a:rPr>
              <a:t>11)</a:t>
            </a:r>
            <a:r>
              <a:rPr lang="zh-CN" altLang="en-US" sz="3200" b="1" dirty="0">
                <a:latin typeface="SimSun" panose="02010600030101010101" pitchFamily="2" charset="-122"/>
                <a:ea typeface="SimSun" panose="02010600030101010101" pitchFamily="2" charset="-122"/>
              </a:rPr>
              <a:t>，成就了人类永远救赎的事。</a:t>
            </a:r>
            <a:endParaRPr lang="en-US" altLang="zh-CN" sz="3200" b="1" dirty="0">
              <a:latin typeface="SimSun" panose="02010600030101010101" pitchFamily="2" charset="-122"/>
              <a:ea typeface="SimSun" panose="02010600030101010101" pitchFamily="2" charset="-122"/>
            </a:endParaRPr>
          </a:p>
        </p:txBody>
      </p:sp>
      <p:sp>
        <p:nvSpPr>
          <p:cNvPr id="57347" name="Footer Placeholder 1">
            <a:extLst>
              <a:ext uri="{FF2B5EF4-FFF2-40B4-BE49-F238E27FC236}">
                <a16:creationId xmlns:a16="http://schemas.microsoft.com/office/drawing/2014/main" xmlns="" id="{0BC47AB3-1F0E-4B49-8CB8-C8F76EE71FA2}"/>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zh-CN" altLang="en-US" sz="1200">
                <a:solidFill>
                  <a:srgbClr val="898989"/>
                </a:solidFill>
                <a:latin typeface="Calibri" panose="020F0502020204030204" pitchFamily="34" charset="0"/>
              </a:rPr>
              <a:t>洛丽华人基督教会二零一七年夏季成人主日學</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护教学初探</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异教异端与極端  潘柏滔</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趙任君</a:t>
            </a:r>
            <a:endParaRPr lang="en-US" altLang="zh-CN" sz="1200">
              <a:solidFill>
                <a:srgbClr val="898989"/>
              </a:solidFill>
              <a:latin typeface="Calibri" panose="020F0502020204030204" pitchFamily="34" charset="0"/>
            </a:endParaRPr>
          </a:p>
        </p:txBody>
      </p:sp>
    </p:spTree>
    <p:extLst>
      <p:ext uri="{BB962C8B-B14F-4D97-AF65-F5344CB8AC3E}">
        <p14:creationId xmlns:p14="http://schemas.microsoft.com/office/powerpoint/2010/main" val="978231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0659">
                                            <p:txEl>
                                              <p:pRg st="3" end="3"/>
                                            </p:txEl>
                                          </p:spTgt>
                                        </p:tgtEl>
                                        <p:attrNameLst>
                                          <p:attrName>style.visibility</p:attrName>
                                        </p:attrNameLst>
                                      </p:cBhvr>
                                      <p:to>
                                        <p:strVal val="visible"/>
                                      </p:to>
                                    </p:set>
                                    <p:anim calcmode="lin" valueType="num">
                                      <p:cBhvr additive="base">
                                        <p:cTn id="19" dur="500" fill="hold"/>
                                        <p:tgtEl>
                                          <p:spTgt spid="7065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6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63FBE22B-298F-43E1-B978-EB45314741AB}"/>
              </a:ext>
            </a:extLst>
          </p:cNvPr>
          <p:cNvSpPr>
            <a:spLocks noGrp="1" noChangeArrowheads="1"/>
          </p:cNvSpPr>
          <p:nvPr>
            <p:ph type="body" idx="1"/>
          </p:nvPr>
        </p:nvSpPr>
        <p:spPr>
          <a:xfrm>
            <a:off x="457200" y="333375"/>
            <a:ext cx="8229600" cy="6264275"/>
          </a:xfrm>
        </p:spPr>
        <p:txBody>
          <a:bodyPr/>
          <a:lstStyle/>
          <a:p>
            <a:r>
              <a:rPr lang="zh-CN" altLang="en-US" sz="3200" b="1" dirty="0">
                <a:solidFill>
                  <a:srgbClr val="000000"/>
                </a:solidFill>
                <a:latin typeface="SimSun" panose="02010600030101010101" pitchFamily="2" charset="-122"/>
                <a:ea typeface="SimSun" panose="02010600030101010101" pitchFamily="2" charset="-122"/>
              </a:rPr>
              <a:t>第</a:t>
            </a:r>
            <a:r>
              <a:rPr lang="en-US" altLang="zh-CN" sz="3200" b="1" dirty="0">
                <a:solidFill>
                  <a:srgbClr val="000000"/>
                </a:solidFill>
                <a:latin typeface="SimSun" panose="02010600030101010101" pitchFamily="2" charset="-122"/>
                <a:ea typeface="SimSun" panose="02010600030101010101" pitchFamily="2" charset="-122"/>
              </a:rPr>
              <a:t>24</a:t>
            </a:r>
            <a:r>
              <a:rPr lang="zh-CN" altLang="en-US" sz="3200" b="1" dirty="0">
                <a:solidFill>
                  <a:srgbClr val="000000"/>
                </a:solidFill>
                <a:latin typeface="SimSun" panose="02010600030101010101" pitchFamily="2" charset="-122"/>
                <a:ea typeface="SimSun" panose="02010600030101010101" pitchFamily="2" charset="-122"/>
              </a:rPr>
              <a:t>节说得更清楚：</a:t>
            </a:r>
            <a:r>
              <a:rPr lang="en-US" altLang="zh-CN" sz="3200" b="1" dirty="0">
                <a:solidFill>
                  <a:srgbClr val="000000"/>
                </a:solidFill>
                <a:latin typeface="SimSun" panose="02010600030101010101" pitchFamily="2" charset="-122"/>
                <a:ea typeface="SimSun" panose="02010600030101010101" pitchFamily="2" charset="-122"/>
              </a:rPr>
              <a:t>"</a:t>
            </a:r>
            <a:r>
              <a:rPr lang="zh-CN" altLang="en-US" sz="3200" b="1" dirty="0">
                <a:solidFill>
                  <a:srgbClr val="000000"/>
                </a:solidFill>
                <a:latin typeface="SimSun" panose="02010600030101010101" pitchFamily="2" charset="-122"/>
                <a:ea typeface="SimSun" panose="02010600030101010101" pitchFamily="2" charset="-122"/>
              </a:rPr>
              <a:t>基督并不是进了人手所造的圣所</a:t>
            </a:r>
            <a:r>
              <a:rPr lang="en-US" altLang="zh-CN" sz="3200" b="1" dirty="0">
                <a:solidFill>
                  <a:srgbClr val="000000"/>
                </a:solidFill>
                <a:latin typeface="SimSun" panose="02010600030101010101" pitchFamily="2" charset="-122"/>
                <a:ea typeface="SimSun" panose="02010600030101010101" pitchFamily="2" charset="-122"/>
              </a:rPr>
              <a:t>(</a:t>
            </a:r>
            <a:r>
              <a:rPr lang="zh-CN" altLang="en-US" sz="3200" b="1" dirty="0">
                <a:solidFill>
                  <a:srgbClr val="000000"/>
                </a:solidFill>
                <a:latin typeface="SimSun" panose="02010600030101010101" pitchFamily="2" charset="-122"/>
                <a:ea typeface="SimSun" panose="02010600030101010101" pitchFamily="2" charset="-122"/>
              </a:rPr>
              <a:t>这不过是真圣所的影像</a:t>
            </a:r>
            <a:r>
              <a:rPr lang="en-US" altLang="zh-CN" sz="3200" b="1" dirty="0">
                <a:solidFill>
                  <a:srgbClr val="000000"/>
                </a:solidFill>
                <a:latin typeface="SimSun" panose="02010600030101010101" pitchFamily="2" charset="-122"/>
                <a:ea typeface="SimSun" panose="02010600030101010101" pitchFamily="2" charset="-122"/>
              </a:rPr>
              <a:t>)</a:t>
            </a:r>
            <a:r>
              <a:rPr lang="zh-CN" altLang="en-US" sz="3200" b="1" dirty="0">
                <a:solidFill>
                  <a:srgbClr val="000000"/>
                </a:solidFill>
                <a:latin typeface="SimSun" panose="02010600030101010101" pitchFamily="2" charset="-122"/>
                <a:ea typeface="SimSun" panose="02010600030101010101" pitchFamily="2" charset="-122"/>
              </a:rPr>
              <a:t>，乃是进了天堂，如今为我们显在神面前</a:t>
            </a:r>
            <a:r>
              <a:rPr lang="en-US" altLang="zh-CN" sz="3200" b="1" dirty="0">
                <a:solidFill>
                  <a:srgbClr val="000000"/>
                </a:solidFill>
                <a:latin typeface="SimSun" panose="02010600030101010101" pitchFamily="2" charset="-122"/>
                <a:ea typeface="SimSun" panose="02010600030101010101" pitchFamily="2" charset="-122"/>
              </a:rPr>
              <a:t>"</a:t>
            </a:r>
            <a:r>
              <a:rPr lang="zh-CN" altLang="en-US" sz="3200" b="1" dirty="0">
                <a:solidFill>
                  <a:srgbClr val="000000"/>
                </a:solidFill>
                <a:latin typeface="SimSun" panose="02010600030101010101" pitchFamily="2" charset="-122"/>
                <a:ea typeface="SimSun" panose="02010600030101010101" pitchFamily="2" charset="-122"/>
              </a:rPr>
              <a:t>。这里给我们看见希伯来书九章他所说天上的圣所就是指着天堂，指神所在的地方。</a:t>
            </a:r>
          </a:p>
          <a:p>
            <a:r>
              <a:rPr lang="zh-CN" altLang="en-US" sz="3200" b="1" dirty="0">
                <a:solidFill>
                  <a:srgbClr val="000000"/>
                </a:solidFill>
                <a:latin typeface="SimSun" panose="02010600030101010101" pitchFamily="2" charset="-122"/>
                <a:ea typeface="SimSun" panose="02010600030101010101" pitchFamily="2" charset="-122"/>
              </a:rPr>
              <a:t>主耶稣钉死十字架时，圣所与至圣所中间的幔子已经裂开了，藉着主的死，一条</a:t>
            </a:r>
            <a:r>
              <a:rPr lang="en-US" altLang="zh-CN" sz="3200" b="1" dirty="0">
                <a:solidFill>
                  <a:srgbClr val="000000"/>
                </a:solidFill>
                <a:latin typeface="SimSun" panose="02010600030101010101" pitchFamily="2" charset="-122"/>
                <a:ea typeface="SimSun" panose="02010600030101010101" pitchFamily="2" charset="-122"/>
              </a:rPr>
              <a:t>"</a:t>
            </a:r>
            <a:r>
              <a:rPr lang="zh-CN" altLang="en-US" sz="3200" b="1" dirty="0">
                <a:solidFill>
                  <a:srgbClr val="000000"/>
                </a:solidFill>
                <a:latin typeface="SimSun" panose="02010600030101010101" pitchFamily="2" charset="-122"/>
                <a:ea typeface="SimSun" panose="02010600030101010101" pitchFamily="2" charset="-122"/>
              </a:rPr>
              <a:t>又新又活的路</a:t>
            </a:r>
            <a:r>
              <a:rPr lang="en-US" altLang="zh-CN" sz="3200" b="1" dirty="0">
                <a:solidFill>
                  <a:srgbClr val="000000"/>
                </a:solidFill>
                <a:latin typeface="SimSun" panose="02010600030101010101" pitchFamily="2" charset="-122"/>
                <a:ea typeface="SimSun" panose="02010600030101010101" pitchFamily="2" charset="-122"/>
              </a:rPr>
              <a:t>"</a:t>
            </a:r>
            <a:r>
              <a:rPr lang="zh-CN" altLang="en-US" sz="3200" b="1" dirty="0">
                <a:solidFill>
                  <a:srgbClr val="000000"/>
                </a:solidFill>
                <a:latin typeface="SimSun" panose="02010600030101010101" pitchFamily="2" charset="-122"/>
                <a:ea typeface="SimSun" panose="02010600030101010101" pitchFamily="2" charset="-122"/>
              </a:rPr>
              <a:t>已经建立了，我们藉着主可以直接来到神的面前，天上的圣所是神的同在，再没有中间的间隔，没有所谓第一部份、第二部份之说，基督更不可能等候一千八百多年以后才进入圣所。 </a:t>
            </a:r>
            <a:br>
              <a:rPr lang="zh-CN" altLang="en-US" sz="3200" b="1" dirty="0">
                <a:solidFill>
                  <a:srgbClr val="000000"/>
                </a:solidFill>
                <a:latin typeface="SimSun" panose="02010600030101010101" pitchFamily="2" charset="-122"/>
                <a:ea typeface="SimSun" panose="02010600030101010101" pitchFamily="2" charset="-122"/>
              </a:rPr>
            </a:br>
            <a:r>
              <a:rPr lang="zh-CN" altLang="en-US" sz="3200" b="1" dirty="0">
                <a:solidFill>
                  <a:srgbClr val="000000"/>
                </a:solidFill>
                <a:latin typeface="SimSun" panose="02010600030101010101" pitchFamily="2" charset="-122"/>
                <a:ea typeface="SimSun" panose="02010600030101010101" pitchFamily="2" charset="-122"/>
              </a:rPr>
              <a:t/>
            </a:r>
            <a:br>
              <a:rPr lang="zh-CN" altLang="en-US" sz="3200" b="1" dirty="0">
                <a:solidFill>
                  <a:srgbClr val="000000"/>
                </a:solidFill>
                <a:latin typeface="SimSun" panose="02010600030101010101" pitchFamily="2" charset="-122"/>
                <a:ea typeface="SimSun" panose="02010600030101010101" pitchFamily="2" charset="-122"/>
              </a:rPr>
            </a:br>
            <a:endParaRPr lang="en-US" altLang="zh-CN" sz="3200" b="1" dirty="0">
              <a:solidFill>
                <a:srgbClr val="000000"/>
              </a:solidFill>
              <a:latin typeface="SimSun" panose="02010600030101010101" pitchFamily="2" charset="-122"/>
              <a:ea typeface="SimSun" panose="02010600030101010101" pitchFamily="2" charset="-122"/>
            </a:endParaRPr>
          </a:p>
        </p:txBody>
      </p:sp>
      <p:sp>
        <p:nvSpPr>
          <p:cNvPr id="58371" name="Footer Placeholder 1">
            <a:extLst>
              <a:ext uri="{FF2B5EF4-FFF2-40B4-BE49-F238E27FC236}">
                <a16:creationId xmlns:a16="http://schemas.microsoft.com/office/drawing/2014/main" xmlns="" id="{A5004676-0C7E-4F69-A1CF-D2B2E8248D17}"/>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zh-CN" altLang="en-US" sz="1200">
                <a:solidFill>
                  <a:srgbClr val="898989"/>
                </a:solidFill>
                <a:latin typeface="Calibri" panose="020F0502020204030204" pitchFamily="34" charset="0"/>
              </a:rPr>
              <a:t>洛丽华人基督教会二零一七年夏季成人主日學</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护教学初探</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异教异端与極端  潘柏滔</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趙任君</a:t>
            </a:r>
            <a:endParaRPr lang="en-US" altLang="zh-CN" sz="1200">
              <a:solidFill>
                <a:srgbClr val="898989"/>
              </a:solidFill>
              <a:latin typeface="Calibri" panose="020F0502020204030204" pitchFamily="34" charset="0"/>
            </a:endParaRPr>
          </a:p>
        </p:txBody>
      </p:sp>
    </p:spTree>
    <p:extLst>
      <p:ext uri="{BB962C8B-B14F-4D97-AF65-F5344CB8AC3E}">
        <p14:creationId xmlns:p14="http://schemas.microsoft.com/office/powerpoint/2010/main" val="1513400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xmlns="" id="{F02B3DD6-73F8-48C4-B2DE-0A481EDD5F24}"/>
              </a:ext>
            </a:extLst>
          </p:cNvPr>
          <p:cNvSpPr>
            <a:spLocks noGrp="1" noChangeArrowheads="1"/>
          </p:cNvSpPr>
          <p:nvPr>
            <p:ph type="body" idx="1"/>
          </p:nvPr>
        </p:nvSpPr>
        <p:spPr>
          <a:xfrm>
            <a:off x="0" y="0"/>
            <a:ext cx="9144000" cy="6858000"/>
          </a:xfrm>
        </p:spPr>
        <p:txBody>
          <a:bodyPr/>
          <a:lstStyle/>
          <a:p>
            <a:r>
              <a:rPr lang="zh-CN" altLang="en-US" sz="3200" b="1" dirty="0">
                <a:solidFill>
                  <a:srgbClr val="000000"/>
                </a:solidFill>
                <a:latin typeface="SimSun" panose="02010600030101010101" pitchFamily="2" charset="-122"/>
                <a:ea typeface="SimSun" panose="02010600030101010101" pitchFamily="2" charset="-122"/>
              </a:rPr>
              <a:t> 调查性的审判</a:t>
            </a:r>
            <a:br>
              <a:rPr lang="zh-CN" altLang="en-US" sz="3200" b="1" dirty="0">
                <a:solidFill>
                  <a:srgbClr val="000000"/>
                </a:solidFill>
                <a:latin typeface="SimSun" panose="02010600030101010101" pitchFamily="2" charset="-122"/>
                <a:ea typeface="SimSun" panose="02010600030101010101" pitchFamily="2" charset="-122"/>
              </a:rPr>
            </a:br>
            <a:r>
              <a:rPr lang="zh-CN" altLang="en-US" sz="3200" b="1" dirty="0">
                <a:solidFill>
                  <a:srgbClr val="000000"/>
                </a:solidFill>
                <a:latin typeface="SimSun" panose="02010600030101010101" pitchFamily="2" charset="-122"/>
                <a:ea typeface="SimSun" panose="02010600030101010101" pitchFamily="2" charset="-122"/>
              </a:rPr>
              <a:t>安息日会认为今天在天上在进行着一种审判，审阅每一个信徒是否配得永生。 </a:t>
            </a:r>
            <a:br>
              <a:rPr lang="zh-CN" altLang="en-US" sz="3200" b="1" dirty="0">
                <a:solidFill>
                  <a:srgbClr val="000000"/>
                </a:solidFill>
                <a:latin typeface="SimSun" panose="02010600030101010101" pitchFamily="2" charset="-122"/>
                <a:ea typeface="SimSun" panose="02010600030101010101" pitchFamily="2" charset="-122"/>
              </a:rPr>
            </a:br>
            <a:endParaRPr lang="zh-CN" altLang="en-US" sz="3200" b="1" dirty="0">
              <a:solidFill>
                <a:srgbClr val="000000"/>
              </a:solidFill>
              <a:latin typeface="SimSun" panose="02010600030101010101" pitchFamily="2" charset="-122"/>
              <a:ea typeface="SimSun" panose="02010600030101010101" pitchFamily="2" charset="-122"/>
            </a:endParaRPr>
          </a:p>
          <a:p>
            <a:r>
              <a:rPr lang="en-US" altLang="zh-CN" sz="3200" b="1" dirty="0">
                <a:solidFill>
                  <a:srgbClr val="000000"/>
                </a:solidFill>
                <a:latin typeface="SimSun" panose="02010600030101010101" pitchFamily="2" charset="-122"/>
                <a:ea typeface="SimSun" panose="02010600030101010101" pitchFamily="2" charset="-122"/>
              </a:rPr>
              <a:t>【</a:t>
            </a:r>
            <a:r>
              <a:rPr lang="zh-CN" altLang="en-US" sz="3200" b="1" dirty="0">
                <a:solidFill>
                  <a:srgbClr val="000000"/>
                </a:solidFill>
                <a:latin typeface="SimSun" panose="02010600030101010101" pitchFamily="2" charset="-122"/>
                <a:ea typeface="SimSun" panose="02010600030101010101" pitchFamily="2" charset="-122"/>
              </a:rPr>
              <a:t>圣经真道</a:t>
            </a:r>
            <a:r>
              <a:rPr lang="en-US" altLang="zh-CN" sz="3200" b="1" dirty="0">
                <a:solidFill>
                  <a:srgbClr val="000000"/>
                </a:solidFill>
                <a:latin typeface="SimSun" panose="02010600030101010101" pitchFamily="2" charset="-122"/>
                <a:ea typeface="SimSun" panose="02010600030101010101" pitchFamily="2" charset="-122"/>
              </a:rPr>
              <a:t>】</a:t>
            </a:r>
            <a:br>
              <a:rPr lang="en-US" altLang="zh-CN" sz="3200" b="1" dirty="0">
                <a:solidFill>
                  <a:srgbClr val="000000"/>
                </a:solidFill>
                <a:latin typeface="SimSun" panose="02010600030101010101" pitchFamily="2" charset="-122"/>
                <a:ea typeface="SimSun" panose="02010600030101010101" pitchFamily="2" charset="-122"/>
              </a:rPr>
            </a:br>
            <a:r>
              <a:rPr lang="zh-CN" altLang="en-US" sz="3200" b="1" dirty="0">
                <a:solidFill>
                  <a:srgbClr val="000000"/>
                </a:solidFill>
                <a:latin typeface="SimSun" panose="02010600030101010101" pitchFamily="2" charset="-122"/>
                <a:ea typeface="SimSun" panose="02010600030101010101" pitchFamily="2" charset="-122"/>
              </a:rPr>
              <a:t>约五</a:t>
            </a:r>
            <a:r>
              <a:rPr lang="en-US" altLang="zh-CN" sz="3200" b="1" dirty="0">
                <a:solidFill>
                  <a:srgbClr val="000000"/>
                </a:solidFill>
                <a:latin typeface="SimSun" panose="02010600030101010101" pitchFamily="2" charset="-122"/>
                <a:ea typeface="SimSun" panose="02010600030101010101" pitchFamily="2" charset="-122"/>
              </a:rPr>
              <a:t>24</a:t>
            </a:r>
            <a:r>
              <a:rPr lang="zh-CN" altLang="en-US" sz="3200" b="1" dirty="0">
                <a:solidFill>
                  <a:srgbClr val="000000"/>
                </a:solidFill>
                <a:latin typeface="SimSun" panose="02010600030101010101" pitchFamily="2" charset="-122"/>
                <a:ea typeface="SimSun" panose="02010600030101010101" pitchFamily="2" charset="-122"/>
              </a:rPr>
              <a:t>告诉我们，信主的人</a:t>
            </a:r>
            <a:r>
              <a:rPr lang="en-US" altLang="zh-CN" sz="3200" b="1" dirty="0">
                <a:solidFill>
                  <a:srgbClr val="000000"/>
                </a:solidFill>
                <a:latin typeface="SimSun" panose="02010600030101010101" pitchFamily="2" charset="-122"/>
                <a:ea typeface="SimSun" panose="02010600030101010101" pitchFamily="2" charset="-122"/>
              </a:rPr>
              <a:t>"</a:t>
            </a:r>
            <a:r>
              <a:rPr lang="zh-CN" altLang="en-US" sz="3200" b="1" dirty="0">
                <a:solidFill>
                  <a:srgbClr val="000000"/>
                </a:solidFill>
                <a:latin typeface="SimSun" panose="02010600030101010101" pitchFamily="2" charset="-122"/>
                <a:ea typeface="SimSun" panose="02010600030101010101" pitchFamily="2" charset="-122"/>
              </a:rPr>
              <a:t>就有永生，不至于定罪，是已经出死入生了</a:t>
            </a:r>
            <a:r>
              <a:rPr lang="en-US" altLang="zh-CN" sz="3200" b="1" dirty="0">
                <a:solidFill>
                  <a:srgbClr val="000000"/>
                </a:solidFill>
                <a:latin typeface="SimSun" panose="02010600030101010101" pitchFamily="2" charset="-122"/>
                <a:ea typeface="SimSun" panose="02010600030101010101" pitchFamily="2" charset="-122"/>
              </a:rPr>
              <a:t>"</a:t>
            </a:r>
            <a:r>
              <a:rPr lang="zh-CN" altLang="en-US" sz="3200" b="1" dirty="0">
                <a:solidFill>
                  <a:srgbClr val="000000"/>
                </a:solidFill>
                <a:latin typeface="SimSun" panose="02010600030101010101" pitchFamily="2" charset="-122"/>
                <a:ea typeface="SimSun" panose="02010600030101010101" pitchFamily="2" charset="-122"/>
              </a:rPr>
              <a:t>。因为基督已经为我们的罪死了</a:t>
            </a:r>
            <a:r>
              <a:rPr lang="en-US" altLang="zh-CN" sz="3200" b="1" dirty="0">
                <a:solidFill>
                  <a:srgbClr val="000000"/>
                </a:solidFill>
                <a:latin typeface="SimSun" panose="02010600030101010101" pitchFamily="2" charset="-122"/>
                <a:ea typeface="SimSun" panose="02010600030101010101" pitchFamily="2" charset="-122"/>
              </a:rPr>
              <a:t>, </a:t>
            </a:r>
            <a:r>
              <a:rPr lang="zh-CN" altLang="en-US" sz="3200" b="1" dirty="0">
                <a:solidFill>
                  <a:srgbClr val="000000"/>
                </a:solidFill>
                <a:latin typeface="SimSun" panose="02010600030101010101" pitchFamily="2" charset="-122"/>
                <a:ea typeface="SimSun" panose="02010600030101010101" pitchFamily="2" charset="-122"/>
              </a:rPr>
              <a:t>担當了我們的刑罰</a:t>
            </a:r>
            <a:r>
              <a:rPr lang="en-US" altLang="zh-CN" sz="3200" b="1" dirty="0">
                <a:solidFill>
                  <a:srgbClr val="000000"/>
                </a:solidFill>
                <a:latin typeface="SimSun" panose="02010600030101010101" pitchFamily="2" charset="-122"/>
                <a:ea typeface="SimSun" panose="02010600030101010101" pitchFamily="2" charset="-122"/>
              </a:rPr>
              <a:t>, </a:t>
            </a:r>
            <a:r>
              <a:rPr lang="zh-CN" altLang="en-US" sz="3200" b="1" dirty="0">
                <a:solidFill>
                  <a:srgbClr val="000000"/>
                </a:solidFill>
                <a:latin typeface="SimSun" panose="02010600030101010101" pitchFamily="2" charset="-122"/>
                <a:ea typeface="SimSun" panose="02010600030101010101" pitchFamily="2" charset="-122"/>
              </a:rPr>
              <a:t>付上了罪的工價</a:t>
            </a:r>
            <a:r>
              <a:rPr lang="en-US" altLang="zh-CN" sz="3200" b="1" dirty="0">
                <a:solidFill>
                  <a:srgbClr val="000000"/>
                </a:solidFill>
                <a:latin typeface="SimSun" panose="02010600030101010101" pitchFamily="2" charset="-122"/>
                <a:ea typeface="SimSun" panose="02010600030101010101" pitchFamily="2" charset="-122"/>
              </a:rPr>
              <a:t>, </a:t>
            </a:r>
            <a:r>
              <a:rPr lang="zh-CN" altLang="en-US" sz="3200" b="1" dirty="0">
                <a:solidFill>
                  <a:srgbClr val="000000"/>
                </a:solidFill>
                <a:latin typeface="SimSun" panose="02010600030101010101" pitchFamily="2" charset="-122"/>
                <a:ea typeface="SimSun" panose="02010600030101010101" pitchFamily="2" charset="-122"/>
              </a:rPr>
              <a:t>我们不必再为永生永死的问题受审判，这是我们信主之人有福的确据。我们将来要在基督台前受審，但这个审判不是永生永死的审判，而是按着我们所行的得赏赐的审判</a:t>
            </a:r>
            <a:r>
              <a:rPr lang="en-US" altLang="zh-CN" sz="3200" b="1" dirty="0">
                <a:solidFill>
                  <a:srgbClr val="000000"/>
                </a:solidFill>
                <a:latin typeface="SimSun" panose="02010600030101010101" pitchFamily="2" charset="-122"/>
                <a:ea typeface="SimSun" panose="02010600030101010101" pitchFamily="2" charset="-122"/>
              </a:rPr>
              <a:t>(</a:t>
            </a:r>
            <a:r>
              <a:rPr lang="zh-CN" altLang="en-US" sz="3200" b="1" dirty="0">
                <a:solidFill>
                  <a:srgbClr val="000000"/>
                </a:solidFill>
                <a:latin typeface="SimSun" panose="02010600030101010101" pitchFamily="2" charset="-122"/>
                <a:ea typeface="SimSun" panose="02010600030101010101" pitchFamily="2" charset="-122"/>
              </a:rPr>
              <a:t>林前三</a:t>
            </a:r>
            <a:r>
              <a:rPr lang="en-US" altLang="zh-CN" sz="3200" b="1" dirty="0">
                <a:solidFill>
                  <a:srgbClr val="000000"/>
                </a:solidFill>
                <a:latin typeface="SimSun" panose="02010600030101010101" pitchFamily="2" charset="-122"/>
                <a:ea typeface="SimSun" panose="02010600030101010101" pitchFamily="2" charset="-122"/>
              </a:rPr>
              <a:t>12-15)</a:t>
            </a:r>
            <a:r>
              <a:rPr lang="zh-CN" altLang="en-US" sz="3200" b="1" dirty="0">
                <a:solidFill>
                  <a:srgbClr val="000000"/>
                </a:solidFill>
                <a:latin typeface="SimSun" panose="02010600030101010101" pitchFamily="2" charset="-122"/>
                <a:ea typeface="SimSun" panose="02010600030101010101" pitchFamily="2" charset="-122"/>
              </a:rPr>
              <a:t>。 </a:t>
            </a:r>
            <a:br>
              <a:rPr lang="zh-CN" altLang="en-US" sz="3200" b="1" dirty="0">
                <a:solidFill>
                  <a:srgbClr val="000000"/>
                </a:solidFill>
                <a:latin typeface="SimSun" panose="02010600030101010101" pitchFamily="2" charset="-122"/>
                <a:ea typeface="SimSun" panose="02010600030101010101" pitchFamily="2" charset="-122"/>
              </a:rPr>
            </a:br>
            <a:r>
              <a:rPr lang="zh-CN" altLang="en-US" sz="3200" b="1" dirty="0">
                <a:solidFill>
                  <a:srgbClr val="000000"/>
                </a:solidFill>
                <a:latin typeface="SimSun" panose="02010600030101010101" pitchFamily="2" charset="-122"/>
                <a:ea typeface="SimSun" panose="02010600030101010101" pitchFamily="2" charset="-122"/>
              </a:rPr>
              <a:t/>
            </a:r>
            <a:br>
              <a:rPr lang="zh-CN" altLang="en-US" sz="3200" b="1" dirty="0">
                <a:solidFill>
                  <a:srgbClr val="000000"/>
                </a:solidFill>
                <a:latin typeface="SimSun" panose="02010600030101010101" pitchFamily="2" charset="-122"/>
                <a:ea typeface="SimSun" panose="02010600030101010101" pitchFamily="2" charset="-122"/>
              </a:rPr>
            </a:br>
            <a:endParaRPr lang="en-US" altLang="zh-CN" sz="3200" b="1" dirty="0">
              <a:solidFill>
                <a:srgbClr val="000000"/>
              </a:solidFill>
              <a:latin typeface="SimSun" panose="02010600030101010101" pitchFamily="2" charset="-122"/>
              <a:ea typeface="SimSun" panose="02010600030101010101" pitchFamily="2" charset="-122"/>
            </a:endParaRPr>
          </a:p>
        </p:txBody>
      </p:sp>
      <p:sp>
        <p:nvSpPr>
          <p:cNvPr id="59395" name="Footer Placeholder 1">
            <a:extLst>
              <a:ext uri="{FF2B5EF4-FFF2-40B4-BE49-F238E27FC236}">
                <a16:creationId xmlns:a16="http://schemas.microsoft.com/office/drawing/2014/main" xmlns="" id="{E07E26E1-F559-4979-ABE7-53100FF10871}"/>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zh-CN" altLang="en-US" sz="1200">
                <a:solidFill>
                  <a:srgbClr val="898989"/>
                </a:solidFill>
                <a:latin typeface="Calibri" panose="020F0502020204030204" pitchFamily="34" charset="0"/>
              </a:rPr>
              <a:t>洛丽华人基督教会二零一七年夏季成人主日學</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护教学初探</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异教异端与極端  潘柏滔</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趙任君</a:t>
            </a:r>
            <a:endParaRPr lang="en-US" altLang="zh-CN" sz="1200">
              <a:solidFill>
                <a:srgbClr val="898989"/>
              </a:solidFill>
              <a:latin typeface="Calibri" panose="020F0502020204030204" pitchFamily="34" charset="0"/>
            </a:endParaRPr>
          </a:p>
        </p:txBody>
      </p:sp>
    </p:spTree>
    <p:extLst>
      <p:ext uri="{BB962C8B-B14F-4D97-AF65-F5344CB8AC3E}">
        <p14:creationId xmlns:p14="http://schemas.microsoft.com/office/powerpoint/2010/main" val="753857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2">
                                            <p:txEl>
                                              <p:pRg st="0" end="0"/>
                                            </p:txEl>
                                          </p:spTgt>
                                        </p:tgtEl>
                                        <p:attrNameLst>
                                          <p:attrName>style.visibility</p:attrName>
                                        </p:attrNameLst>
                                      </p:cBhvr>
                                      <p:to>
                                        <p:strVal val="visible"/>
                                      </p:to>
                                    </p:set>
                                    <p:anim calcmode="lin" valueType="num">
                                      <p:cBhvr additive="base">
                                        <p:cTn id="7" dur="500" fill="hold"/>
                                        <p:tgtEl>
                                          <p:spTgt spid="768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6802">
                                            <p:txEl>
                                              <p:pRg st="1" end="1"/>
                                            </p:txEl>
                                          </p:spTgt>
                                        </p:tgtEl>
                                        <p:attrNameLst>
                                          <p:attrName>style.visibility</p:attrName>
                                        </p:attrNameLst>
                                      </p:cBhvr>
                                      <p:to>
                                        <p:strVal val="visible"/>
                                      </p:to>
                                    </p:set>
                                    <p:anim calcmode="lin" valueType="num">
                                      <p:cBhvr additive="base">
                                        <p:cTn id="13" dur="500" fill="hold"/>
                                        <p:tgtEl>
                                          <p:spTgt spid="768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80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0D0496CB-AD59-44DE-8C9A-90F895798D07}"/>
              </a:ext>
            </a:extLst>
          </p:cNvPr>
          <p:cNvSpPr>
            <a:spLocks noGrp="1" noChangeArrowheads="1"/>
          </p:cNvSpPr>
          <p:nvPr>
            <p:ph type="body" idx="1"/>
          </p:nvPr>
        </p:nvSpPr>
        <p:spPr>
          <a:xfrm>
            <a:off x="0" y="0"/>
            <a:ext cx="9144000" cy="6597650"/>
          </a:xfrm>
        </p:spPr>
        <p:txBody>
          <a:bodyPr/>
          <a:lstStyle/>
          <a:p>
            <a:r>
              <a:rPr lang="zh-CN" altLang="en-US" sz="3000" b="1" dirty="0">
                <a:solidFill>
                  <a:srgbClr val="000000"/>
                </a:solidFill>
                <a:latin typeface="SimSun" panose="02010600030101010101" pitchFamily="2" charset="-122"/>
                <a:ea typeface="SimSun" panose="02010600030101010101" pitchFamily="2" charset="-122"/>
              </a:rPr>
              <a:t> 永刑</a:t>
            </a:r>
            <a:br>
              <a:rPr lang="zh-CN" altLang="en-US" sz="3000" b="1" dirty="0">
                <a:solidFill>
                  <a:srgbClr val="000000"/>
                </a:solidFill>
                <a:latin typeface="SimSun" panose="02010600030101010101" pitchFamily="2" charset="-122"/>
                <a:ea typeface="SimSun" panose="02010600030101010101" pitchFamily="2" charset="-122"/>
              </a:rPr>
            </a:br>
            <a:r>
              <a:rPr lang="zh-CN" altLang="en-US" sz="3000" b="1" dirty="0">
                <a:solidFill>
                  <a:srgbClr val="000000"/>
                </a:solidFill>
                <a:latin typeface="SimSun" panose="02010600030101010101" pitchFamily="2" charset="-122"/>
                <a:ea typeface="SimSun" panose="02010600030101010101" pitchFamily="2" charset="-122"/>
              </a:rPr>
              <a:t/>
            </a:r>
            <a:br>
              <a:rPr lang="zh-CN" altLang="en-US" sz="3000" b="1" dirty="0">
                <a:solidFill>
                  <a:srgbClr val="000000"/>
                </a:solidFill>
                <a:latin typeface="SimSun" panose="02010600030101010101" pitchFamily="2" charset="-122"/>
                <a:ea typeface="SimSun" panose="02010600030101010101" pitchFamily="2" charset="-122"/>
              </a:rPr>
            </a:br>
            <a:r>
              <a:rPr lang="zh-CN" altLang="en-US" sz="3000" b="1" dirty="0">
                <a:solidFill>
                  <a:srgbClr val="000000"/>
                </a:solidFill>
                <a:latin typeface="SimSun" panose="02010600030101010101" pitchFamily="2" charset="-122"/>
                <a:ea typeface="SimSun" panose="02010600030101010101" pitchFamily="2" charset="-122"/>
              </a:rPr>
              <a:t>安息日会认为人死后灵魂进入一种無知覺的睡眠状态</a:t>
            </a:r>
            <a:r>
              <a:rPr lang="en-US" altLang="zh-CN" sz="3000" b="1" dirty="0">
                <a:solidFill>
                  <a:srgbClr val="000000"/>
                </a:solidFill>
                <a:latin typeface="SimSun" panose="02010600030101010101" pitchFamily="2" charset="-122"/>
                <a:ea typeface="SimSun" panose="02010600030101010101" pitchFamily="2" charset="-122"/>
              </a:rPr>
              <a:t>(soul sleep)</a:t>
            </a:r>
            <a:r>
              <a:rPr lang="zh-CN" altLang="en-US" sz="3000" b="1" dirty="0">
                <a:solidFill>
                  <a:srgbClr val="000000"/>
                </a:solidFill>
                <a:latin typeface="SimSun" panose="02010600030101010101" pitchFamily="2" charset="-122"/>
                <a:ea typeface="SimSun" panose="02010600030101010101" pitchFamily="2" charset="-122"/>
              </a:rPr>
              <a:t>，他们认为一个永远有知觉的刑罚是不公平的，所以恶人死后就被消灭，化归乌有。 </a:t>
            </a:r>
            <a:br>
              <a:rPr lang="zh-CN" altLang="en-US" sz="3000" b="1" dirty="0">
                <a:solidFill>
                  <a:srgbClr val="000000"/>
                </a:solidFill>
                <a:latin typeface="SimSun" panose="02010600030101010101" pitchFamily="2" charset="-122"/>
                <a:ea typeface="SimSun" panose="02010600030101010101" pitchFamily="2" charset="-122"/>
              </a:rPr>
            </a:br>
            <a:endParaRPr lang="zh-CN" altLang="en-US" sz="3000" b="1" dirty="0">
              <a:solidFill>
                <a:srgbClr val="000000"/>
              </a:solidFill>
              <a:latin typeface="SimSun" panose="02010600030101010101" pitchFamily="2" charset="-122"/>
              <a:ea typeface="SimSun" panose="02010600030101010101" pitchFamily="2" charset="-122"/>
            </a:endParaRPr>
          </a:p>
          <a:p>
            <a:r>
              <a:rPr lang="en-US" altLang="zh-CN" sz="3000" b="1" dirty="0">
                <a:solidFill>
                  <a:srgbClr val="000000"/>
                </a:solidFill>
                <a:latin typeface="SimSun" panose="02010600030101010101" pitchFamily="2" charset="-122"/>
                <a:ea typeface="SimSun" panose="02010600030101010101" pitchFamily="2" charset="-122"/>
              </a:rPr>
              <a:t>【</a:t>
            </a:r>
            <a:r>
              <a:rPr lang="zh-CN" altLang="en-US" sz="3000" b="1" dirty="0">
                <a:solidFill>
                  <a:srgbClr val="000000"/>
                </a:solidFill>
                <a:latin typeface="SimSun" panose="02010600030101010101" pitchFamily="2" charset="-122"/>
                <a:ea typeface="SimSun" panose="02010600030101010101" pitchFamily="2" charset="-122"/>
              </a:rPr>
              <a:t>圣经真道</a:t>
            </a:r>
            <a:r>
              <a:rPr lang="en-US" altLang="zh-CN" sz="3000" b="1" dirty="0">
                <a:solidFill>
                  <a:srgbClr val="000000"/>
                </a:solidFill>
                <a:latin typeface="SimSun" panose="02010600030101010101" pitchFamily="2" charset="-122"/>
                <a:ea typeface="SimSun" panose="02010600030101010101" pitchFamily="2" charset="-122"/>
              </a:rPr>
              <a:t>】</a:t>
            </a:r>
            <a:br>
              <a:rPr lang="en-US" altLang="zh-CN" sz="3000" b="1" dirty="0">
                <a:solidFill>
                  <a:srgbClr val="000000"/>
                </a:solidFill>
                <a:latin typeface="SimSun" panose="02010600030101010101" pitchFamily="2" charset="-122"/>
                <a:ea typeface="SimSun" panose="02010600030101010101" pitchFamily="2" charset="-122"/>
              </a:rPr>
            </a:br>
            <a:r>
              <a:rPr lang="en-US" altLang="zh-CN" sz="3000" b="1" dirty="0">
                <a:solidFill>
                  <a:srgbClr val="000000"/>
                </a:solidFill>
                <a:latin typeface="SimSun" panose="02010600030101010101" pitchFamily="2" charset="-122"/>
                <a:ea typeface="SimSun" panose="02010600030101010101" pitchFamily="2" charset="-122"/>
              </a:rPr>
              <a:t/>
            </a:r>
            <a:br>
              <a:rPr lang="en-US" altLang="zh-CN" sz="3000" b="1" dirty="0">
                <a:solidFill>
                  <a:srgbClr val="000000"/>
                </a:solidFill>
                <a:latin typeface="SimSun" panose="02010600030101010101" pitchFamily="2" charset="-122"/>
                <a:ea typeface="SimSun" panose="02010600030101010101" pitchFamily="2" charset="-122"/>
              </a:rPr>
            </a:br>
            <a:r>
              <a:rPr lang="zh-CN" altLang="en-US" sz="3000" b="1" dirty="0">
                <a:solidFill>
                  <a:srgbClr val="000000"/>
                </a:solidFill>
                <a:latin typeface="SimSun" panose="02010600030101010101" pitchFamily="2" charset="-122"/>
                <a:ea typeface="SimSun" panose="02010600030101010101" pitchFamily="2" charset="-122"/>
              </a:rPr>
              <a:t>太廿五</a:t>
            </a:r>
            <a:r>
              <a:rPr lang="en-US" altLang="zh-CN" sz="3000" b="1" dirty="0">
                <a:solidFill>
                  <a:srgbClr val="000000"/>
                </a:solidFill>
                <a:latin typeface="SimSun" panose="02010600030101010101" pitchFamily="2" charset="-122"/>
                <a:ea typeface="SimSun" panose="02010600030101010101" pitchFamily="2" charset="-122"/>
              </a:rPr>
              <a:t>41</a:t>
            </a:r>
            <a:r>
              <a:rPr lang="zh-CN" altLang="en-US" sz="3000" b="1" dirty="0">
                <a:solidFill>
                  <a:srgbClr val="000000"/>
                </a:solidFill>
                <a:latin typeface="SimSun" panose="02010600030101010101" pitchFamily="2" charset="-122"/>
                <a:ea typeface="SimSun" panose="02010600030101010101" pitchFamily="2" charset="-122"/>
              </a:rPr>
              <a:t>说得非常清楚，地狱的刑罚是永久的，若是恶人死后没有审判，没有刑罚，一死了事，那么對为恶之人太便宜了。从财主和拉撒路死后的情形 </a:t>
            </a:r>
            <a:r>
              <a:rPr lang="en-US" altLang="zh-CN" sz="3000" b="1" dirty="0">
                <a:solidFill>
                  <a:srgbClr val="000000"/>
                </a:solidFill>
                <a:latin typeface="SimSun" panose="02010600030101010101" pitchFamily="2" charset="-122"/>
                <a:ea typeface="SimSun" panose="02010600030101010101" pitchFamily="2" charset="-122"/>
              </a:rPr>
              <a:t>(</a:t>
            </a:r>
            <a:r>
              <a:rPr lang="zh-CN" altLang="en-US" sz="3000" b="1" dirty="0">
                <a:solidFill>
                  <a:srgbClr val="000000"/>
                </a:solidFill>
                <a:latin typeface="SimSun" panose="02010600030101010101" pitchFamily="2" charset="-122"/>
                <a:ea typeface="SimSun" panose="02010600030101010101" pitchFamily="2" charset="-122"/>
              </a:rPr>
              <a:t>路十六</a:t>
            </a:r>
            <a:r>
              <a:rPr lang="en-US" altLang="zh-CN" sz="3000" b="1" dirty="0">
                <a:solidFill>
                  <a:srgbClr val="000000"/>
                </a:solidFill>
                <a:latin typeface="SimSun" panose="02010600030101010101" pitchFamily="2" charset="-122"/>
                <a:ea typeface="SimSun" panose="02010600030101010101" pitchFamily="2" charset="-122"/>
              </a:rPr>
              <a:t>),</a:t>
            </a:r>
            <a:r>
              <a:rPr lang="zh-CN" altLang="en-US" sz="3000" b="1" dirty="0">
                <a:solidFill>
                  <a:srgbClr val="000000"/>
                </a:solidFill>
                <a:latin typeface="SimSun" panose="02010600030101010101" pitchFamily="2" charset="-122"/>
                <a:ea typeface="SimSun" panose="02010600030101010101" pitchFamily="2" charset="-122"/>
              </a:rPr>
              <a:t>我们可以知道人的来世不是沒有知觉的。</a:t>
            </a:r>
            <a:r>
              <a:rPr lang="zh-TW" altLang="en-US" sz="3000" b="1" dirty="0">
                <a:solidFill>
                  <a:srgbClr val="000000"/>
                </a:solidFill>
                <a:latin typeface="SimSun" panose="02010600030101010101" pitchFamily="2" charset="-122"/>
                <a:ea typeface="SimSun" panose="02010600030101010101" pitchFamily="2" charset="-122"/>
              </a:rPr>
              <a:t>啓廿</a:t>
            </a:r>
            <a:r>
              <a:rPr lang="en-US" altLang="zh-TW" sz="3000" b="1" dirty="0">
                <a:solidFill>
                  <a:srgbClr val="000000"/>
                </a:solidFill>
                <a:latin typeface="SimSun" panose="02010600030101010101" pitchFamily="2" charset="-122"/>
                <a:ea typeface="SimSun" panose="02010600030101010101" pitchFamily="2" charset="-122"/>
              </a:rPr>
              <a:t>10,15</a:t>
            </a:r>
            <a:r>
              <a:rPr lang="zh-TW" altLang="en-US" sz="3000" b="1" dirty="0">
                <a:solidFill>
                  <a:srgbClr val="000000"/>
                </a:solidFill>
                <a:latin typeface="SimSun" panose="02010600030101010101" pitchFamily="2" charset="-122"/>
                <a:ea typeface="SimSun" panose="02010600030101010101" pitchFamily="2" charset="-122"/>
              </a:rPr>
              <a:t>顯示名字沒記在生命冊上的</a:t>
            </a:r>
            <a:r>
              <a:rPr lang="en-US" altLang="zh-TW" sz="3000" b="1" dirty="0">
                <a:solidFill>
                  <a:srgbClr val="000000"/>
                </a:solidFill>
                <a:latin typeface="SimSun" panose="02010600030101010101" pitchFamily="2" charset="-122"/>
                <a:ea typeface="SimSun" panose="02010600030101010101" pitchFamily="2" charset="-122"/>
              </a:rPr>
              <a:t>, </a:t>
            </a:r>
            <a:r>
              <a:rPr lang="zh-TW" altLang="en-US" sz="3000" b="1" dirty="0">
                <a:solidFill>
                  <a:srgbClr val="000000"/>
                </a:solidFill>
                <a:latin typeface="SimSun" panose="02010600030101010101" pitchFamily="2" charset="-122"/>
                <a:ea typeface="SimSun" panose="02010600030101010101" pitchFamily="2" charset="-122"/>
              </a:rPr>
              <a:t>被扔在火湖裡</a:t>
            </a:r>
            <a:r>
              <a:rPr lang="en-US" altLang="zh-TW" sz="3000" b="1" dirty="0">
                <a:solidFill>
                  <a:srgbClr val="000000"/>
                </a:solidFill>
                <a:latin typeface="SimSun" panose="02010600030101010101" pitchFamily="2" charset="-122"/>
                <a:ea typeface="SimSun" panose="02010600030101010101" pitchFamily="2" charset="-122"/>
              </a:rPr>
              <a:t>, </a:t>
            </a:r>
            <a:r>
              <a:rPr lang="zh-TW" altLang="en-US" sz="3000" b="1" dirty="0">
                <a:solidFill>
                  <a:srgbClr val="000000"/>
                </a:solidFill>
                <a:latin typeface="SimSun" panose="02010600030101010101" pitchFamily="2" charset="-122"/>
                <a:ea typeface="SimSun" panose="02010600030101010101" pitchFamily="2" charset="-122"/>
              </a:rPr>
              <a:t>晝夜受痛苦</a:t>
            </a:r>
            <a:r>
              <a:rPr lang="en-US" altLang="zh-TW" sz="3000" b="1" dirty="0">
                <a:solidFill>
                  <a:srgbClr val="000000"/>
                </a:solidFill>
                <a:latin typeface="SimSun" panose="02010600030101010101" pitchFamily="2" charset="-122"/>
                <a:ea typeface="SimSun" panose="02010600030101010101" pitchFamily="2" charset="-122"/>
              </a:rPr>
              <a:t>, </a:t>
            </a:r>
            <a:r>
              <a:rPr lang="zh-TW" altLang="en-US" sz="3000" b="1" dirty="0">
                <a:solidFill>
                  <a:srgbClr val="000000"/>
                </a:solidFill>
                <a:latin typeface="SimSun" panose="02010600030101010101" pitchFamily="2" charset="-122"/>
                <a:ea typeface="SimSun" panose="02010600030101010101" pitchFamily="2" charset="-122"/>
              </a:rPr>
              <a:t>直到永遠</a:t>
            </a:r>
            <a:r>
              <a:rPr lang="en-US" altLang="zh-TW" sz="3000" b="1" dirty="0">
                <a:solidFill>
                  <a:srgbClr val="000000"/>
                </a:solidFill>
                <a:latin typeface="SimSun" panose="02010600030101010101" pitchFamily="2" charset="-122"/>
                <a:ea typeface="SimSun" panose="02010600030101010101" pitchFamily="2" charset="-122"/>
              </a:rPr>
              <a:t>.</a:t>
            </a:r>
            <a:r>
              <a:rPr lang="en-US" altLang="zh-TW" sz="2800" b="1" dirty="0">
                <a:solidFill>
                  <a:srgbClr val="000000"/>
                </a:solidFill>
                <a:latin typeface="SimSun" panose="02010600030101010101" pitchFamily="2" charset="-122"/>
                <a:ea typeface="SimSun" panose="02010600030101010101" pitchFamily="2" charset="-122"/>
              </a:rPr>
              <a:t/>
            </a:r>
            <a:br>
              <a:rPr lang="en-US" altLang="zh-TW" sz="2800" b="1" dirty="0">
                <a:solidFill>
                  <a:srgbClr val="000000"/>
                </a:solidFill>
                <a:latin typeface="SimSun" panose="02010600030101010101" pitchFamily="2" charset="-122"/>
                <a:ea typeface="SimSun" panose="02010600030101010101" pitchFamily="2" charset="-122"/>
              </a:rPr>
            </a:br>
            <a:r>
              <a:rPr lang="en-US" altLang="zh-TW" b="1" dirty="0">
                <a:solidFill>
                  <a:srgbClr val="000000"/>
                </a:solidFill>
                <a:latin typeface="SimSun" panose="02010600030101010101" pitchFamily="2" charset="-122"/>
                <a:ea typeface="SimSun" panose="02010600030101010101" pitchFamily="2" charset="-122"/>
              </a:rPr>
              <a:t/>
            </a:r>
            <a:br>
              <a:rPr lang="en-US" altLang="zh-TW" b="1" dirty="0">
                <a:solidFill>
                  <a:srgbClr val="000000"/>
                </a:solidFill>
                <a:latin typeface="SimSun" panose="02010600030101010101" pitchFamily="2" charset="-122"/>
                <a:ea typeface="SimSun" panose="02010600030101010101" pitchFamily="2" charset="-122"/>
              </a:rPr>
            </a:br>
            <a:endParaRPr lang="en-US" altLang="zh-CN" b="1" dirty="0">
              <a:solidFill>
                <a:srgbClr val="000000"/>
              </a:solidFill>
              <a:latin typeface="SimSun" panose="02010600030101010101" pitchFamily="2" charset="-122"/>
              <a:ea typeface="SimSun" panose="02010600030101010101" pitchFamily="2" charset="-122"/>
            </a:endParaRPr>
          </a:p>
        </p:txBody>
      </p:sp>
      <p:sp>
        <p:nvSpPr>
          <p:cNvPr id="70658" name="Footer Placeholder 1">
            <a:extLst>
              <a:ext uri="{FF2B5EF4-FFF2-40B4-BE49-F238E27FC236}">
                <a16:creationId xmlns:a16="http://schemas.microsoft.com/office/drawing/2014/main" xmlns="" id="{6FE901DC-EA8E-4790-A5AD-E5871EAC4113}"/>
              </a:ext>
            </a:extLst>
          </p:cNvPr>
          <p:cNvSpPr>
            <a:spLocks noGrp="1" noChangeArrowheads="1"/>
          </p:cNvSpPr>
          <p:nvPr>
            <p:ph type="ftr" sz="quarter" idx="11"/>
          </p:nvPr>
        </p:nvSpPr>
        <p:spPr>
          <a:xfrm>
            <a:off x="2195514" y="6597650"/>
            <a:ext cx="6948487" cy="2603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zh-CN" altLang="en-US" sz="1200" dirty="0">
                <a:solidFill>
                  <a:srgbClr val="898989"/>
                </a:solidFill>
                <a:latin typeface="Calibri" panose="020F0502020204030204" pitchFamily="34" charset="0"/>
              </a:rPr>
              <a:t>洛丽华人基督教会二零一七年夏季成人主日學</a:t>
            </a:r>
            <a:r>
              <a:rPr lang="en-US" altLang="zh-CN" sz="1200" dirty="0">
                <a:solidFill>
                  <a:srgbClr val="898989"/>
                </a:solidFill>
                <a:latin typeface="Calibri" panose="020F0502020204030204" pitchFamily="34" charset="0"/>
              </a:rPr>
              <a:t>: </a:t>
            </a:r>
            <a:r>
              <a:rPr lang="zh-CN" altLang="en-US" sz="1200" dirty="0">
                <a:solidFill>
                  <a:srgbClr val="898989"/>
                </a:solidFill>
                <a:latin typeface="Calibri" panose="020F0502020204030204" pitchFamily="34" charset="0"/>
              </a:rPr>
              <a:t>护教学初探</a:t>
            </a:r>
            <a:r>
              <a:rPr lang="en-US" altLang="zh-CN" sz="1200" dirty="0">
                <a:solidFill>
                  <a:srgbClr val="898989"/>
                </a:solidFill>
                <a:latin typeface="Calibri" panose="020F0502020204030204" pitchFamily="34" charset="0"/>
              </a:rPr>
              <a:t>:  </a:t>
            </a:r>
            <a:r>
              <a:rPr lang="zh-CN" altLang="en-US" sz="1200" dirty="0">
                <a:solidFill>
                  <a:srgbClr val="898989"/>
                </a:solidFill>
                <a:latin typeface="Calibri" panose="020F0502020204030204" pitchFamily="34" charset="0"/>
              </a:rPr>
              <a:t>异教异端与極端  潘柏滔</a:t>
            </a:r>
            <a:r>
              <a:rPr lang="en-US" altLang="zh-CN" sz="1200" dirty="0">
                <a:solidFill>
                  <a:srgbClr val="898989"/>
                </a:solidFill>
                <a:latin typeface="Calibri" panose="020F0502020204030204" pitchFamily="34" charset="0"/>
              </a:rPr>
              <a:t>, </a:t>
            </a:r>
            <a:r>
              <a:rPr lang="zh-CN" altLang="en-US" sz="1200" dirty="0">
                <a:solidFill>
                  <a:srgbClr val="898989"/>
                </a:solidFill>
                <a:latin typeface="Calibri" panose="020F0502020204030204" pitchFamily="34" charset="0"/>
              </a:rPr>
              <a:t>趙任君</a:t>
            </a:r>
            <a:endParaRPr lang="en-US" altLang="zh-CN"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353630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195514" y="6609522"/>
            <a:ext cx="6948487" cy="248480"/>
          </a:xfrm>
        </p:spPr>
        <p:txBody>
          <a:bodyPr/>
          <a:lstStyle/>
          <a:p>
            <a:r>
              <a:rPr lang="zh-CN" altLang="en-US" dirty="0" smtClean="0"/>
              <a:t>洛丽华人基督教会二零一七年夏季成人主日學</a:t>
            </a:r>
            <a:r>
              <a:rPr lang="en-US" altLang="zh-CN" dirty="0" smtClean="0"/>
              <a:t>: </a:t>
            </a:r>
            <a:r>
              <a:rPr lang="zh-CN" altLang="en-US" dirty="0" smtClean="0"/>
              <a:t>护教学初探</a:t>
            </a:r>
            <a:r>
              <a:rPr lang="en-US" altLang="zh-CN" dirty="0" smtClean="0"/>
              <a:t>:  </a:t>
            </a:r>
            <a:r>
              <a:rPr lang="zh-CN" altLang="en-US" dirty="0" smtClean="0"/>
              <a:t>异教异端与極端  潘柏滔</a:t>
            </a:r>
            <a:r>
              <a:rPr lang="en-US" altLang="zh-CN" dirty="0" smtClean="0"/>
              <a:t>, </a:t>
            </a:r>
            <a:r>
              <a:rPr lang="zh-CN" altLang="en-US" dirty="0" smtClean="0"/>
              <a:t>趙任君</a:t>
            </a:r>
            <a:endParaRPr lang="en-US" altLang="zh-TW"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074426" cy="6609522"/>
          </a:xfrm>
        </p:spPr>
      </p:pic>
    </p:spTree>
    <p:extLst>
      <p:ext uri="{BB962C8B-B14F-4D97-AF65-F5344CB8AC3E}">
        <p14:creationId xmlns:p14="http://schemas.microsoft.com/office/powerpoint/2010/main" val="334198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446" y="228600"/>
            <a:ext cx="9116878" cy="5943600"/>
          </a:xfrm>
        </p:spPr>
      </p:pic>
      <p:sp>
        <p:nvSpPr>
          <p:cNvPr id="4" name="Footer Placeholder 3"/>
          <p:cNvSpPr>
            <a:spLocks noGrp="1"/>
          </p:cNvSpPr>
          <p:nvPr>
            <p:ph type="ftr" sz="quarter" idx="11"/>
          </p:nvPr>
        </p:nvSpPr>
        <p:spPr/>
        <p:txBody>
          <a:bodyPr/>
          <a:lstStyle/>
          <a:p>
            <a:r>
              <a:rPr lang="zh-CN" altLang="en-US" smtClean="0"/>
              <a:t>洛丽华人基督教会二零一七年夏季成人主日學</a:t>
            </a:r>
            <a:r>
              <a:rPr lang="en-US" altLang="zh-CN" smtClean="0"/>
              <a:t>: </a:t>
            </a:r>
            <a:r>
              <a:rPr lang="zh-CN" altLang="en-US" smtClean="0"/>
              <a:t>护教学初探</a:t>
            </a:r>
            <a:r>
              <a:rPr lang="en-US" altLang="zh-CN" smtClean="0"/>
              <a:t>:  </a:t>
            </a:r>
            <a:r>
              <a:rPr lang="zh-CN" altLang="en-US" smtClean="0"/>
              <a:t>异教异端与極端  潘柏滔</a:t>
            </a:r>
            <a:r>
              <a:rPr lang="en-US" altLang="zh-CN" smtClean="0"/>
              <a:t>, </a:t>
            </a:r>
            <a:r>
              <a:rPr lang="zh-CN" altLang="en-US" smtClean="0"/>
              <a:t>趙任君</a:t>
            </a:r>
            <a:endParaRPr lang="en-US" altLang="zh-TW"/>
          </a:p>
        </p:txBody>
      </p:sp>
    </p:spTree>
    <p:extLst>
      <p:ext uri="{BB962C8B-B14F-4D97-AF65-F5344CB8AC3E}">
        <p14:creationId xmlns:p14="http://schemas.microsoft.com/office/powerpoint/2010/main" val="1201108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195514" y="6639339"/>
            <a:ext cx="6948487" cy="218663"/>
          </a:xfrm>
        </p:spPr>
        <p:txBody>
          <a:bodyPr/>
          <a:lstStyle/>
          <a:p>
            <a:r>
              <a:rPr lang="zh-CN" altLang="en-US" smtClean="0"/>
              <a:t>洛丽华人基督教会二零一七年夏季成人主日學</a:t>
            </a:r>
            <a:r>
              <a:rPr lang="en-US" altLang="zh-CN" dirty="0" smtClean="0"/>
              <a:t>: </a:t>
            </a:r>
            <a:r>
              <a:rPr lang="zh-CN" altLang="en-US" dirty="0" smtClean="0"/>
              <a:t>护教学初探</a:t>
            </a:r>
            <a:r>
              <a:rPr lang="en-US" altLang="zh-CN" dirty="0" smtClean="0"/>
              <a:t>:  </a:t>
            </a:r>
            <a:r>
              <a:rPr lang="zh-CN" altLang="en-US" dirty="0" smtClean="0"/>
              <a:t>异教异端与極端  潘柏滔</a:t>
            </a:r>
            <a:r>
              <a:rPr lang="en-US" altLang="zh-CN" dirty="0" smtClean="0"/>
              <a:t>, </a:t>
            </a:r>
            <a:r>
              <a:rPr lang="zh-CN" altLang="en-US" dirty="0" smtClean="0"/>
              <a:t>趙任君</a:t>
            </a:r>
            <a:endParaRPr lang="en-US" altLang="zh-TW"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055" y="129209"/>
            <a:ext cx="8992432" cy="6436773"/>
          </a:xfrm>
        </p:spPr>
      </p:pic>
    </p:spTree>
    <p:extLst>
      <p:ext uri="{BB962C8B-B14F-4D97-AF65-F5344CB8AC3E}">
        <p14:creationId xmlns:p14="http://schemas.microsoft.com/office/powerpoint/2010/main" val="127110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xmlns="" id="{CFF4E063-BA77-4902-892F-CC86739A95BF}"/>
              </a:ext>
            </a:extLst>
          </p:cNvPr>
          <p:cNvSpPr>
            <a:spLocks noGrp="1"/>
          </p:cNvSpPr>
          <p:nvPr>
            <p:ph type="title"/>
          </p:nvPr>
        </p:nvSpPr>
        <p:spPr>
          <a:xfrm>
            <a:off x="1113973" y="44450"/>
            <a:ext cx="6938963" cy="573881"/>
          </a:xfrm>
        </p:spPr>
        <p:txBody>
          <a:bodyPr/>
          <a:lstStyle/>
          <a:p>
            <a:r>
              <a:rPr lang="en-US" altLang="zh-TW" b="1" dirty="0">
                <a:latin typeface="SimSun" panose="02010600030101010101" pitchFamily="2" charset="-122"/>
                <a:ea typeface="SimSun" panose="02010600030101010101" pitchFamily="2" charset="-122"/>
              </a:rPr>
              <a:t/>
            </a:r>
            <a:br>
              <a:rPr lang="en-US" altLang="zh-TW" b="1" dirty="0">
                <a:latin typeface="SimSun" panose="02010600030101010101" pitchFamily="2" charset="-122"/>
                <a:ea typeface="SimSun" panose="02010600030101010101" pitchFamily="2" charset="-122"/>
              </a:rPr>
            </a:br>
            <a:r>
              <a:rPr lang="zh-TW" altLang="en-US" b="1" dirty="0">
                <a:latin typeface="SimSun" panose="02010600030101010101" pitchFamily="2" charset="-122"/>
                <a:ea typeface="SimSun" panose="02010600030101010101" pitchFamily="2" charset="-122"/>
              </a:rPr>
              <a:t>护教学初探</a:t>
            </a:r>
            <a:r>
              <a:rPr lang="en-US" altLang="en-US" b="1" dirty="0">
                <a:latin typeface="SimSun" panose="02010600030101010101" pitchFamily="2" charset="-122"/>
                <a:ea typeface="SimSun" panose="02010600030101010101" pitchFamily="2" charset="-122"/>
              </a:rPr>
              <a:t>:  </a:t>
            </a:r>
            <a:r>
              <a:rPr lang="zh-TW" altLang="en-US" b="1" dirty="0">
                <a:latin typeface="SimSun" panose="02010600030101010101" pitchFamily="2" charset="-122"/>
                <a:ea typeface="SimSun" panose="02010600030101010101" pitchFamily="2" charset="-122"/>
              </a:rPr>
              <a:t>異教</a:t>
            </a:r>
            <a:r>
              <a:rPr lang="en-US" altLang="en-US" b="1" dirty="0">
                <a:latin typeface="SimSun" panose="02010600030101010101" pitchFamily="2" charset="-122"/>
                <a:ea typeface="SimSun" panose="02010600030101010101" pitchFamily="2" charset="-122"/>
              </a:rPr>
              <a:t>, </a:t>
            </a:r>
            <a:r>
              <a:rPr lang="zh-TW" altLang="en-US" b="1" dirty="0">
                <a:latin typeface="SimSun" panose="02010600030101010101" pitchFamily="2" charset="-122"/>
                <a:ea typeface="SimSun" panose="02010600030101010101" pitchFamily="2" charset="-122"/>
              </a:rPr>
              <a:t>異端與極端</a:t>
            </a:r>
            <a:r>
              <a:rPr lang="en-US" altLang="en-US" b="1" dirty="0">
                <a:latin typeface="SimSun" panose="02010600030101010101" pitchFamily="2" charset="-122"/>
                <a:ea typeface="SimSun" panose="02010600030101010101" pitchFamily="2" charset="-122"/>
              </a:rPr>
              <a:t/>
            </a:r>
            <a:br>
              <a:rPr lang="en-US" altLang="en-US" b="1" dirty="0">
                <a:latin typeface="SimSun" panose="02010600030101010101" pitchFamily="2" charset="-122"/>
                <a:ea typeface="SimSun" panose="02010600030101010101" pitchFamily="2" charset="-122"/>
              </a:rPr>
            </a:br>
            <a:endParaRPr lang="en-US" altLang="en-US" b="1" dirty="0">
              <a:latin typeface="SimSun" panose="02010600030101010101" pitchFamily="2" charset="-122"/>
              <a:ea typeface="SimSun" panose="02010600030101010101" pitchFamily="2" charset="-122"/>
            </a:endParaRPr>
          </a:p>
        </p:txBody>
      </p:sp>
      <p:graphicFrame>
        <p:nvGraphicFramePr>
          <p:cNvPr id="6" name="Content Placeholder 5">
            <a:extLst>
              <a:ext uri="{FF2B5EF4-FFF2-40B4-BE49-F238E27FC236}">
                <a16:creationId xmlns:a16="http://schemas.microsoft.com/office/drawing/2014/main" xmlns="" id="{88C1A701-303D-4F45-B6DD-9C423C878B88}"/>
              </a:ext>
            </a:extLst>
          </p:cNvPr>
          <p:cNvGraphicFramePr>
            <a:graphicFrameLocks noGrp="1"/>
          </p:cNvGraphicFramePr>
          <p:nvPr>
            <p:ph idx="1"/>
            <p:extLst>
              <p:ext uri="{D42A27DB-BD31-4B8C-83A1-F6EECF244321}">
                <p14:modId xmlns:p14="http://schemas.microsoft.com/office/powerpoint/2010/main" val="1801977193"/>
              </p:ext>
            </p:extLst>
          </p:nvPr>
        </p:nvGraphicFramePr>
        <p:xfrm>
          <a:off x="0" y="618331"/>
          <a:ext cx="9144000" cy="5676869"/>
        </p:xfrm>
        <a:graphic>
          <a:graphicData uri="http://schemas.openxmlformats.org/drawingml/2006/table">
            <a:tbl>
              <a:tblPr/>
              <a:tblGrid>
                <a:gridCol w="2423886">
                  <a:extLst>
                    <a:ext uri="{9D8B030D-6E8A-4147-A177-3AD203B41FA5}">
                      <a16:colId xmlns:a16="http://schemas.microsoft.com/office/drawing/2014/main" xmlns="" val="173591084"/>
                    </a:ext>
                  </a:extLst>
                </a:gridCol>
                <a:gridCol w="6720114">
                  <a:extLst>
                    <a:ext uri="{9D8B030D-6E8A-4147-A177-3AD203B41FA5}">
                      <a16:colId xmlns:a16="http://schemas.microsoft.com/office/drawing/2014/main" xmlns="" val="3858317544"/>
                    </a:ext>
                  </a:extLst>
                </a:gridCol>
              </a:tblGrid>
              <a:tr h="339942">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Session/Date</a:t>
                      </a:r>
                    </a:p>
                  </a:txBody>
                  <a:tcPr marL="51430" marR="5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Topic</a:t>
                      </a:r>
                    </a:p>
                  </a:txBody>
                  <a:tcPr marL="51430" marR="5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4212522008"/>
                  </a:ext>
                </a:extLst>
              </a:tr>
              <a:tr h="339942">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1 (6-4-17)</a:t>
                      </a:r>
                    </a:p>
                  </a:txBody>
                  <a:tcPr marL="51430" marR="5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600" b="1" i="0" u="none" strike="noStrike" cap="none" normalizeH="0" baseline="0">
                          <a:ln>
                            <a:noFill/>
                          </a:ln>
                          <a:solidFill>
                            <a:schemeClr val="tx1"/>
                          </a:solidFill>
                          <a:effectLst/>
                          <a:latin typeface="SimSun" panose="02010600030101010101" pitchFamily="2" charset="-122"/>
                          <a:ea typeface="SimSun" panose="02010600030101010101" pitchFamily="2" charset="-122"/>
                        </a:rPr>
                        <a:t>概论</a:t>
                      </a:r>
                      <a:endParaRPr kumimoji="0" lang="en-US" altLang="en-US" sz="26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51430" marR="5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3374866351"/>
                  </a:ext>
                </a:extLst>
              </a:tr>
              <a:tr h="339942">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2 (6-11-17)</a:t>
                      </a:r>
                    </a:p>
                  </a:txBody>
                  <a:tcPr marL="51430" marR="5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a:ln>
                            <a:noFill/>
                          </a:ln>
                          <a:solidFill>
                            <a:schemeClr val="tx1"/>
                          </a:solidFill>
                          <a:effectLst/>
                          <a:latin typeface="SimSun" panose="02010600030101010101" pitchFamily="2" charset="-122"/>
                          <a:ea typeface="SimSun" panose="02010600030101010101" pitchFamily="2" charset="-122"/>
                        </a:rPr>
                        <a:t>印度教</a:t>
                      </a:r>
                    </a:p>
                  </a:txBody>
                  <a:tcPr marL="51430" marR="5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848731651"/>
                  </a:ext>
                </a:extLst>
              </a:tr>
              <a:tr h="339942">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3 (6-18-17)</a:t>
                      </a:r>
                    </a:p>
                  </a:txBody>
                  <a:tcPr marL="51430" marR="5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dirty="0" err="1">
                          <a:ln>
                            <a:noFill/>
                          </a:ln>
                          <a:solidFill>
                            <a:schemeClr val="tx1"/>
                          </a:solidFill>
                          <a:effectLst/>
                          <a:latin typeface="SimSun" panose="02010600030101010101" pitchFamily="2" charset="-122"/>
                          <a:ea typeface="SimSun" panose="02010600030101010101" pitchFamily="2" charset="-122"/>
                        </a:rPr>
                        <a:t>佛教</a:t>
                      </a:r>
                      <a:endParaRPr kumimoji="0" lang="en-US"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endParaRPr>
                    </a:p>
                  </a:txBody>
                  <a:tcPr marL="51430" marR="5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3918944067"/>
                  </a:ext>
                </a:extLst>
              </a:tr>
              <a:tr h="339942">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a:ln>
                            <a:noFill/>
                          </a:ln>
                          <a:solidFill>
                            <a:schemeClr val="tx1"/>
                          </a:solidFill>
                          <a:effectLst/>
                          <a:latin typeface="SimSun" panose="02010600030101010101" pitchFamily="2" charset="-122"/>
                          <a:ea typeface="SimSun" panose="02010600030101010101" pitchFamily="2" charset="-122"/>
                        </a:rPr>
                        <a:t>4 (6-25-17)</a:t>
                      </a:r>
                    </a:p>
                  </a:txBody>
                  <a:tcPr marL="51430" marR="5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dirty="0" err="1">
                          <a:ln>
                            <a:noFill/>
                          </a:ln>
                          <a:solidFill>
                            <a:schemeClr val="tx1"/>
                          </a:solidFill>
                          <a:effectLst/>
                          <a:latin typeface="SimSun" panose="02010600030101010101" pitchFamily="2" charset="-122"/>
                          <a:ea typeface="SimSun" panose="02010600030101010101" pitchFamily="2" charset="-122"/>
                        </a:rPr>
                        <a:t>佛教</a:t>
                      </a:r>
                      <a:endParaRPr kumimoji="0" lang="en-US"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endParaRPr>
                    </a:p>
                  </a:txBody>
                  <a:tcPr marL="51430" marR="5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165139638"/>
                  </a:ext>
                </a:extLst>
              </a:tr>
              <a:tr h="339942">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a:ln>
                            <a:noFill/>
                          </a:ln>
                          <a:solidFill>
                            <a:schemeClr val="tx1"/>
                          </a:solidFill>
                          <a:effectLst/>
                          <a:latin typeface="SimSun" panose="02010600030101010101" pitchFamily="2" charset="-122"/>
                          <a:ea typeface="SimSun" panose="02010600030101010101" pitchFamily="2" charset="-122"/>
                        </a:rPr>
                        <a:t>5 (7-2-17)</a:t>
                      </a:r>
                    </a:p>
                  </a:txBody>
                  <a:tcPr marL="51430" marR="5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dirty="0" err="1">
                          <a:ln>
                            <a:noFill/>
                          </a:ln>
                          <a:solidFill>
                            <a:schemeClr val="tx1"/>
                          </a:solidFill>
                          <a:effectLst/>
                          <a:latin typeface="SimSun" panose="02010600030101010101" pitchFamily="2" charset="-122"/>
                          <a:ea typeface="SimSun" panose="02010600030101010101" pitchFamily="2" charset="-122"/>
                        </a:rPr>
                        <a:t>回教</a:t>
                      </a:r>
                      <a:endParaRPr kumimoji="0" lang="en-US"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endParaRPr>
                    </a:p>
                  </a:txBody>
                  <a:tcPr marL="51430" marR="5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3751290670"/>
                  </a:ext>
                </a:extLst>
              </a:tr>
              <a:tr h="339942">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a:ln>
                            <a:noFill/>
                          </a:ln>
                          <a:solidFill>
                            <a:schemeClr val="tx1"/>
                          </a:solidFill>
                          <a:effectLst/>
                          <a:latin typeface="SimSun" panose="02010600030101010101" pitchFamily="2" charset="-122"/>
                          <a:ea typeface="SimSun" panose="02010600030101010101" pitchFamily="2" charset="-122"/>
                        </a:rPr>
                        <a:t>6 (7-9-17)</a:t>
                      </a:r>
                    </a:p>
                  </a:txBody>
                  <a:tcPr marL="51430" marR="5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dirty="0" err="1">
                          <a:ln>
                            <a:noFill/>
                          </a:ln>
                          <a:solidFill>
                            <a:schemeClr val="tx1"/>
                          </a:solidFill>
                          <a:effectLst/>
                          <a:latin typeface="SimSun" panose="02010600030101010101" pitchFamily="2" charset="-122"/>
                          <a:ea typeface="SimSun" panose="02010600030101010101" pitchFamily="2" charset="-122"/>
                        </a:rPr>
                        <a:t>回教</a:t>
                      </a:r>
                      <a:endParaRPr kumimoji="0" lang="en-US"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endParaRPr>
                    </a:p>
                  </a:txBody>
                  <a:tcPr marL="51430" marR="5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736601848"/>
                  </a:ext>
                </a:extLst>
              </a:tr>
              <a:tr h="339942">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a:ln>
                            <a:noFill/>
                          </a:ln>
                          <a:solidFill>
                            <a:schemeClr val="tx1"/>
                          </a:solidFill>
                          <a:effectLst/>
                          <a:latin typeface="SimSun" panose="02010600030101010101" pitchFamily="2" charset="-122"/>
                          <a:ea typeface="SimSun" panose="02010600030101010101" pitchFamily="2" charset="-122"/>
                        </a:rPr>
                        <a:t>7 (7-16-17)</a:t>
                      </a:r>
                    </a:p>
                  </a:txBody>
                  <a:tcPr marL="51430" marR="5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dirty="0" err="1">
                          <a:ln>
                            <a:noFill/>
                          </a:ln>
                          <a:solidFill>
                            <a:schemeClr val="tx1"/>
                          </a:solidFill>
                          <a:effectLst/>
                          <a:latin typeface="SimSun" panose="02010600030101010101" pitchFamily="2" charset="-122"/>
                          <a:ea typeface="SimSun" panose="02010600030101010101" pitchFamily="2" charset="-122"/>
                        </a:rPr>
                        <a:t>猶太教</a:t>
                      </a:r>
                      <a:endParaRPr kumimoji="0" lang="en-US"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endParaRPr>
                    </a:p>
                  </a:txBody>
                  <a:tcPr marL="51430" marR="5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449076535"/>
                  </a:ext>
                </a:extLst>
              </a:tr>
              <a:tr h="339942">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a:ln>
                            <a:noFill/>
                          </a:ln>
                          <a:solidFill>
                            <a:schemeClr val="tx1"/>
                          </a:solidFill>
                          <a:effectLst/>
                          <a:latin typeface="SimSun" panose="02010600030101010101" pitchFamily="2" charset="-122"/>
                          <a:ea typeface="SimSun" panose="02010600030101010101" pitchFamily="2" charset="-122"/>
                        </a:rPr>
                        <a:t>8 (7-23-17)</a:t>
                      </a:r>
                    </a:p>
                  </a:txBody>
                  <a:tcPr marL="51430" marR="5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中国特有宗教</a:t>
                      </a:r>
                      <a:r>
                        <a:rPr kumimoji="0" lang="en-US"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a:t>
                      </a:r>
                      <a:r>
                        <a:rPr kumimoji="0" lang="zh-CN"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異教</a:t>
                      </a:r>
                      <a:endParaRPr kumimoji="0" lang="en-US"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endParaRPr>
                    </a:p>
                  </a:txBody>
                  <a:tcPr marL="51430" marR="5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847360721"/>
                  </a:ext>
                </a:extLst>
              </a:tr>
              <a:tr h="339942">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a:ln>
                            <a:noFill/>
                          </a:ln>
                          <a:solidFill>
                            <a:schemeClr val="tx1"/>
                          </a:solidFill>
                          <a:effectLst/>
                          <a:latin typeface="SimSun" panose="02010600030101010101" pitchFamily="2" charset="-122"/>
                          <a:ea typeface="SimSun" panose="02010600030101010101" pitchFamily="2" charset="-122"/>
                        </a:rPr>
                        <a:t>9 (7-30-17)</a:t>
                      </a:r>
                    </a:p>
                  </a:txBody>
                  <a:tcPr marL="51430" marR="5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異端</a:t>
                      </a:r>
                      <a:r>
                        <a:rPr kumimoji="0" lang="en-US"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 </a:t>
                      </a:r>
                      <a:r>
                        <a:rPr kumimoji="0" lang="zh-TW"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新時代運動</a:t>
                      </a:r>
                      <a:r>
                        <a:rPr kumimoji="0" lang="en-US"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 </a:t>
                      </a:r>
                      <a:r>
                        <a:rPr kumimoji="0" lang="zh-TW"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基督科學會</a:t>
                      </a:r>
                      <a:endParaRPr kumimoji="0" lang="en-US"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endParaRPr>
                    </a:p>
                  </a:txBody>
                  <a:tcPr marL="51430" marR="5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2474039809"/>
                  </a:ext>
                </a:extLst>
              </a:tr>
              <a:tr h="339942">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a:ln>
                            <a:noFill/>
                          </a:ln>
                          <a:solidFill>
                            <a:schemeClr val="tx1"/>
                          </a:solidFill>
                          <a:effectLst/>
                          <a:latin typeface="SimSun" panose="02010600030101010101" pitchFamily="2" charset="-122"/>
                          <a:ea typeface="SimSun" panose="02010600030101010101" pitchFamily="2" charset="-122"/>
                        </a:rPr>
                        <a:t>10 (8-6-17)</a:t>
                      </a:r>
                    </a:p>
                  </a:txBody>
                  <a:tcPr marL="51430" marR="5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異端</a:t>
                      </a:r>
                      <a:r>
                        <a:rPr kumimoji="0" lang="en-US"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 </a:t>
                      </a:r>
                      <a:r>
                        <a:rPr kumimoji="0" lang="zh-TW"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耶和華見證人會</a:t>
                      </a:r>
                      <a:r>
                        <a:rPr kumimoji="0" lang="en-US"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 </a:t>
                      </a:r>
                      <a:r>
                        <a:rPr kumimoji="0" lang="zh-TW"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摩門教</a:t>
                      </a:r>
                      <a:endParaRPr kumimoji="0" lang="en-US"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endParaRPr>
                    </a:p>
                  </a:txBody>
                  <a:tcPr marL="51430" marR="5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2241770223"/>
                  </a:ext>
                </a:extLst>
              </a:tr>
              <a:tr h="373964">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11 (8-13-17)</a:t>
                      </a:r>
                    </a:p>
                  </a:txBody>
                  <a:tcPr marL="51430" marR="5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異端</a:t>
                      </a:r>
                      <a:r>
                        <a:rPr kumimoji="0" lang="en-US"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a:t>
                      </a:r>
                      <a:r>
                        <a:rPr kumimoji="0" lang="zh-TW"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新神學派</a:t>
                      </a:r>
                      <a:r>
                        <a:rPr kumimoji="0" lang="en-US"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a:t>
                      </a:r>
                      <a:r>
                        <a:rPr kumimoji="0" lang="zh-TW"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世俗主義</a:t>
                      </a:r>
                      <a:r>
                        <a:rPr kumimoji="0" lang="en-US"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a:t>
                      </a:r>
                      <a:r>
                        <a:rPr kumimoji="0" lang="zh-TW"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現代</a:t>
                      </a:r>
                      <a:r>
                        <a:rPr kumimoji="0" lang="en-US" altLang="zh-TW"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a:t>
                      </a:r>
                      <a:r>
                        <a:rPr kumimoji="0" lang="zh-TW"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后現代主義</a:t>
                      </a:r>
                      <a:r>
                        <a:rPr kumimoji="0" lang="en-US"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a:t>
                      </a:r>
                    </a:p>
                  </a:txBody>
                  <a:tcPr marL="51430" marR="5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3461607407"/>
                  </a:ext>
                </a:extLst>
              </a:tr>
              <a:tr h="434309">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a:ln>
                            <a:noFill/>
                          </a:ln>
                          <a:solidFill>
                            <a:schemeClr val="tx1"/>
                          </a:solidFill>
                          <a:effectLst/>
                          <a:latin typeface="SimSun" panose="02010600030101010101" pitchFamily="2" charset="-122"/>
                          <a:ea typeface="SimSun" panose="02010600030101010101" pitchFamily="2" charset="-122"/>
                        </a:rPr>
                        <a:t>12 (8-20-17)</a:t>
                      </a:r>
                    </a:p>
                  </a:txBody>
                  <a:tcPr marL="51430" marR="5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極端</a:t>
                      </a:r>
                      <a:r>
                        <a:rPr kumimoji="0" lang="en-US"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 </a:t>
                      </a:r>
                      <a:r>
                        <a:rPr kumimoji="0" lang="zh-TW"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基督復臨安息日會</a:t>
                      </a:r>
                      <a:r>
                        <a:rPr kumimoji="0" lang="en-US"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 </a:t>
                      </a:r>
                      <a:r>
                        <a:rPr kumimoji="0" lang="zh-TW"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rPr>
                        <a:t>極端靈恩派</a:t>
                      </a:r>
                      <a:endParaRPr kumimoji="0" lang="en-US" altLang="en-US" sz="2600" b="1" i="0" u="none" strike="noStrike" cap="none" normalizeH="0" baseline="0" dirty="0">
                        <a:ln>
                          <a:noFill/>
                        </a:ln>
                        <a:solidFill>
                          <a:schemeClr val="tx1"/>
                        </a:solidFill>
                        <a:effectLst/>
                        <a:latin typeface="SimSun" panose="02010600030101010101" pitchFamily="2" charset="-122"/>
                        <a:ea typeface="SimSun" panose="02010600030101010101" pitchFamily="2" charset="-122"/>
                      </a:endParaRPr>
                    </a:p>
                  </a:txBody>
                  <a:tcPr marL="51430" marR="5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981177098"/>
                  </a:ext>
                </a:extLst>
              </a:tr>
              <a:tr h="339942">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F0000"/>
                          </a:solidFill>
                          <a:effectLst/>
                          <a:latin typeface="SimSun" panose="02010600030101010101" pitchFamily="2" charset="-122"/>
                          <a:ea typeface="SimSun" panose="02010600030101010101" pitchFamily="2" charset="-122"/>
                        </a:rPr>
                        <a:t>13(8-27-17)</a:t>
                      </a:r>
                    </a:p>
                  </a:txBody>
                  <a:tcPr marL="51430" marR="5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rgbClr val="FF0000"/>
                          </a:solidFill>
                          <a:effectLst/>
                          <a:latin typeface="SimSun" panose="02010600030101010101" pitchFamily="2" charset="-122"/>
                          <a:ea typeface="SimSun" panose="02010600030101010101" pitchFamily="2" charset="-122"/>
                        </a:rPr>
                        <a:t>基督復臨安息日會</a:t>
                      </a:r>
                      <a:r>
                        <a:rPr kumimoji="0" lang="en-US" altLang="zh-TW" sz="3200" b="1" i="0" u="none" strike="noStrike" cap="none" normalizeH="0" baseline="0" dirty="0">
                          <a:ln>
                            <a:noFill/>
                          </a:ln>
                          <a:solidFill>
                            <a:srgbClr val="FF0000"/>
                          </a:solidFill>
                          <a:effectLst/>
                          <a:latin typeface="SimSun" panose="02010600030101010101" pitchFamily="2" charset="-122"/>
                          <a:ea typeface="SimSun" panose="02010600030101010101" pitchFamily="2" charset="-122"/>
                        </a:rPr>
                        <a:t>;</a:t>
                      </a:r>
                      <a:r>
                        <a:rPr kumimoji="0" lang="en-US" altLang="en-US" sz="3200" b="1" i="0" u="none" strike="noStrike" cap="none" normalizeH="0" baseline="0" dirty="0" err="1">
                          <a:ln>
                            <a:noFill/>
                          </a:ln>
                          <a:solidFill>
                            <a:srgbClr val="FF0000"/>
                          </a:solidFill>
                          <a:effectLst/>
                          <a:latin typeface="SimSun" panose="02010600030101010101" pitchFamily="2" charset="-122"/>
                          <a:ea typeface="SimSun" panose="02010600030101010101" pitchFamily="2" charset="-122"/>
                        </a:rPr>
                        <a:t>總結</a:t>
                      </a:r>
                      <a:endParaRPr kumimoji="0" lang="en-US" altLang="en-US" sz="3200" b="1" i="0" u="none" strike="noStrike" cap="none" normalizeH="0" baseline="0" dirty="0">
                        <a:ln>
                          <a:noFill/>
                        </a:ln>
                        <a:solidFill>
                          <a:srgbClr val="FF0000"/>
                        </a:solidFill>
                        <a:effectLst/>
                        <a:latin typeface="SimSun" panose="02010600030101010101" pitchFamily="2" charset="-122"/>
                        <a:ea typeface="SimSun" panose="02010600030101010101" pitchFamily="2" charset="-122"/>
                      </a:endParaRPr>
                    </a:p>
                  </a:txBody>
                  <a:tcPr marL="51430" marR="5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492420469"/>
                  </a:ext>
                </a:extLst>
              </a:tr>
            </a:tbl>
          </a:graphicData>
        </a:graphic>
      </p:graphicFrame>
      <p:sp>
        <p:nvSpPr>
          <p:cNvPr id="16433" name="Footer Placeholder 1">
            <a:extLst>
              <a:ext uri="{FF2B5EF4-FFF2-40B4-BE49-F238E27FC236}">
                <a16:creationId xmlns:a16="http://schemas.microsoft.com/office/drawing/2014/main" xmlns="" id="{9521F171-A8CE-4CD0-906E-280F5F9A8FA0}"/>
              </a:ext>
            </a:extLst>
          </p:cNvPr>
          <p:cNvSpPr>
            <a:spLocks noGrp="1" noChangeArrowheads="1"/>
          </p:cNvSpPr>
          <p:nvPr>
            <p:ph type="ftr" sz="quarter" idx="11"/>
          </p:nvPr>
        </p:nvSpPr>
        <p:spPr>
          <a:xfrm>
            <a:off x="3840841" y="6618685"/>
            <a:ext cx="5143500" cy="2393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Char char="»"/>
              <a:defRPr sz="1500">
                <a:solidFill>
                  <a:schemeClr val="tx1"/>
                </a:solidFill>
                <a:latin typeface="Arial" panose="020B0604020202020204" pitchFamily="34" charset="0"/>
                <a:ea typeface="MS PGothic" panose="020B0600070205080204" pitchFamily="34" charset="-128"/>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pPr>
            <a:r>
              <a:rPr lang="zh-CN" altLang="en-US" sz="900" dirty="0">
                <a:solidFill>
                  <a:srgbClr val="898989"/>
                </a:solidFill>
                <a:latin typeface="Calibri" panose="020F0502020204030204" pitchFamily="34" charset="0"/>
              </a:rPr>
              <a:t>洛丽华人基督教会二零一七年夏季成人主日學</a:t>
            </a:r>
            <a:r>
              <a:rPr lang="en-US" altLang="zh-CN" sz="900" dirty="0">
                <a:solidFill>
                  <a:srgbClr val="898989"/>
                </a:solidFill>
                <a:latin typeface="Calibri" panose="020F0502020204030204" pitchFamily="34" charset="0"/>
              </a:rPr>
              <a:t>: </a:t>
            </a:r>
            <a:r>
              <a:rPr lang="zh-CN" altLang="en-US" sz="900" dirty="0">
                <a:solidFill>
                  <a:srgbClr val="898989"/>
                </a:solidFill>
                <a:latin typeface="Calibri" panose="020F0502020204030204" pitchFamily="34" charset="0"/>
              </a:rPr>
              <a:t>护教学初探</a:t>
            </a:r>
            <a:r>
              <a:rPr lang="en-US" altLang="zh-CN" sz="900" dirty="0">
                <a:solidFill>
                  <a:srgbClr val="898989"/>
                </a:solidFill>
                <a:latin typeface="Calibri" panose="020F0502020204030204" pitchFamily="34" charset="0"/>
              </a:rPr>
              <a:t>:  </a:t>
            </a:r>
            <a:r>
              <a:rPr lang="zh-CN" altLang="en-US" sz="900" dirty="0">
                <a:solidFill>
                  <a:srgbClr val="898989"/>
                </a:solidFill>
                <a:latin typeface="Calibri" panose="020F0502020204030204" pitchFamily="34" charset="0"/>
              </a:rPr>
              <a:t>异教异端与極端  潘柏滔</a:t>
            </a:r>
            <a:r>
              <a:rPr lang="en-US" altLang="zh-CN" sz="900" dirty="0">
                <a:solidFill>
                  <a:srgbClr val="898989"/>
                </a:solidFill>
                <a:latin typeface="Calibri" panose="020F0502020204030204" pitchFamily="34" charset="0"/>
              </a:rPr>
              <a:t>, </a:t>
            </a:r>
            <a:r>
              <a:rPr lang="zh-CN" altLang="en-US" sz="900" dirty="0">
                <a:solidFill>
                  <a:srgbClr val="898989"/>
                </a:solidFill>
                <a:latin typeface="Calibri" panose="020F0502020204030204" pitchFamily="34" charset="0"/>
              </a:rPr>
              <a:t>趙任君</a:t>
            </a:r>
            <a:endParaRPr lang="en-US" altLang="en-US" sz="9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2577878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1">
            <a:extLst>
              <a:ext uri="{FF2B5EF4-FFF2-40B4-BE49-F238E27FC236}">
                <a16:creationId xmlns:a16="http://schemas.microsoft.com/office/drawing/2014/main" xmlns="" id="{EAEAA48F-D7CD-487A-AFA4-94840388955D}"/>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zh-CN" altLang="en-US" sz="1200"/>
              <a:t>洛丽华人基督教会二零一七年夏季成人主日學</a:t>
            </a:r>
            <a:r>
              <a:rPr lang="en-US" altLang="zh-CN" sz="1200"/>
              <a:t>: </a:t>
            </a:r>
            <a:r>
              <a:rPr lang="zh-CN" altLang="en-US" sz="1200"/>
              <a:t>护教学初探</a:t>
            </a:r>
            <a:r>
              <a:rPr lang="en-US" altLang="zh-CN" sz="1200"/>
              <a:t>:  </a:t>
            </a:r>
            <a:r>
              <a:rPr lang="zh-CN" altLang="en-US" sz="1200"/>
              <a:t>异教异端与極端  潘柏滔</a:t>
            </a:r>
            <a:r>
              <a:rPr lang="en-US" altLang="zh-CN" sz="1200"/>
              <a:t>, </a:t>
            </a:r>
            <a:r>
              <a:rPr lang="zh-CN" altLang="en-US" sz="1200"/>
              <a:t>趙任君</a:t>
            </a:r>
            <a:endParaRPr lang="en-US" altLang="zh-TW" sz="1200"/>
          </a:p>
        </p:txBody>
      </p:sp>
      <p:sp>
        <p:nvSpPr>
          <p:cNvPr id="62467" name="Rectangle 2">
            <a:extLst>
              <a:ext uri="{FF2B5EF4-FFF2-40B4-BE49-F238E27FC236}">
                <a16:creationId xmlns:a16="http://schemas.microsoft.com/office/drawing/2014/main" xmlns="" id="{5D9BAD3A-21E0-4224-851C-61283355AFB9}"/>
              </a:ext>
            </a:extLst>
          </p:cNvPr>
          <p:cNvSpPr>
            <a:spLocks noChangeArrowheads="1"/>
          </p:cNvSpPr>
          <p:nvPr/>
        </p:nvSpPr>
        <p:spPr bwMode="auto">
          <a:xfrm>
            <a:off x="106363" y="0"/>
            <a:ext cx="903605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zh-CN" altLang="en-US" b="1">
                <a:latin typeface="SimSun" panose="02010600030101010101" pitchFamily="2" charset="-122"/>
                <a:ea typeface="SimSun" panose="02010600030101010101" pitchFamily="2" charset="-122"/>
              </a:rPr>
              <a:t>極端</a:t>
            </a:r>
            <a:r>
              <a:rPr lang="en-US" altLang="zh-CN" b="1">
                <a:latin typeface="SimSun" panose="02010600030101010101" pitchFamily="2" charset="-122"/>
                <a:ea typeface="SimSun" panose="02010600030101010101" pitchFamily="2" charset="-122"/>
              </a:rPr>
              <a:t>: </a:t>
            </a:r>
            <a:r>
              <a:rPr lang="zh-CN" altLang="en-US" b="1">
                <a:latin typeface="SimSun" panose="02010600030101010101" pitchFamily="2" charset="-122"/>
                <a:ea typeface="SimSun" panose="02010600030101010101" pitchFamily="2" charset="-122"/>
              </a:rPr>
              <a:t>基督復臨安息日會</a:t>
            </a:r>
            <a:endParaRPr lang="en-US" altLang="zh-CN" b="1">
              <a:latin typeface="SimSun" panose="02010600030101010101" pitchFamily="2" charset="-122"/>
              <a:ea typeface="SimSun" panose="02010600030101010101" pitchFamily="2" charset="-122"/>
            </a:endParaRPr>
          </a:p>
          <a:p>
            <a:pPr>
              <a:spcBef>
                <a:spcPct val="0"/>
              </a:spcBef>
              <a:buFontTx/>
              <a:buNone/>
            </a:pPr>
            <a:endParaRPr lang="en-US" altLang="zh-CN" b="1">
              <a:latin typeface="SimSun" panose="02010600030101010101" pitchFamily="2" charset="-122"/>
              <a:ea typeface="SimSun" panose="02010600030101010101" pitchFamily="2" charset="-122"/>
            </a:endParaRPr>
          </a:p>
          <a:p>
            <a:pPr>
              <a:spcBef>
                <a:spcPct val="0"/>
              </a:spcBef>
              <a:buFontTx/>
              <a:buNone/>
            </a:pPr>
            <a:endParaRPr lang="en-US" altLang="zh-CN" b="1">
              <a:latin typeface="SimSun" panose="02010600030101010101" pitchFamily="2" charset="-122"/>
              <a:ea typeface="SimSun" panose="02010600030101010101" pitchFamily="2" charset="-122"/>
            </a:endParaRPr>
          </a:p>
          <a:p>
            <a:pPr>
              <a:spcBef>
                <a:spcPct val="0"/>
              </a:spcBef>
              <a:buFontTx/>
              <a:buNone/>
            </a:pPr>
            <a:r>
              <a:rPr lang="zh-CN" altLang="en-US" b="1">
                <a:latin typeface="SimSun" panose="02010600030101010101" pitchFamily="2" charset="-122"/>
                <a:ea typeface="SimSun" panose="02010600030101010101" pitchFamily="2" charset="-122"/>
              </a:rPr>
              <a:t>是非题</a:t>
            </a:r>
            <a:r>
              <a:rPr lang="en-US" altLang="zh-CN" b="1">
                <a:latin typeface="SimSun" panose="02010600030101010101" pitchFamily="2" charset="-122"/>
                <a:ea typeface="SimSun" panose="02010600030101010101" pitchFamily="2" charset="-122"/>
              </a:rPr>
              <a:t>:</a:t>
            </a:r>
          </a:p>
          <a:p>
            <a:pPr>
              <a:spcBef>
                <a:spcPct val="0"/>
              </a:spcBef>
              <a:buFontTx/>
              <a:buNone/>
            </a:pPr>
            <a:r>
              <a:rPr lang="en-US" altLang="zh-CN" b="1">
                <a:latin typeface="SimSun" panose="02010600030101010101" pitchFamily="2" charset="-122"/>
                <a:ea typeface="SimSun" panose="02010600030101010101" pitchFamily="2" charset="-122"/>
              </a:rPr>
              <a:t> </a:t>
            </a:r>
          </a:p>
          <a:p>
            <a:pPr>
              <a:spcBef>
                <a:spcPct val="0"/>
              </a:spcBef>
              <a:buFontTx/>
              <a:buNone/>
            </a:pPr>
            <a:r>
              <a:rPr lang="en-US" altLang="zh-CN" b="1">
                <a:latin typeface="SimSun" panose="02010600030101010101" pitchFamily="2" charset="-122"/>
                <a:ea typeface="SimSun" panose="02010600030101010101" pitchFamily="2" charset="-122"/>
              </a:rPr>
              <a:t> </a:t>
            </a:r>
          </a:p>
          <a:p>
            <a:pPr>
              <a:spcBef>
                <a:spcPct val="0"/>
              </a:spcBef>
              <a:buFontTx/>
              <a:buNone/>
            </a:pPr>
            <a:r>
              <a:rPr lang="en-US" altLang="zh-CN" b="1">
                <a:latin typeface="SimSun" panose="02010600030101010101" pitchFamily="2" charset="-122"/>
                <a:ea typeface="SimSun" panose="02010600030101010101" pitchFamily="2" charset="-122"/>
              </a:rPr>
              <a:t>1. </a:t>
            </a:r>
            <a:r>
              <a:rPr lang="zh-CN" altLang="en-US" b="1">
                <a:latin typeface="SimSun" panose="02010600030101010101" pitchFamily="2" charset="-122"/>
                <a:ea typeface="SimSun" panose="02010600030101010101" pitchFamily="2" charset="-122"/>
              </a:rPr>
              <a:t>安息日会注重星期日守安息   </a:t>
            </a:r>
            <a:r>
              <a:rPr lang="en-US" altLang="zh-CN" b="1">
                <a:latin typeface="SimSun" panose="02010600030101010101" pitchFamily="2" charset="-122"/>
                <a:ea typeface="SimSun" panose="02010600030101010101" pitchFamily="2" charset="-122"/>
              </a:rPr>
              <a:t>______</a:t>
            </a:r>
          </a:p>
          <a:p>
            <a:pPr>
              <a:spcBef>
                <a:spcPct val="0"/>
              </a:spcBef>
              <a:buFontTx/>
              <a:buNone/>
            </a:pPr>
            <a:r>
              <a:rPr lang="en-US" altLang="zh-CN" b="1">
                <a:latin typeface="SimSun" panose="02010600030101010101" pitchFamily="2" charset="-122"/>
                <a:ea typeface="SimSun" panose="02010600030101010101" pitchFamily="2" charset="-122"/>
              </a:rPr>
              <a:t> </a:t>
            </a:r>
          </a:p>
          <a:p>
            <a:pPr>
              <a:spcBef>
                <a:spcPct val="0"/>
              </a:spcBef>
              <a:buFontTx/>
              <a:buNone/>
            </a:pPr>
            <a:r>
              <a:rPr lang="en-US" altLang="zh-CN" b="1">
                <a:latin typeface="SimSun" panose="02010600030101010101" pitchFamily="2" charset="-122"/>
                <a:ea typeface="SimSun" panose="02010600030101010101" pitchFamily="2" charset="-122"/>
              </a:rPr>
              <a:t>2. </a:t>
            </a:r>
            <a:r>
              <a:rPr lang="zh-CN" altLang="en-US" b="1">
                <a:latin typeface="SimSun" panose="02010600030101010101" pitchFamily="2" charset="-122"/>
                <a:ea typeface="SimSun" panose="02010600030101010101" pitchFamily="2" charset="-122"/>
              </a:rPr>
              <a:t>安息日会认为人死后灵魂不滅   </a:t>
            </a:r>
            <a:r>
              <a:rPr lang="en-US" altLang="zh-CN" b="1">
                <a:latin typeface="SimSun" panose="02010600030101010101" pitchFamily="2" charset="-122"/>
                <a:ea typeface="SimSun" panose="02010600030101010101" pitchFamily="2" charset="-122"/>
              </a:rPr>
              <a:t>______</a:t>
            </a:r>
          </a:p>
          <a:p>
            <a:pPr>
              <a:spcBef>
                <a:spcPct val="0"/>
              </a:spcBef>
              <a:buFontTx/>
              <a:buNone/>
            </a:pPr>
            <a:r>
              <a:rPr lang="en-US" altLang="zh-CN" b="1">
                <a:latin typeface="SimSun" panose="02010600030101010101" pitchFamily="2" charset="-122"/>
                <a:ea typeface="SimSun" panose="02010600030101010101" pitchFamily="2" charset="-122"/>
              </a:rPr>
              <a:t> </a:t>
            </a:r>
          </a:p>
          <a:p>
            <a:pPr>
              <a:spcBef>
                <a:spcPct val="0"/>
              </a:spcBef>
              <a:buFontTx/>
              <a:buNone/>
            </a:pPr>
            <a:r>
              <a:rPr lang="en-US" altLang="zh-CN" b="1">
                <a:latin typeface="SimSun" panose="02010600030101010101" pitchFamily="2" charset="-122"/>
                <a:ea typeface="SimSun" panose="02010600030101010101" pitchFamily="2" charset="-122"/>
              </a:rPr>
              <a:t>3. </a:t>
            </a:r>
            <a:r>
              <a:rPr lang="zh-CN" altLang="en-US" b="1">
                <a:latin typeface="SimSun" panose="02010600030101010101" pitchFamily="2" charset="-122"/>
                <a:ea typeface="SimSun" panose="02010600030101010101" pitchFamily="2" charset="-122"/>
              </a:rPr>
              <a:t>安息日会认为天上圣所有两部分   </a:t>
            </a:r>
            <a:r>
              <a:rPr lang="en-US" altLang="zh-CN" b="1">
                <a:latin typeface="SimSun" panose="02010600030101010101" pitchFamily="2" charset="-122"/>
                <a:ea typeface="SimSun" panose="02010600030101010101" pitchFamily="2" charset="-122"/>
              </a:rPr>
              <a:t>_______</a:t>
            </a:r>
          </a:p>
          <a:p>
            <a:pPr>
              <a:spcBef>
                <a:spcPct val="0"/>
              </a:spcBef>
              <a:buFontTx/>
              <a:buNone/>
            </a:pPr>
            <a:r>
              <a:rPr lang="en-US" altLang="zh-CN" b="1">
                <a:latin typeface="SimSun" panose="02010600030101010101" pitchFamily="2" charset="-122"/>
                <a:ea typeface="SimSun" panose="02010600030101010101" pitchFamily="2" charset="-122"/>
              </a:rPr>
              <a:t> </a:t>
            </a:r>
          </a:p>
          <a:p>
            <a:pPr>
              <a:spcBef>
                <a:spcPct val="0"/>
              </a:spcBef>
              <a:buFontTx/>
              <a:buNone/>
            </a:pPr>
            <a:r>
              <a:rPr lang="en-US" altLang="zh-CN" b="1">
                <a:latin typeface="SimSun" panose="02010600030101010101" pitchFamily="2" charset="-122"/>
                <a:ea typeface="SimSun" panose="02010600030101010101" pitchFamily="2" charset="-122"/>
              </a:rPr>
              <a:t>4. </a:t>
            </a:r>
            <a:r>
              <a:rPr lang="zh-CN" altLang="en-US" b="1">
                <a:latin typeface="SimSun" panose="02010600030101010101" pitchFamily="2" charset="-122"/>
                <a:ea typeface="SimSun" panose="02010600030101010101" pitchFamily="2" charset="-122"/>
              </a:rPr>
              <a:t>安息日会人士不食豬肉  </a:t>
            </a:r>
            <a:r>
              <a:rPr lang="en-US" altLang="zh-CN" b="1">
                <a:latin typeface="SimSun" panose="02010600030101010101" pitchFamily="2" charset="-122"/>
                <a:ea typeface="SimSun" panose="02010600030101010101" pitchFamily="2" charset="-122"/>
              </a:rPr>
              <a:t>______</a:t>
            </a:r>
          </a:p>
        </p:txBody>
      </p:sp>
    </p:spTree>
    <p:extLst>
      <p:ext uri="{BB962C8B-B14F-4D97-AF65-F5344CB8AC3E}">
        <p14:creationId xmlns:p14="http://schemas.microsoft.com/office/powerpoint/2010/main" val="1201222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4A145D-8793-49B7-83BA-08D93D59CDFF}"/>
              </a:ext>
            </a:extLst>
          </p:cNvPr>
          <p:cNvSpPr>
            <a:spLocks noGrp="1"/>
          </p:cNvSpPr>
          <p:nvPr>
            <p:ph type="title"/>
          </p:nvPr>
        </p:nvSpPr>
        <p:spPr>
          <a:xfrm>
            <a:off x="-145143" y="1480456"/>
            <a:ext cx="9419772" cy="4122057"/>
          </a:xfrm>
        </p:spPr>
        <p:txBody>
          <a:bodyPr/>
          <a:lstStyle/>
          <a:p>
            <a:pPr eaLnBrk="1" hangingPunct="1">
              <a:spcBef>
                <a:spcPts val="0"/>
              </a:spcBef>
              <a:spcAft>
                <a:spcPts val="0"/>
              </a:spcAft>
            </a:pPr>
            <a:r>
              <a:rPr lang="en-US" altLang="zh-TW" sz="9000" b="1" dirty="0">
                <a:solidFill>
                  <a:srgbClr val="FF0000"/>
                </a:solidFill>
                <a:latin typeface="SimSun" panose="02010600030101010101" pitchFamily="2" charset="-122"/>
                <a:ea typeface="SimSun" panose="02010600030101010101" pitchFamily="2" charset="-122"/>
              </a:rPr>
              <a:t> </a:t>
            </a:r>
            <a:br>
              <a:rPr lang="en-US" altLang="zh-TW" sz="9000" b="1" dirty="0">
                <a:solidFill>
                  <a:srgbClr val="FF0000"/>
                </a:solidFill>
                <a:latin typeface="SimSun" panose="02010600030101010101" pitchFamily="2" charset="-122"/>
                <a:ea typeface="SimSun" panose="02010600030101010101" pitchFamily="2" charset="-122"/>
              </a:rPr>
            </a:br>
            <a:r>
              <a:rPr lang="en-US" sz="9000" b="1" kern="1200" dirty="0" err="1">
                <a:solidFill>
                  <a:schemeClr val="tx1"/>
                </a:solidFill>
                <a:latin typeface="SimSun" panose="02010600030101010101" pitchFamily="2" charset="-122"/>
                <a:ea typeface="SimSun" panose="02010600030101010101" pitchFamily="2" charset="-122"/>
              </a:rPr>
              <a:t>總結</a:t>
            </a:r>
            <a:r>
              <a:rPr lang="en-US" sz="9000" dirty="0">
                <a:solidFill>
                  <a:srgbClr val="FF0000"/>
                </a:solidFill>
                <a:latin typeface="Arial" panose="020B0604020202020204" pitchFamily="34" charset="0"/>
              </a:rPr>
              <a:t/>
            </a:r>
            <a:br>
              <a:rPr lang="en-US" sz="9000" dirty="0">
                <a:solidFill>
                  <a:srgbClr val="FF0000"/>
                </a:solidFill>
                <a:latin typeface="Arial" panose="020B0604020202020204" pitchFamily="34" charset="0"/>
              </a:rPr>
            </a:br>
            <a:endParaRPr lang="en-US" sz="9000" dirty="0">
              <a:solidFill>
                <a:srgbClr val="FF0000"/>
              </a:solidFill>
            </a:endParaRPr>
          </a:p>
        </p:txBody>
      </p:sp>
      <p:sp>
        <p:nvSpPr>
          <p:cNvPr id="4" name="Footer Placeholder 3">
            <a:extLst>
              <a:ext uri="{FF2B5EF4-FFF2-40B4-BE49-F238E27FC236}">
                <a16:creationId xmlns:a16="http://schemas.microsoft.com/office/drawing/2014/main" xmlns="" id="{6143CB0C-C99B-4B84-8840-54E52BF5A839}"/>
              </a:ext>
            </a:extLst>
          </p:cNvPr>
          <p:cNvSpPr>
            <a:spLocks noGrp="1"/>
          </p:cNvSpPr>
          <p:nvPr>
            <p:ph type="ftr" sz="quarter" idx="11"/>
          </p:nvPr>
        </p:nvSpPr>
        <p:spPr/>
        <p:txBody>
          <a:bodyPr/>
          <a:lstStyle/>
          <a:p>
            <a:r>
              <a:rPr lang="zh-CN" altLang="en-US"/>
              <a:t>洛丽华人基督教会二零一七年夏季成人主日學</a:t>
            </a:r>
            <a:r>
              <a:rPr lang="en-US" altLang="zh-CN"/>
              <a:t>: </a:t>
            </a:r>
            <a:r>
              <a:rPr lang="zh-CN" altLang="en-US"/>
              <a:t>护教学初探</a:t>
            </a:r>
            <a:r>
              <a:rPr lang="en-US" altLang="zh-CN"/>
              <a:t>:  </a:t>
            </a:r>
            <a:r>
              <a:rPr lang="zh-CN" altLang="en-US"/>
              <a:t>异教异端与極端  潘柏滔</a:t>
            </a:r>
            <a:r>
              <a:rPr lang="en-US" altLang="zh-CN"/>
              <a:t>, </a:t>
            </a:r>
            <a:r>
              <a:rPr lang="zh-CN" altLang="en-US"/>
              <a:t>趙任君</a:t>
            </a:r>
            <a:endParaRPr lang="en-US" altLang="zh-TW"/>
          </a:p>
        </p:txBody>
      </p:sp>
    </p:spTree>
    <p:extLst>
      <p:ext uri="{BB962C8B-B14F-4D97-AF65-F5344CB8AC3E}">
        <p14:creationId xmlns:p14="http://schemas.microsoft.com/office/powerpoint/2010/main" val="2141918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8214B9AD-4F82-47D0-9A76-1F4702567C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04376" cy="6524627"/>
          </a:xfrm>
        </p:spPr>
      </p:pic>
      <p:sp>
        <p:nvSpPr>
          <p:cNvPr id="4" name="Footer Placeholder 3">
            <a:extLst>
              <a:ext uri="{FF2B5EF4-FFF2-40B4-BE49-F238E27FC236}">
                <a16:creationId xmlns:a16="http://schemas.microsoft.com/office/drawing/2014/main" xmlns="" id="{DC81C0F3-2B66-4048-B514-1D075C5BEC58}"/>
              </a:ext>
            </a:extLst>
          </p:cNvPr>
          <p:cNvSpPr>
            <a:spLocks noGrp="1"/>
          </p:cNvSpPr>
          <p:nvPr>
            <p:ph type="ftr" sz="quarter" idx="11"/>
          </p:nvPr>
        </p:nvSpPr>
        <p:spPr/>
        <p:txBody>
          <a:bodyPr/>
          <a:lstStyle/>
          <a:p>
            <a:r>
              <a:rPr lang="zh-CN" altLang="en-US"/>
              <a:t>洛丽华人基督教会二零一七年夏季成人主日學</a:t>
            </a:r>
            <a:r>
              <a:rPr lang="en-US" altLang="zh-CN"/>
              <a:t>: </a:t>
            </a:r>
            <a:r>
              <a:rPr lang="zh-CN" altLang="en-US"/>
              <a:t>护教学初探</a:t>
            </a:r>
            <a:r>
              <a:rPr lang="en-US" altLang="zh-CN"/>
              <a:t>:  </a:t>
            </a:r>
            <a:r>
              <a:rPr lang="zh-CN" altLang="en-US"/>
              <a:t>异教异端与極端  潘柏滔</a:t>
            </a:r>
            <a:r>
              <a:rPr lang="en-US" altLang="zh-CN"/>
              <a:t>, </a:t>
            </a:r>
            <a:r>
              <a:rPr lang="zh-CN" altLang="en-US"/>
              <a:t>趙任君</a:t>
            </a:r>
            <a:endParaRPr lang="en-US" altLang="zh-TW"/>
          </a:p>
        </p:txBody>
      </p:sp>
    </p:spTree>
    <p:extLst>
      <p:ext uri="{BB962C8B-B14F-4D97-AF65-F5344CB8AC3E}">
        <p14:creationId xmlns:p14="http://schemas.microsoft.com/office/powerpoint/2010/main" val="3949368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FC3827A9-B1CA-48E6-8B48-2876DB001F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940" y="0"/>
            <a:ext cx="9103660" cy="1582057"/>
          </a:xfrm>
        </p:spPr>
      </p:pic>
      <p:sp>
        <p:nvSpPr>
          <p:cNvPr id="4" name="Footer Placeholder 3">
            <a:extLst>
              <a:ext uri="{FF2B5EF4-FFF2-40B4-BE49-F238E27FC236}">
                <a16:creationId xmlns:a16="http://schemas.microsoft.com/office/drawing/2014/main" xmlns="" id="{03D307D4-D553-49DC-A60F-CD87B10853C8}"/>
              </a:ext>
            </a:extLst>
          </p:cNvPr>
          <p:cNvSpPr>
            <a:spLocks noGrp="1"/>
          </p:cNvSpPr>
          <p:nvPr>
            <p:ph type="ftr" sz="quarter" idx="11"/>
          </p:nvPr>
        </p:nvSpPr>
        <p:spPr/>
        <p:txBody>
          <a:bodyPr/>
          <a:lstStyle/>
          <a:p>
            <a:r>
              <a:rPr lang="zh-CN" altLang="en-US"/>
              <a:t>洛丽华人基督教会二零一七年夏季成人主日學</a:t>
            </a:r>
            <a:r>
              <a:rPr lang="en-US" altLang="zh-CN"/>
              <a:t>: </a:t>
            </a:r>
            <a:r>
              <a:rPr lang="zh-CN" altLang="en-US"/>
              <a:t>护教学初探</a:t>
            </a:r>
            <a:r>
              <a:rPr lang="en-US" altLang="zh-CN"/>
              <a:t>:  </a:t>
            </a:r>
            <a:r>
              <a:rPr lang="zh-CN" altLang="en-US"/>
              <a:t>异教异端与極端  潘柏滔</a:t>
            </a:r>
            <a:r>
              <a:rPr lang="en-US" altLang="zh-CN"/>
              <a:t>, </a:t>
            </a:r>
            <a:r>
              <a:rPr lang="zh-CN" altLang="en-US"/>
              <a:t>趙任君</a:t>
            </a:r>
            <a:endParaRPr lang="en-US" altLang="zh-TW"/>
          </a:p>
        </p:txBody>
      </p:sp>
      <p:pic>
        <p:nvPicPr>
          <p:cNvPr id="8" name="Picture 7">
            <a:extLst>
              <a:ext uri="{FF2B5EF4-FFF2-40B4-BE49-F238E27FC236}">
                <a16:creationId xmlns:a16="http://schemas.microsoft.com/office/drawing/2014/main" xmlns="" id="{46889F9F-04DD-45BA-805C-007E5F201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940" y="1451430"/>
            <a:ext cx="9002060" cy="5073198"/>
          </a:xfrm>
          <a:prstGeom prst="rect">
            <a:avLst/>
          </a:prstGeom>
        </p:spPr>
      </p:pic>
    </p:spTree>
    <p:extLst>
      <p:ext uri="{BB962C8B-B14F-4D97-AF65-F5344CB8AC3E}">
        <p14:creationId xmlns:p14="http://schemas.microsoft.com/office/powerpoint/2010/main" val="1419229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A39FFF2E-C6BC-42D6-B683-6878A1FC6D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464"/>
            <a:ext cx="9245600" cy="1220150"/>
          </a:xfrm>
        </p:spPr>
      </p:pic>
      <p:sp>
        <p:nvSpPr>
          <p:cNvPr id="4" name="Footer Placeholder 3">
            <a:extLst>
              <a:ext uri="{FF2B5EF4-FFF2-40B4-BE49-F238E27FC236}">
                <a16:creationId xmlns:a16="http://schemas.microsoft.com/office/drawing/2014/main" xmlns="" id="{0E3C2E2E-B3BF-49A1-83DD-562293F5D85D}"/>
              </a:ext>
            </a:extLst>
          </p:cNvPr>
          <p:cNvSpPr>
            <a:spLocks noGrp="1"/>
          </p:cNvSpPr>
          <p:nvPr>
            <p:ph type="ftr" sz="quarter" idx="11"/>
          </p:nvPr>
        </p:nvSpPr>
        <p:spPr/>
        <p:txBody>
          <a:bodyPr/>
          <a:lstStyle/>
          <a:p>
            <a:r>
              <a:rPr lang="zh-CN" altLang="en-US"/>
              <a:t>洛丽华人基督教会二零一七年夏季成人主日學</a:t>
            </a:r>
            <a:r>
              <a:rPr lang="en-US" altLang="zh-CN"/>
              <a:t>: </a:t>
            </a:r>
            <a:r>
              <a:rPr lang="zh-CN" altLang="en-US"/>
              <a:t>护教学初探</a:t>
            </a:r>
            <a:r>
              <a:rPr lang="en-US" altLang="zh-CN"/>
              <a:t>:  </a:t>
            </a:r>
            <a:r>
              <a:rPr lang="zh-CN" altLang="en-US"/>
              <a:t>异教异端与極端  潘柏滔</a:t>
            </a:r>
            <a:r>
              <a:rPr lang="en-US" altLang="zh-CN"/>
              <a:t>, </a:t>
            </a:r>
            <a:r>
              <a:rPr lang="zh-CN" altLang="en-US"/>
              <a:t>趙任君</a:t>
            </a:r>
            <a:endParaRPr lang="en-US" altLang="zh-TW"/>
          </a:p>
        </p:txBody>
      </p:sp>
      <p:pic>
        <p:nvPicPr>
          <p:cNvPr id="8" name="Picture 7">
            <a:extLst>
              <a:ext uri="{FF2B5EF4-FFF2-40B4-BE49-F238E27FC236}">
                <a16:creationId xmlns:a16="http://schemas.microsoft.com/office/drawing/2014/main" xmlns="" id="{71396141-B4F7-4AF8-9C98-91A85BA0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4686"/>
            <a:ext cx="9144000" cy="5319941"/>
          </a:xfrm>
          <a:prstGeom prst="rect">
            <a:avLst/>
          </a:prstGeom>
        </p:spPr>
      </p:pic>
    </p:spTree>
    <p:extLst>
      <p:ext uri="{BB962C8B-B14F-4D97-AF65-F5344CB8AC3E}">
        <p14:creationId xmlns:p14="http://schemas.microsoft.com/office/powerpoint/2010/main" val="503404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3">
            <a:extLst>
              <a:ext uri="{FF2B5EF4-FFF2-40B4-BE49-F238E27FC236}">
                <a16:creationId xmlns:a16="http://schemas.microsoft.com/office/drawing/2014/main" xmlns="" id="{CEAC33BE-8FC7-409C-AFF1-072FC615ADE7}"/>
              </a:ext>
            </a:extLst>
          </p:cNvPr>
          <p:cNvSpPr>
            <a:spLocks noGrp="1"/>
          </p:cNvSpPr>
          <p:nvPr>
            <p:ph type="body" idx="1"/>
          </p:nvPr>
        </p:nvSpPr>
        <p:spPr>
          <a:xfrm>
            <a:off x="1485900" y="857250"/>
            <a:ext cx="6172200" cy="5143500"/>
          </a:xfrm>
        </p:spPr>
        <p:txBody>
          <a:bodyPr/>
          <a:lstStyle/>
          <a:p>
            <a:endParaRPr lang="en-US" altLang="en-US"/>
          </a:p>
        </p:txBody>
      </p:sp>
      <p:pic>
        <p:nvPicPr>
          <p:cNvPr id="56322" name="Picture 4" descr="cathprot">
            <a:extLst>
              <a:ext uri="{FF2B5EF4-FFF2-40B4-BE49-F238E27FC236}">
                <a16:creationId xmlns:a16="http://schemas.microsoft.com/office/drawing/2014/main" xmlns="" id="{571CC6A3-DB44-4D1B-AAD8-F8E48B6CB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485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Footer Placeholder 1">
            <a:extLst>
              <a:ext uri="{FF2B5EF4-FFF2-40B4-BE49-F238E27FC236}">
                <a16:creationId xmlns:a16="http://schemas.microsoft.com/office/drawing/2014/main" xmlns="" id="{0963CD05-2F90-4D46-A58E-5C33EDF8640A}"/>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Char char="»"/>
              <a:defRPr sz="1500">
                <a:solidFill>
                  <a:schemeClr val="tx1"/>
                </a:solidFill>
                <a:latin typeface="Arial" panose="020B0604020202020204" pitchFamily="34" charset="0"/>
                <a:ea typeface="MS PGothic" panose="020B0600070205080204" pitchFamily="34" charset="-128"/>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pPr>
            <a:r>
              <a:rPr lang="zh-CN" altLang="en-US" sz="900">
                <a:solidFill>
                  <a:srgbClr val="898989"/>
                </a:solidFill>
                <a:latin typeface="Calibri" panose="020F0502020204030204" pitchFamily="34" charset="0"/>
              </a:rPr>
              <a:t>洛丽华人基督教会二零一七年夏季成人主日學</a:t>
            </a:r>
            <a:r>
              <a:rPr lang="en-US" altLang="zh-CN" sz="900">
                <a:solidFill>
                  <a:srgbClr val="898989"/>
                </a:solidFill>
                <a:latin typeface="Calibri" panose="020F0502020204030204" pitchFamily="34" charset="0"/>
              </a:rPr>
              <a:t>: </a:t>
            </a:r>
            <a:r>
              <a:rPr lang="zh-CN" altLang="en-US" sz="900">
                <a:solidFill>
                  <a:srgbClr val="898989"/>
                </a:solidFill>
                <a:latin typeface="Calibri" panose="020F0502020204030204" pitchFamily="34" charset="0"/>
              </a:rPr>
              <a:t>护教学初探</a:t>
            </a:r>
            <a:r>
              <a:rPr lang="en-US" altLang="zh-CN" sz="900">
                <a:solidFill>
                  <a:srgbClr val="898989"/>
                </a:solidFill>
                <a:latin typeface="Calibri" panose="020F0502020204030204" pitchFamily="34" charset="0"/>
              </a:rPr>
              <a:t>:  </a:t>
            </a:r>
            <a:r>
              <a:rPr lang="zh-CN" altLang="en-US" sz="900">
                <a:solidFill>
                  <a:srgbClr val="898989"/>
                </a:solidFill>
                <a:latin typeface="Calibri" panose="020F0502020204030204" pitchFamily="34" charset="0"/>
              </a:rPr>
              <a:t>异教异端与極端  潘柏滔</a:t>
            </a:r>
            <a:r>
              <a:rPr lang="en-US" altLang="zh-CN" sz="900">
                <a:solidFill>
                  <a:srgbClr val="898989"/>
                </a:solidFill>
                <a:latin typeface="Calibri" panose="020F0502020204030204" pitchFamily="34" charset="0"/>
              </a:rPr>
              <a:t>, </a:t>
            </a:r>
            <a:r>
              <a:rPr lang="zh-CN" altLang="en-US" sz="900">
                <a:solidFill>
                  <a:srgbClr val="898989"/>
                </a:solidFill>
                <a:latin typeface="Calibri" panose="020F0502020204030204" pitchFamily="34" charset="0"/>
              </a:rPr>
              <a:t>趙任君</a:t>
            </a:r>
            <a:endParaRPr lang="en-US" altLang="en-US" sz="900">
              <a:solidFill>
                <a:srgbClr val="898989"/>
              </a:solidFill>
              <a:latin typeface="Calibri" panose="020F0502020204030204" pitchFamily="34" charset="0"/>
            </a:endParaRPr>
          </a:p>
        </p:txBody>
      </p:sp>
    </p:spTree>
    <p:extLst>
      <p:ext uri="{BB962C8B-B14F-4D97-AF65-F5344CB8AC3E}">
        <p14:creationId xmlns:p14="http://schemas.microsoft.com/office/powerpoint/2010/main" val="132158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xmlns="" id="{03C67A1A-CE8B-4E9B-AD37-DB153394AE67}"/>
              </a:ext>
            </a:extLst>
          </p:cNvPr>
          <p:cNvSpPr>
            <a:spLocks noGrp="1"/>
          </p:cNvSpPr>
          <p:nvPr>
            <p:ph type="title"/>
          </p:nvPr>
        </p:nvSpPr>
        <p:spPr>
          <a:xfrm>
            <a:off x="0" y="1"/>
            <a:ext cx="9144000" cy="902890"/>
          </a:xfrm>
        </p:spPr>
        <p:txBody>
          <a:bodyPr/>
          <a:lstStyle/>
          <a:p>
            <a:r>
              <a:rPr lang="en-US" altLang="en-US" sz="5400" b="1" dirty="0">
                <a:latin typeface="SimSun" panose="02010600030101010101" pitchFamily="2" charset="-122"/>
                <a:ea typeface="SimSun" panose="02010600030101010101" pitchFamily="2" charset="-122"/>
              </a:rPr>
              <a:t/>
            </a:r>
            <a:br>
              <a:rPr lang="en-US" altLang="en-US" sz="5400" b="1" dirty="0">
                <a:latin typeface="SimSun" panose="02010600030101010101" pitchFamily="2" charset="-122"/>
                <a:ea typeface="SimSun" panose="02010600030101010101" pitchFamily="2" charset="-122"/>
              </a:rPr>
            </a:br>
            <a:r>
              <a:rPr lang="en-US" altLang="en-US" sz="5400" b="1" dirty="0" err="1">
                <a:latin typeface="SimSun" panose="02010600030101010101" pitchFamily="2" charset="-122"/>
                <a:ea typeface="SimSun" panose="02010600030101010101" pitchFamily="2" charset="-122"/>
              </a:rPr>
              <a:t>真理的標準</a:t>
            </a:r>
            <a:r>
              <a:rPr lang="en-US" altLang="en-US" sz="5400" b="1" dirty="0">
                <a:latin typeface="SimSun" panose="02010600030101010101" pitchFamily="2" charset="-122"/>
                <a:ea typeface="SimSun" panose="02010600030101010101" pitchFamily="2" charset="-122"/>
              </a:rPr>
              <a:t>: </a:t>
            </a:r>
            <a:br>
              <a:rPr lang="en-US" altLang="en-US" sz="5400" b="1" dirty="0">
                <a:latin typeface="SimSun" panose="02010600030101010101" pitchFamily="2" charset="-122"/>
                <a:ea typeface="SimSun" panose="02010600030101010101" pitchFamily="2" charset="-122"/>
              </a:rPr>
            </a:br>
            <a:endParaRPr lang="en-US" altLang="en-US" sz="5400" b="1" dirty="0">
              <a:latin typeface="SimSun" panose="02010600030101010101" pitchFamily="2" charset="-122"/>
              <a:ea typeface="SimSun" panose="02010600030101010101" pitchFamily="2" charset="-122"/>
            </a:endParaRPr>
          </a:p>
        </p:txBody>
      </p:sp>
      <p:sp>
        <p:nvSpPr>
          <p:cNvPr id="58370" name="Rectangle 3">
            <a:extLst>
              <a:ext uri="{FF2B5EF4-FFF2-40B4-BE49-F238E27FC236}">
                <a16:creationId xmlns:a16="http://schemas.microsoft.com/office/drawing/2014/main" xmlns="" id="{FAEE2720-4FD3-4B95-BDCA-CB37FFD03BC5}"/>
              </a:ext>
            </a:extLst>
          </p:cNvPr>
          <p:cNvSpPr>
            <a:spLocks noGrp="1"/>
          </p:cNvSpPr>
          <p:nvPr>
            <p:ph type="body" idx="1"/>
          </p:nvPr>
        </p:nvSpPr>
        <p:spPr>
          <a:xfrm>
            <a:off x="101600" y="1088572"/>
            <a:ext cx="9042400" cy="5250374"/>
          </a:xfrm>
        </p:spPr>
        <p:txBody>
          <a:bodyPr/>
          <a:lstStyle/>
          <a:p>
            <a:r>
              <a:rPr lang="en-US" altLang="en-US" sz="4400" b="1" dirty="0">
                <a:latin typeface="SimSun" panose="02010600030101010101" pitchFamily="2" charset="-122"/>
                <a:ea typeface="SimSun" panose="02010600030101010101" pitchFamily="2" charset="-122"/>
              </a:rPr>
              <a:t>一。 </a:t>
            </a:r>
            <a:r>
              <a:rPr lang="en-US" altLang="en-US" sz="4400" b="1" dirty="0" err="1">
                <a:latin typeface="SimSun" panose="02010600030101010101" pitchFamily="2" charset="-122"/>
                <a:ea typeface="SimSun" panose="02010600030101010101" pitchFamily="2" charset="-122"/>
              </a:rPr>
              <a:t>内在和谐性</a:t>
            </a:r>
            <a:r>
              <a:rPr lang="en-US" altLang="en-US" sz="4400" b="1" dirty="0">
                <a:latin typeface="SimSun" panose="02010600030101010101" pitchFamily="2" charset="-122"/>
                <a:ea typeface="SimSun" panose="02010600030101010101" pitchFamily="2" charset="-122"/>
              </a:rPr>
              <a:t> (Compatibility)</a:t>
            </a:r>
          </a:p>
          <a:p>
            <a:r>
              <a:rPr lang="en-US" altLang="en-US" sz="4400" b="1" dirty="0">
                <a:latin typeface="SimSun" panose="02010600030101010101" pitchFamily="2" charset="-122"/>
                <a:ea typeface="SimSun" panose="02010600030101010101" pitchFamily="2" charset="-122"/>
              </a:rPr>
              <a:t>二。 </a:t>
            </a:r>
            <a:r>
              <a:rPr lang="en-US" altLang="en-US" sz="4400" b="1" dirty="0" err="1">
                <a:latin typeface="SimSun" panose="02010600030101010101" pitchFamily="2" charset="-122"/>
                <a:ea typeface="SimSun" panose="02010600030101010101" pitchFamily="2" charset="-122"/>
              </a:rPr>
              <a:t>客观应用性</a:t>
            </a:r>
            <a:r>
              <a:rPr lang="en-US" altLang="en-US" sz="4400" b="1" dirty="0">
                <a:latin typeface="SimSun" panose="02010600030101010101" pitchFamily="2" charset="-122"/>
                <a:ea typeface="SimSun" panose="02010600030101010101" pitchFamily="2" charset="-122"/>
              </a:rPr>
              <a:t> (Applicability)</a:t>
            </a:r>
          </a:p>
          <a:p>
            <a:r>
              <a:rPr lang="en-US" altLang="en-US" sz="4400" b="1" dirty="0">
                <a:latin typeface="SimSun" panose="02010600030101010101" pitchFamily="2" charset="-122"/>
                <a:ea typeface="SimSun" panose="02010600030101010101" pitchFamily="2" charset="-122"/>
              </a:rPr>
              <a:t>三。 </a:t>
            </a:r>
            <a:r>
              <a:rPr lang="en-US" altLang="en-US" sz="4400" b="1" dirty="0" err="1">
                <a:latin typeface="SimSun" panose="02010600030101010101" pitchFamily="2" charset="-122"/>
                <a:ea typeface="SimSun" panose="02010600030101010101" pitchFamily="2" charset="-122"/>
              </a:rPr>
              <a:t>合理说服性</a:t>
            </a:r>
            <a:r>
              <a:rPr lang="en-US" altLang="en-US" sz="4400" b="1" dirty="0">
                <a:latin typeface="SimSun" panose="02010600030101010101" pitchFamily="2" charset="-122"/>
                <a:ea typeface="SimSun" panose="02010600030101010101" pitchFamily="2" charset="-122"/>
              </a:rPr>
              <a:t> (Reasonableness)</a:t>
            </a:r>
          </a:p>
          <a:p>
            <a:r>
              <a:rPr lang="en-US" altLang="en-US" sz="4400" b="1" dirty="0">
                <a:latin typeface="SimSun" panose="02010600030101010101" pitchFamily="2" charset="-122"/>
                <a:ea typeface="SimSun" panose="02010600030101010101" pitchFamily="2" charset="-122"/>
              </a:rPr>
              <a:t>四。 </a:t>
            </a:r>
            <a:r>
              <a:rPr lang="en-US" altLang="en-US" sz="4400" b="1" dirty="0" err="1">
                <a:latin typeface="SimSun" panose="02010600030101010101" pitchFamily="2" charset="-122"/>
                <a:ea typeface="SimSun" panose="02010600030101010101" pitchFamily="2" charset="-122"/>
              </a:rPr>
              <a:t>主观满足性</a:t>
            </a:r>
            <a:r>
              <a:rPr lang="en-US" altLang="en-US" sz="4400" b="1" dirty="0">
                <a:latin typeface="SimSun" panose="02010600030101010101" pitchFamily="2" charset="-122"/>
                <a:ea typeface="SimSun" panose="02010600030101010101" pitchFamily="2" charset="-122"/>
              </a:rPr>
              <a:t> (Satisfaction)</a:t>
            </a:r>
          </a:p>
        </p:txBody>
      </p:sp>
      <p:sp>
        <p:nvSpPr>
          <p:cNvPr id="58371" name="Footer Placeholder 1">
            <a:extLst>
              <a:ext uri="{FF2B5EF4-FFF2-40B4-BE49-F238E27FC236}">
                <a16:creationId xmlns:a16="http://schemas.microsoft.com/office/drawing/2014/main" xmlns="" id="{3B3B0216-750A-4DCA-8264-811117FF71F9}"/>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Char char="»"/>
              <a:defRPr sz="1500">
                <a:solidFill>
                  <a:schemeClr val="tx1"/>
                </a:solidFill>
                <a:latin typeface="Arial" panose="020B0604020202020204" pitchFamily="34" charset="0"/>
                <a:ea typeface="MS PGothic" panose="020B0600070205080204" pitchFamily="34" charset="-128"/>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pPr>
            <a:r>
              <a:rPr lang="zh-CN" altLang="en-US" sz="900">
                <a:solidFill>
                  <a:srgbClr val="898989"/>
                </a:solidFill>
                <a:latin typeface="Calibri" panose="020F0502020204030204" pitchFamily="34" charset="0"/>
              </a:rPr>
              <a:t>洛丽华人基督教会二零一七年夏季成人主日學</a:t>
            </a:r>
            <a:r>
              <a:rPr lang="en-US" altLang="zh-CN" sz="900">
                <a:solidFill>
                  <a:srgbClr val="898989"/>
                </a:solidFill>
                <a:latin typeface="Calibri" panose="020F0502020204030204" pitchFamily="34" charset="0"/>
              </a:rPr>
              <a:t>: </a:t>
            </a:r>
            <a:r>
              <a:rPr lang="zh-CN" altLang="en-US" sz="900">
                <a:solidFill>
                  <a:srgbClr val="898989"/>
                </a:solidFill>
                <a:latin typeface="Calibri" panose="020F0502020204030204" pitchFamily="34" charset="0"/>
              </a:rPr>
              <a:t>护教学初探</a:t>
            </a:r>
            <a:r>
              <a:rPr lang="en-US" altLang="zh-CN" sz="900">
                <a:solidFill>
                  <a:srgbClr val="898989"/>
                </a:solidFill>
                <a:latin typeface="Calibri" panose="020F0502020204030204" pitchFamily="34" charset="0"/>
              </a:rPr>
              <a:t>:  </a:t>
            </a:r>
            <a:r>
              <a:rPr lang="zh-CN" altLang="en-US" sz="900">
                <a:solidFill>
                  <a:srgbClr val="898989"/>
                </a:solidFill>
                <a:latin typeface="Calibri" panose="020F0502020204030204" pitchFamily="34" charset="0"/>
              </a:rPr>
              <a:t>异教异端与極端  潘柏滔</a:t>
            </a:r>
            <a:r>
              <a:rPr lang="en-US" altLang="zh-CN" sz="900">
                <a:solidFill>
                  <a:srgbClr val="898989"/>
                </a:solidFill>
                <a:latin typeface="Calibri" panose="020F0502020204030204" pitchFamily="34" charset="0"/>
              </a:rPr>
              <a:t>, </a:t>
            </a:r>
            <a:r>
              <a:rPr lang="zh-CN" altLang="en-US" sz="900">
                <a:solidFill>
                  <a:srgbClr val="898989"/>
                </a:solidFill>
                <a:latin typeface="Calibri" panose="020F0502020204030204" pitchFamily="34" charset="0"/>
              </a:rPr>
              <a:t>趙任君</a:t>
            </a:r>
            <a:endParaRPr lang="en-US" altLang="en-US" sz="900">
              <a:solidFill>
                <a:srgbClr val="898989"/>
              </a:solidFill>
              <a:latin typeface="Calibri" panose="020F0502020204030204" pitchFamily="34" charset="0"/>
            </a:endParaRPr>
          </a:p>
        </p:txBody>
      </p:sp>
    </p:spTree>
    <p:extLst>
      <p:ext uri="{BB962C8B-B14F-4D97-AF65-F5344CB8AC3E}">
        <p14:creationId xmlns:p14="http://schemas.microsoft.com/office/powerpoint/2010/main" val="2140359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worldviews">
            <a:extLst>
              <a:ext uri="{FF2B5EF4-FFF2-40B4-BE49-F238E27FC236}">
                <a16:creationId xmlns:a16="http://schemas.microsoft.com/office/drawing/2014/main" xmlns="" id="{51F585FF-240E-4684-A2CE-BD68B63B5B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48038" y="0"/>
            <a:ext cx="5783262" cy="6570663"/>
          </a:xfrm>
        </p:spPr>
      </p:pic>
      <p:sp>
        <p:nvSpPr>
          <p:cNvPr id="27651" name="Footer Placeholder 3">
            <a:extLst>
              <a:ext uri="{FF2B5EF4-FFF2-40B4-BE49-F238E27FC236}">
                <a16:creationId xmlns:a16="http://schemas.microsoft.com/office/drawing/2014/main" xmlns="" id="{3E14EEB5-3CA8-4DA2-ADD9-0CF7EB8A0AA8}"/>
              </a:ext>
            </a:extLst>
          </p:cNvPr>
          <p:cNvSpPr>
            <a:spLocks noGrp="1"/>
          </p:cNvSpPr>
          <p:nvPr>
            <p:ph type="ftr" sz="quarter" idx="11"/>
          </p:nvPr>
        </p:nvSpPr>
        <p:spPr bwMode="auto">
          <a:xfrm>
            <a:off x="1763713" y="6570663"/>
            <a:ext cx="7488237"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zh-CN" altLang="en-US" sz="1400">
                <a:latin typeface="Arial Black" panose="020B0A04020102020204" pitchFamily="34" charset="0"/>
                <a:ea typeface="SimSun" panose="02010600030101010101" pitchFamily="2" charset="-122"/>
              </a:rPr>
              <a:t>洛丽华人基督教会二零一七年夏季成人主日學</a:t>
            </a:r>
            <a:r>
              <a:rPr lang="en-US" altLang="zh-CN" sz="1400">
                <a:latin typeface="Arial Black" panose="020B0A04020102020204" pitchFamily="34" charset="0"/>
                <a:ea typeface="SimSun" panose="02010600030101010101" pitchFamily="2" charset="-122"/>
              </a:rPr>
              <a:t>: </a:t>
            </a:r>
            <a:r>
              <a:rPr lang="zh-CN" altLang="en-US" sz="1400">
                <a:latin typeface="Arial Black" panose="020B0A04020102020204" pitchFamily="34" charset="0"/>
                <a:ea typeface="SimSun" panose="02010600030101010101" pitchFamily="2" charset="-122"/>
              </a:rPr>
              <a:t>护教学初探</a:t>
            </a:r>
            <a:r>
              <a:rPr lang="en-US" altLang="zh-CN" sz="1400">
                <a:latin typeface="Arial Black" panose="020B0A04020102020204" pitchFamily="34" charset="0"/>
                <a:ea typeface="SimSun" panose="02010600030101010101" pitchFamily="2" charset="-122"/>
              </a:rPr>
              <a:t>:  </a:t>
            </a:r>
            <a:r>
              <a:rPr lang="zh-CN" altLang="en-US" sz="1400">
                <a:latin typeface="Arial Black" panose="020B0A04020102020204" pitchFamily="34" charset="0"/>
                <a:ea typeface="SimSun" panose="02010600030101010101" pitchFamily="2" charset="-122"/>
              </a:rPr>
              <a:t>异教异端与極端  潘柏滔</a:t>
            </a:r>
            <a:r>
              <a:rPr lang="en-US" altLang="zh-CN" sz="1400">
                <a:latin typeface="Arial Black" panose="020B0A04020102020204" pitchFamily="34" charset="0"/>
                <a:ea typeface="SimSun" panose="02010600030101010101" pitchFamily="2" charset="-122"/>
              </a:rPr>
              <a:t>, </a:t>
            </a:r>
            <a:r>
              <a:rPr lang="zh-CN" altLang="en-US" sz="1400">
                <a:latin typeface="Arial Black" panose="020B0A04020102020204" pitchFamily="34" charset="0"/>
                <a:ea typeface="SimSun" panose="02010600030101010101" pitchFamily="2" charset="-122"/>
              </a:rPr>
              <a:t>趙任君</a:t>
            </a:r>
            <a:endParaRPr lang="zh-TW" altLang="en-US" sz="1400">
              <a:latin typeface="Arial Black" panose="020B0A04020102020204" pitchFamily="34" charset="0"/>
              <a:ea typeface="SimSun" panose="02010600030101010101" pitchFamily="2" charset="-122"/>
            </a:endParaRPr>
          </a:p>
        </p:txBody>
      </p:sp>
      <p:sp>
        <p:nvSpPr>
          <p:cNvPr id="27652" name="Title 2">
            <a:extLst>
              <a:ext uri="{FF2B5EF4-FFF2-40B4-BE49-F238E27FC236}">
                <a16:creationId xmlns:a16="http://schemas.microsoft.com/office/drawing/2014/main" xmlns="" id="{C35F4D2B-7982-4CD3-A3EE-587E24559AF6}"/>
              </a:ext>
            </a:extLst>
          </p:cNvPr>
          <p:cNvSpPr>
            <a:spLocks noGrp="1"/>
          </p:cNvSpPr>
          <p:nvPr>
            <p:ph type="title"/>
          </p:nvPr>
        </p:nvSpPr>
        <p:spPr>
          <a:xfrm>
            <a:off x="179388" y="260350"/>
            <a:ext cx="3476625" cy="3673475"/>
          </a:xfrm>
        </p:spPr>
        <p:txBody>
          <a:bodyPr/>
          <a:lstStyle/>
          <a:p>
            <a:r>
              <a:rPr lang="zh-TW" altLang="en-US" sz="6000" b="1">
                <a:latin typeface="SimSun" panose="02010600030101010101" pitchFamily="2" charset="-122"/>
                <a:ea typeface="SimSun" panose="02010600030101010101" pitchFamily="2" charset="-122"/>
              </a:rPr>
              <a:t>世界觀的主流系統</a:t>
            </a:r>
            <a:endParaRPr lang="en-US" altLang="en-US" sz="6000" b="1">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53188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2">
            <a:extLst>
              <a:ext uri="{FF2B5EF4-FFF2-40B4-BE49-F238E27FC236}">
                <a16:creationId xmlns:a16="http://schemas.microsoft.com/office/drawing/2014/main" xmlns="" id="{41EAAD0A-3A8F-42BC-BA78-446F9175B560}"/>
              </a:ext>
            </a:extLst>
          </p:cNvPr>
          <p:cNvSpPr>
            <a:spLocks noGrp="1"/>
          </p:cNvSpPr>
          <p:nvPr>
            <p:ph type="ftr" sz="quarter" idx="11"/>
          </p:nvPr>
        </p:nvSpPr>
        <p:spPr bwMode="auto">
          <a:xfrm>
            <a:off x="1630363" y="6597650"/>
            <a:ext cx="682942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zh-CN" altLang="en-US" sz="1200">
                <a:solidFill>
                  <a:srgbClr val="898989"/>
                </a:solidFill>
                <a:ea typeface="SimSun" panose="02010600030101010101" pitchFamily="2" charset="-122"/>
              </a:rPr>
              <a:t>洛丽华人基督教会二零一七年夏季成人主日學</a:t>
            </a:r>
            <a:r>
              <a:rPr lang="en-US" altLang="zh-CN" sz="1200">
                <a:solidFill>
                  <a:srgbClr val="898989"/>
                </a:solidFill>
                <a:ea typeface="SimSun" panose="02010600030101010101" pitchFamily="2" charset="-122"/>
              </a:rPr>
              <a:t>: </a:t>
            </a:r>
            <a:r>
              <a:rPr lang="zh-CN" altLang="en-US" sz="1200">
                <a:solidFill>
                  <a:srgbClr val="898989"/>
                </a:solidFill>
                <a:ea typeface="SimSun" panose="02010600030101010101" pitchFamily="2" charset="-122"/>
              </a:rPr>
              <a:t>护教学初探</a:t>
            </a:r>
            <a:r>
              <a:rPr lang="en-US" altLang="zh-CN" sz="1200">
                <a:solidFill>
                  <a:srgbClr val="898989"/>
                </a:solidFill>
                <a:ea typeface="SimSun" panose="02010600030101010101" pitchFamily="2" charset="-122"/>
              </a:rPr>
              <a:t>:  </a:t>
            </a:r>
            <a:r>
              <a:rPr lang="zh-CN" altLang="en-US" sz="1200">
                <a:solidFill>
                  <a:srgbClr val="898989"/>
                </a:solidFill>
                <a:ea typeface="SimSun" panose="02010600030101010101" pitchFamily="2" charset="-122"/>
              </a:rPr>
              <a:t>异教异端与極端  潘柏滔</a:t>
            </a:r>
            <a:r>
              <a:rPr lang="en-US" altLang="zh-CN" sz="1200">
                <a:solidFill>
                  <a:srgbClr val="898989"/>
                </a:solidFill>
                <a:ea typeface="SimSun" panose="02010600030101010101" pitchFamily="2" charset="-122"/>
              </a:rPr>
              <a:t>, </a:t>
            </a:r>
            <a:r>
              <a:rPr lang="zh-CN" altLang="en-US" sz="1200">
                <a:solidFill>
                  <a:srgbClr val="898989"/>
                </a:solidFill>
                <a:ea typeface="SimSun" panose="02010600030101010101" pitchFamily="2" charset="-122"/>
              </a:rPr>
              <a:t>趙任君</a:t>
            </a:r>
            <a:endParaRPr lang="en-US" altLang="zh-CN" sz="1200">
              <a:solidFill>
                <a:srgbClr val="898989"/>
              </a:solidFill>
              <a:ea typeface="SimSun" panose="02010600030101010101" pitchFamily="2" charset="-122"/>
            </a:endParaRPr>
          </a:p>
        </p:txBody>
      </p:sp>
      <p:graphicFrame>
        <p:nvGraphicFramePr>
          <p:cNvPr id="5" name="Content Placeholder 4">
            <a:extLst>
              <a:ext uri="{FF2B5EF4-FFF2-40B4-BE49-F238E27FC236}">
                <a16:creationId xmlns:a16="http://schemas.microsoft.com/office/drawing/2014/main" xmlns="" id="{AC599695-6D8A-44D4-BC8D-69316EBE3CC1}"/>
              </a:ext>
            </a:extLst>
          </p:cNvPr>
          <p:cNvGraphicFramePr>
            <a:graphicFrameLocks noGrp="1"/>
          </p:cNvGraphicFramePr>
          <p:nvPr>
            <p:ph/>
          </p:nvPr>
        </p:nvGraphicFramePr>
        <p:xfrm>
          <a:off x="0" y="-3175"/>
          <a:ext cx="9144000" cy="6432554"/>
        </p:xfrm>
        <a:graphic>
          <a:graphicData uri="http://schemas.openxmlformats.org/drawingml/2006/table">
            <a:tbl>
              <a:tblPr/>
              <a:tblGrid>
                <a:gridCol w="2728913">
                  <a:extLst>
                    <a:ext uri="{9D8B030D-6E8A-4147-A177-3AD203B41FA5}">
                      <a16:colId xmlns:a16="http://schemas.microsoft.com/office/drawing/2014/main" xmlns="" val="2178607144"/>
                    </a:ext>
                  </a:extLst>
                </a:gridCol>
                <a:gridCol w="1630362">
                  <a:extLst>
                    <a:ext uri="{9D8B030D-6E8A-4147-A177-3AD203B41FA5}">
                      <a16:colId xmlns:a16="http://schemas.microsoft.com/office/drawing/2014/main" xmlns="" val="4109890467"/>
                    </a:ext>
                  </a:extLst>
                </a:gridCol>
                <a:gridCol w="1096963">
                  <a:extLst>
                    <a:ext uri="{9D8B030D-6E8A-4147-A177-3AD203B41FA5}">
                      <a16:colId xmlns:a16="http://schemas.microsoft.com/office/drawing/2014/main" xmlns="" val="2890340985"/>
                    </a:ext>
                  </a:extLst>
                </a:gridCol>
                <a:gridCol w="1438275">
                  <a:extLst>
                    <a:ext uri="{9D8B030D-6E8A-4147-A177-3AD203B41FA5}">
                      <a16:colId xmlns:a16="http://schemas.microsoft.com/office/drawing/2014/main" xmlns="" val="2853443358"/>
                    </a:ext>
                  </a:extLst>
                </a:gridCol>
                <a:gridCol w="2249487">
                  <a:extLst>
                    <a:ext uri="{9D8B030D-6E8A-4147-A177-3AD203B41FA5}">
                      <a16:colId xmlns:a16="http://schemas.microsoft.com/office/drawing/2014/main" xmlns="" val="3838369715"/>
                    </a:ext>
                  </a:extLst>
                </a:gridCol>
              </a:tblGrid>
              <a:tr h="3222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a:ln>
                            <a:noFill/>
                          </a:ln>
                          <a:solidFill>
                            <a:srgbClr val="FF0000"/>
                          </a:solidFill>
                          <a:effectLst/>
                          <a:latin typeface="SimSun" panose="02010600030101010101" pitchFamily="2" charset="-122"/>
                          <a:ea typeface="SimSun" panose="02010600030101010101" pitchFamily="2" charset="-122"/>
                        </a:rPr>
                        <a:t>  </a:t>
                      </a:r>
                      <a:r>
                        <a:rPr kumimoji="0" lang="en-US" altLang="en-US" sz="2000" b="1" i="1" u="none" strike="noStrike" cap="none" normalizeH="0" baseline="0">
                          <a:ln>
                            <a:noFill/>
                          </a:ln>
                          <a:solidFill>
                            <a:srgbClr val="FF0000"/>
                          </a:solidFill>
                          <a:effectLst/>
                          <a:latin typeface="SimSun" panose="02010600030101010101" pitchFamily="2" charset="-122"/>
                          <a:ea typeface="SimSun" panose="02010600030101010101" pitchFamily="2" charset="-122"/>
                        </a:rPr>
                        <a:t>哲學系統</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1" u="none" strike="noStrike" cap="none" normalizeH="0" baseline="0">
                          <a:ln>
                            <a:noFill/>
                          </a:ln>
                          <a:solidFill>
                            <a:srgbClr val="FF0000"/>
                          </a:solidFill>
                          <a:effectLst/>
                          <a:latin typeface="SimSun" panose="02010600030101010101" pitchFamily="2" charset="-122"/>
                          <a:ea typeface="SimSun" panose="02010600030101010101" pitchFamily="2" charset="-122"/>
                        </a:rPr>
                        <a:t>泛神論</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1" u="none" strike="noStrike" cap="none" normalizeH="0" baseline="0">
                          <a:ln>
                            <a:noFill/>
                          </a:ln>
                          <a:solidFill>
                            <a:srgbClr val="FF0000"/>
                          </a:solidFill>
                          <a:effectLst/>
                          <a:latin typeface="SimSun" panose="02010600030101010101" pitchFamily="2" charset="-122"/>
                          <a:ea typeface="SimSun" panose="02010600030101010101" pitchFamily="2" charset="-122"/>
                        </a:rPr>
                        <a:t>無神論</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1" u="none" strike="noStrike" cap="none" normalizeH="0" baseline="0">
                          <a:ln>
                            <a:noFill/>
                          </a:ln>
                          <a:solidFill>
                            <a:srgbClr val="FF0000"/>
                          </a:solidFill>
                          <a:effectLst/>
                          <a:latin typeface="SimSun" panose="02010600030101010101" pitchFamily="2" charset="-122"/>
                          <a:ea typeface="SimSun" panose="02010600030101010101" pitchFamily="2" charset="-122"/>
                        </a:rPr>
                        <a:t>一神論</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1" u="none" strike="noStrike" cap="none" normalizeH="0" baseline="0">
                          <a:ln>
                            <a:noFill/>
                          </a:ln>
                          <a:solidFill>
                            <a:srgbClr val="FF0000"/>
                          </a:solidFill>
                          <a:effectLst/>
                          <a:latin typeface="SimSun" panose="02010600030101010101" pitchFamily="2" charset="-122"/>
                          <a:ea typeface="SimSun" panose="02010600030101010101" pitchFamily="2" charset="-122"/>
                        </a:rPr>
                        <a:t>救恩</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602388437"/>
                  </a:ext>
                </a:extLst>
              </a:tr>
              <a:tr h="36671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(1) </a:t>
                      </a: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一元論</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自積功德</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05017491"/>
                  </a:ext>
                </a:extLst>
              </a:tr>
              <a:tr h="36671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1. </a:t>
                      </a: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宇宙是神</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印度教</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脫離輪徊</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16285507"/>
                  </a:ext>
                </a:extLst>
              </a:tr>
              <a:tr h="36671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2. </a:t>
                      </a: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人與宇宙為一</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佛教</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自我消失</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218782525"/>
                  </a:ext>
                </a:extLst>
              </a:tr>
              <a:tr h="36671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3. </a:t>
                      </a: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神與人合一</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92522074"/>
                  </a:ext>
                </a:extLst>
              </a:tr>
              <a:tr h="60959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4. </a:t>
                      </a: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機緣偶遇成為宇宙</a:t>
                      </a:r>
                      <a:endPar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307801070"/>
                  </a:ext>
                </a:extLst>
              </a:tr>
              <a:tr h="733424">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(2) </a:t>
                      </a: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二元論</a:t>
                      </a: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回教</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敬畏神</a:t>
                      </a: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守五功</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422320627"/>
                  </a:ext>
                </a:extLst>
              </a:tr>
              <a:tr h="36671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1. </a:t>
                      </a: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神不能知</a:t>
                      </a: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2021450"/>
                  </a:ext>
                </a:extLst>
              </a:tr>
              <a:tr h="36671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2. </a:t>
                      </a: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宇宙自主</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280531324"/>
                  </a:ext>
                </a:extLst>
              </a:tr>
              <a:tr h="36671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3. </a:t>
                      </a: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無三位一體的神</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386446755"/>
                  </a:ext>
                </a:extLst>
              </a:tr>
              <a:tr h="36671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(3) </a:t>
                      </a: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聖經一神論</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73010289"/>
                  </a:ext>
                </a:extLst>
              </a:tr>
              <a:tr h="36671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1. </a:t>
                      </a: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神創造宇宙</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神照顧人</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932129422"/>
                  </a:ext>
                </a:extLst>
              </a:tr>
              <a:tr h="733424">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2. </a:t>
                      </a:r>
                      <a:r>
                        <a:rPr kumimoji="0" lang="zh-TW"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神啟示人</a:t>
                      </a: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普通啟示和特有啟示</a:t>
                      </a:r>
                      <a:endPar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道成肉身</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063264488"/>
                  </a:ext>
                </a:extLst>
              </a:tr>
              <a:tr h="36671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3. </a:t>
                      </a: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神內住人心</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神為人死</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904557017"/>
                  </a:ext>
                </a:extLst>
              </a:tr>
              <a:tr h="36671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4. </a:t>
                      </a: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神管理宇宙</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因信稱義</a:t>
                      </a: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122588582"/>
                  </a:ext>
                </a:extLst>
              </a:tr>
            </a:tbl>
          </a:graphicData>
        </a:graphic>
      </p:graphicFrame>
    </p:spTree>
    <p:extLst>
      <p:ext uri="{BB962C8B-B14F-4D97-AF65-F5344CB8AC3E}">
        <p14:creationId xmlns:p14="http://schemas.microsoft.com/office/powerpoint/2010/main" val="3871181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a:extLst>
              <a:ext uri="{FF2B5EF4-FFF2-40B4-BE49-F238E27FC236}">
                <a16:creationId xmlns:a16="http://schemas.microsoft.com/office/drawing/2014/main" xmlns="" id="{5200B83E-B916-485E-A36E-55F3841DFBD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zh-CN" altLang="en-US" sz="1200">
                <a:solidFill>
                  <a:srgbClr val="898989"/>
                </a:solidFill>
                <a:ea typeface="SimSun" panose="02010600030101010101" pitchFamily="2" charset="-122"/>
              </a:rPr>
              <a:t>洛丽华人基督教会二零一七年夏季成人主日學</a:t>
            </a:r>
            <a:r>
              <a:rPr lang="en-US" altLang="zh-CN" sz="1200">
                <a:solidFill>
                  <a:srgbClr val="898989"/>
                </a:solidFill>
                <a:ea typeface="SimSun" panose="02010600030101010101" pitchFamily="2" charset="-122"/>
              </a:rPr>
              <a:t>: </a:t>
            </a:r>
            <a:r>
              <a:rPr lang="zh-CN" altLang="en-US" sz="1200">
                <a:solidFill>
                  <a:srgbClr val="898989"/>
                </a:solidFill>
                <a:ea typeface="SimSun" panose="02010600030101010101" pitchFamily="2" charset="-122"/>
              </a:rPr>
              <a:t>护教学初探</a:t>
            </a:r>
            <a:r>
              <a:rPr lang="en-US" altLang="zh-CN" sz="1200">
                <a:solidFill>
                  <a:srgbClr val="898989"/>
                </a:solidFill>
                <a:ea typeface="SimSun" panose="02010600030101010101" pitchFamily="2" charset="-122"/>
              </a:rPr>
              <a:t>:  </a:t>
            </a:r>
            <a:r>
              <a:rPr lang="zh-CN" altLang="en-US" sz="1200">
                <a:solidFill>
                  <a:srgbClr val="898989"/>
                </a:solidFill>
                <a:ea typeface="SimSun" panose="02010600030101010101" pitchFamily="2" charset="-122"/>
              </a:rPr>
              <a:t>异教异端与極端  潘柏滔</a:t>
            </a:r>
            <a:r>
              <a:rPr lang="en-US" altLang="zh-CN" sz="1200">
                <a:solidFill>
                  <a:srgbClr val="898989"/>
                </a:solidFill>
                <a:ea typeface="SimSun" panose="02010600030101010101" pitchFamily="2" charset="-122"/>
              </a:rPr>
              <a:t>, </a:t>
            </a:r>
            <a:r>
              <a:rPr lang="zh-CN" altLang="en-US" sz="1200">
                <a:solidFill>
                  <a:srgbClr val="898989"/>
                </a:solidFill>
                <a:ea typeface="SimSun" panose="02010600030101010101" pitchFamily="2" charset="-122"/>
              </a:rPr>
              <a:t>趙任君</a:t>
            </a:r>
            <a:endParaRPr lang="en-US" altLang="zh-CN" sz="1200">
              <a:solidFill>
                <a:srgbClr val="898989"/>
              </a:solidFill>
              <a:ea typeface="SimSun" panose="02010600030101010101" pitchFamily="2" charset="-122"/>
            </a:endParaRPr>
          </a:p>
        </p:txBody>
      </p:sp>
      <p:sp>
        <p:nvSpPr>
          <p:cNvPr id="29699" name="Rectangle 5">
            <a:extLst>
              <a:ext uri="{FF2B5EF4-FFF2-40B4-BE49-F238E27FC236}">
                <a16:creationId xmlns:a16="http://schemas.microsoft.com/office/drawing/2014/main" xmlns="" id="{063F0522-0BDC-48BA-91F1-F7661073AFC4}"/>
              </a:ext>
            </a:extLst>
          </p:cNvPr>
          <p:cNvSpPr>
            <a:spLocks noChangeArrowheads="1"/>
          </p:cNvSpPr>
          <p:nvPr/>
        </p:nvSpPr>
        <p:spPr bwMode="auto">
          <a:xfrm>
            <a:off x="1760538" y="212566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aphicFrame>
        <p:nvGraphicFramePr>
          <p:cNvPr id="3" name="Table 2">
            <a:extLst>
              <a:ext uri="{FF2B5EF4-FFF2-40B4-BE49-F238E27FC236}">
                <a16:creationId xmlns:a16="http://schemas.microsoft.com/office/drawing/2014/main" xmlns="" id="{0FFDEA8B-8269-4D48-B51B-816D2C83FCA7}"/>
              </a:ext>
            </a:extLst>
          </p:cNvPr>
          <p:cNvGraphicFramePr>
            <a:graphicFrameLocks noGrp="1"/>
          </p:cNvGraphicFramePr>
          <p:nvPr/>
        </p:nvGraphicFramePr>
        <p:xfrm>
          <a:off x="76200" y="115888"/>
          <a:ext cx="9036050" cy="6148388"/>
        </p:xfrm>
        <a:graphic>
          <a:graphicData uri="http://schemas.openxmlformats.org/drawingml/2006/table">
            <a:tbl>
              <a:tblPr/>
              <a:tblGrid>
                <a:gridCol w="1182688">
                  <a:extLst>
                    <a:ext uri="{9D8B030D-6E8A-4147-A177-3AD203B41FA5}">
                      <a16:colId xmlns:a16="http://schemas.microsoft.com/office/drawing/2014/main" xmlns="" val="2027048547"/>
                    </a:ext>
                  </a:extLst>
                </a:gridCol>
                <a:gridCol w="1547812">
                  <a:extLst>
                    <a:ext uri="{9D8B030D-6E8A-4147-A177-3AD203B41FA5}">
                      <a16:colId xmlns:a16="http://schemas.microsoft.com/office/drawing/2014/main" xmlns="" val="2659306567"/>
                    </a:ext>
                  </a:extLst>
                </a:gridCol>
                <a:gridCol w="1319213">
                  <a:extLst>
                    <a:ext uri="{9D8B030D-6E8A-4147-A177-3AD203B41FA5}">
                      <a16:colId xmlns:a16="http://schemas.microsoft.com/office/drawing/2014/main" xmlns="" val="2215676307"/>
                    </a:ext>
                  </a:extLst>
                </a:gridCol>
                <a:gridCol w="2125662">
                  <a:extLst>
                    <a:ext uri="{9D8B030D-6E8A-4147-A177-3AD203B41FA5}">
                      <a16:colId xmlns:a16="http://schemas.microsoft.com/office/drawing/2014/main" xmlns="" val="3042119782"/>
                    </a:ext>
                  </a:extLst>
                </a:gridCol>
                <a:gridCol w="1320800">
                  <a:extLst>
                    <a:ext uri="{9D8B030D-6E8A-4147-A177-3AD203B41FA5}">
                      <a16:colId xmlns:a16="http://schemas.microsoft.com/office/drawing/2014/main" xmlns="" val="2783550559"/>
                    </a:ext>
                  </a:extLst>
                </a:gridCol>
                <a:gridCol w="1539875">
                  <a:extLst>
                    <a:ext uri="{9D8B030D-6E8A-4147-A177-3AD203B41FA5}">
                      <a16:colId xmlns:a16="http://schemas.microsoft.com/office/drawing/2014/main" xmlns="" val="1269205242"/>
                    </a:ext>
                  </a:extLst>
                </a:gridCol>
              </a:tblGrid>
              <a:tr h="6096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rgbClr val="FF0000"/>
                          </a:solidFill>
                          <a:effectLst/>
                          <a:latin typeface="SimSun" panose="02010600030101010101" pitchFamily="2" charset="-122"/>
                          <a:ea typeface="SimSun" panose="02010600030101010101" pitchFamily="2" charset="-122"/>
                        </a:rPr>
                        <a:t>印度教</a:t>
                      </a:r>
                      <a:r>
                        <a:rPr kumimoji="0" lang="en-US" altLang="zh-CN" sz="2000" b="1" i="0" u="none" strike="noStrike" cap="none" normalizeH="0" baseline="0">
                          <a:ln>
                            <a:noFill/>
                          </a:ln>
                          <a:solidFill>
                            <a:srgbClr val="FF0000"/>
                          </a:solidFill>
                          <a:effectLst/>
                          <a:latin typeface="SimSun" panose="02010600030101010101" pitchFamily="2" charset="-122"/>
                          <a:ea typeface="SimSun" panose="02010600030101010101" pitchFamily="2" charset="-122"/>
                        </a:rPr>
                        <a:t>                            </a:t>
                      </a:r>
                      <a:endPar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0000"/>
                          </a:solidFill>
                          <a:effectLst/>
                          <a:latin typeface="SimSun" panose="02010600030101010101" pitchFamily="2" charset="-122"/>
                          <a:ea typeface="SimSun" panose="02010600030101010101" pitchFamily="2" charset="-122"/>
                        </a:rPr>
                        <a:t> </a:t>
                      </a:r>
                      <a:endPar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rgbClr val="FF0000"/>
                          </a:solidFill>
                          <a:effectLst/>
                          <a:latin typeface="SimSun" panose="02010600030101010101" pitchFamily="2" charset="-122"/>
                          <a:ea typeface="SimSun" panose="02010600030101010101" pitchFamily="2" charset="-122"/>
                        </a:rPr>
                        <a:t>佛教</a:t>
                      </a:r>
                      <a:endPar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rgbClr val="FF0000"/>
                          </a:solidFill>
                          <a:effectLst/>
                          <a:latin typeface="SimSun" panose="02010600030101010101" pitchFamily="2" charset="-122"/>
                          <a:ea typeface="SimSun" panose="02010600030101010101" pitchFamily="2" charset="-122"/>
                        </a:rPr>
                        <a:t>回教</a:t>
                      </a:r>
                      <a:endPar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rgbClr val="FF0000"/>
                          </a:solidFill>
                          <a:effectLst/>
                          <a:latin typeface="SimSun" panose="02010600030101010101" pitchFamily="2" charset="-122"/>
                          <a:ea typeface="SimSun" panose="02010600030101010101" pitchFamily="2" charset="-122"/>
                        </a:rPr>
                        <a:t>犹太教</a:t>
                      </a:r>
                      <a:endPar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rgbClr val="FF0000"/>
                          </a:solidFill>
                          <a:effectLst/>
                          <a:latin typeface="SimSun" panose="02010600030101010101" pitchFamily="2" charset="-122"/>
                          <a:ea typeface="SimSun" panose="02010600030101010101" pitchFamily="2" charset="-122"/>
                        </a:rPr>
                        <a:t>基督教</a:t>
                      </a:r>
                      <a:endPar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50597381"/>
                  </a:ext>
                </a:extLst>
              </a:tr>
              <a:tr h="3048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rgbClr val="7030A0"/>
                          </a:solidFill>
                          <a:effectLst/>
                          <a:latin typeface="SimSun" panose="02010600030101010101" pitchFamily="2" charset="-122"/>
                          <a:ea typeface="SimSun" panose="02010600030101010101" pitchFamily="2" charset="-122"/>
                        </a:rPr>
                        <a:t>宇宙来源</a:t>
                      </a:r>
                      <a:endPar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無始無終</a:t>
                      </a:r>
                      <a:endPar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無始無終</a:t>
                      </a:r>
                      <a:endPar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神創造</a:t>
                      </a:r>
                      <a:endPar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神創造</a:t>
                      </a:r>
                      <a:endPar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神創造</a:t>
                      </a:r>
                      <a:endPar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986872536"/>
                  </a:ext>
                </a:extLst>
              </a:tr>
              <a:tr h="6096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rgbClr val="7030A0"/>
                          </a:solidFill>
                          <a:effectLst/>
                          <a:latin typeface="SimSun" panose="02010600030101010101" pitchFamily="2" charset="-122"/>
                          <a:ea typeface="SimSun" panose="02010600030101010101" pitchFamily="2" charset="-122"/>
                        </a:rPr>
                        <a:t>人的地位</a:t>
                      </a:r>
                      <a:endPar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輪徊</a:t>
                      </a:r>
                      <a:endPar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輪徊</a:t>
                      </a:r>
                      <a:endPar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神創造</a:t>
                      </a:r>
                      <a:endPar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按神的形像</a:t>
                      </a:r>
                      <a:endPar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按神的形像</a:t>
                      </a:r>
                      <a:endPar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147286889"/>
                  </a:ext>
                </a:extLst>
              </a:tr>
              <a:tr h="66198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rgbClr val="7030A0"/>
                          </a:solidFill>
                          <a:effectLst/>
                          <a:latin typeface="SimSun" panose="02010600030101010101" pitchFamily="2" charset="-122"/>
                          <a:ea typeface="SimSun" panose="02010600030101010101" pitchFamily="2" charset="-122"/>
                        </a:rPr>
                        <a:t>人生意義</a:t>
                      </a:r>
                      <a:endPar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脫離輪徊</a:t>
                      </a:r>
                      <a:endPar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脫離輪徊</a:t>
                      </a:r>
                      <a:endPar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降服神</a:t>
                      </a: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榮耀神</a:t>
                      </a: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享受神</a:t>
                      </a: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榮耀神</a:t>
                      </a: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享受神</a:t>
                      </a: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47273829"/>
                  </a:ext>
                </a:extLst>
              </a:tr>
              <a:tr h="9144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7030A0"/>
                          </a:solidFill>
                          <a:effectLst/>
                          <a:latin typeface="SimSun" panose="02010600030101010101" pitchFamily="2" charset="-122"/>
                          <a:ea typeface="SimSun" panose="02010600030101010101" pitchFamily="2" charset="-122"/>
                        </a:rPr>
                        <a:t>人的本性</a:t>
                      </a:r>
                      <a:endPar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邪惡</a:t>
                      </a: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邪惡</a:t>
                      </a: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無原罪</a:t>
                      </a: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無原罪</a:t>
                      </a: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神造性善</a:t>
                      </a: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r>
                        <a:rPr kumimoji="0" lang="zh-TW"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始祖墮落</a:t>
                      </a: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r>
                        <a:rPr kumimoji="0" lang="zh-TW"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人有原罪</a:t>
                      </a:r>
                      <a:endPar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91983969"/>
                  </a:ext>
                </a:extLst>
              </a:tr>
              <a:tr h="3048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7030A0"/>
                          </a:solidFill>
                          <a:effectLst/>
                          <a:latin typeface="SimSun" panose="02010600030101010101" pitchFamily="2" charset="-122"/>
                          <a:ea typeface="SimSun" panose="02010600030101010101" pitchFamily="2" charset="-122"/>
                        </a:rPr>
                        <a:t>邪惡本質</a:t>
                      </a:r>
                      <a:endPar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無位格</a:t>
                      </a: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無位格</a:t>
                      </a: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違反神</a:t>
                      </a: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撒但</a:t>
                      </a: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撒但</a:t>
                      </a: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6512611"/>
                  </a:ext>
                </a:extLst>
              </a:tr>
              <a:tr h="6096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7030A0"/>
                          </a:solidFill>
                          <a:effectLst/>
                          <a:latin typeface="SimSun" panose="02010600030101010101" pitchFamily="2" charset="-122"/>
                          <a:ea typeface="SimSun" panose="02010600030101010101" pitchFamily="2" charset="-122"/>
                        </a:rPr>
                        <a:t>耶穌</a:t>
                      </a:r>
                      <a:endPar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一個偉人</a:t>
                      </a: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神</a:t>
                      </a: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a:t>
                      </a: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一個偉人</a:t>
                      </a: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一個先知</a:t>
                      </a: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諱謗者</a:t>
                      </a: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神的兒子</a:t>
                      </a: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09875350"/>
                  </a:ext>
                </a:extLst>
              </a:tr>
              <a:tr h="6096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7030A0"/>
                          </a:solidFill>
                          <a:effectLst/>
                          <a:latin typeface="SimSun" panose="02010600030101010101" pitchFamily="2" charset="-122"/>
                          <a:ea typeface="SimSun" panose="02010600030101010101" pitchFamily="2" charset="-122"/>
                        </a:rPr>
                        <a:t>救恩</a:t>
                      </a:r>
                      <a:endPar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立功德</a:t>
                      </a:r>
                      <a:endPar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脫離輪徊</a:t>
                      </a: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立功德</a:t>
                      </a:r>
                      <a:endPar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四大皆空</a:t>
                      </a: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遵神命</a:t>
                      </a: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守十誡</a:t>
                      </a: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因信稱義</a:t>
                      </a: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129343403"/>
                  </a:ext>
                </a:extLst>
              </a:tr>
              <a:tr h="9144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7030A0"/>
                          </a:solidFill>
                          <a:effectLst/>
                          <a:latin typeface="SimSun" panose="02010600030101010101" pitchFamily="2" charset="-122"/>
                          <a:ea typeface="SimSun" panose="02010600030101010101" pitchFamily="2" charset="-122"/>
                        </a:rPr>
                        <a:t>最後審判</a:t>
                      </a:r>
                      <a:endPar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與神合一</a:t>
                      </a:r>
                      <a:endPar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無審判</a:t>
                      </a: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消滅小我</a:t>
                      </a:r>
                      <a:endPar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成全大我</a:t>
                      </a:r>
                      <a:endPar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無審判</a:t>
                      </a:r>
                      <a:endPar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回教徒享受酒與女人</a:t>
                      </a: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無一定</a:t>
                      </a: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信主者上天堂</a:t>
                      </a:r>
                      <a:r>
                        <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 </a:t>
                      </a:r>
                      <a:r>
                        <a:rPr kumimoji="0" lang="zh-TW"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不信者下地獄</a:t>
                      </a:r>
                      <a:endPar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279877285"/>
                  </a:ext>
                </a:extLst>
              </a:tr>
              <a:tr h="6096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7030A0"/>
                          </a:solidFill>
                          <a:effectLst/>
                          <a:latin typeface="SimSun" panose="02010600030101010101" pitchFamily="2" charset="-122"/>
                          <a:ea typeface="SimSun" panose="02010600030101010101" pitchFamily="2" charset="-122"/>
                        </a:rPr>
                        <a:t>世界觀</a:t>
                      </a:r>
                      <a:endPar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7030A0"/>
                          </a:solidFill>
                          <a:effectLst/>
                          <a:latin typeface="SimSun" panose="02010600030101010101" pitchFamily="2" charset="-122"/>
                          <a:ea typeface="SimSun" panose="02010600030101010101" pitchFamily="2" charset="-122"/>
                        </a:rPr>
                        <a:t> </a:t>
                      </a:r>
                      <a:endParaRPr kumimoji="0" lang="en-US" altLang="zh-CN" sz="20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出世</a:t>
                      </a: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出世</a:t>
                      </a: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入世</a:t>
                      </a: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入世</a:t>
                      </a: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SimSun" panose="02010600030101010101" pitchFamily="2" charset="-122"/>
                          <a:ea typeface="SimSun" panose="02010600030101010101" pitchFamily="2" charset="-122"/>
                        </a:rPr>
                        <a:t>出世和入世</a:t>
                      </a:r>
                    </a:p>
                  </a:txBody>
                  <a:tcPr marL="53762" marR="53762"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519229546"/>
                  </a:ext>
                </a:extLst>
              </a:tr>
            </a:tbl>
          </a:graphicData>
        </a:graphic>
      </p:graphicFrame>
    </p:spTree>
    <p:extLst>
      <p:ext uri="{BB962C8B-B14F-4D97-AF65-F5344CB8AC3E}">
        <p14:creationId xmlns:p14="http://schemas.microsoft.com/office/powerpoint/2010/main" val="3326447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Content Placeholder 2">
            <a:extLst>
              <a:ext uri="{FF2B5EF4-FFF2-40B4-BE49-F238E27FC236}">
                <a16:creationId xmlns:a16="http://schemas.microsoft.com/office/drawing/2014/main" xmlns="" id="{B3A96613-BA29-410A-8B0D-D7972F9DC15E}"/>
              </a:ext>
            </a:extLst>
          </p:cNvPr>
          <p:cNvSpPr>
            <a:spLocks noGrp="1" noChangeArrowheads="1"/>
          </p:cNvSpPr>
          <p:nvPr>
            <p:ph idx="1"/>
          </p:nvPr>
        </p:nvSpPr>
        <p:spPr>
          <a:xfrm>
            <a:off x="0" y="0"/>
            <a:ext cx="9144000" cy="6858000"/>
          </a:xfrm>
        </p:spPr>
        <p:txBody>
          <a:bodyPr/>
          <a:lstStyle/>
          <a:p>
            <a:pPr marL="0" indent="0" eaLnBrk="1" hangingPunct="1">
              <a:lnSpc>
                <a:spcPct val="80000"/>
              </a:lnSpc>
              <a:buNone/>
            </a:pPr>
            <a:r>
              <a:rPr lang="zh-TW" altLang="en-US" sz="4000" b="1" dirty="0">
                <a:latin typeface="SimSun" panose="02010600030101010101" pitchFamily="2" charset="-122"/>
                <a:ea typeface="SimSun" panose="02010600030101010101" pitchFamily="2" charset="-122"/>
              </a:rPr>
              <a:t>極端</a:t>
            </a:r>
            <a:r>
              <a:rPr lang="en-US" altLang="zh-TW" sz="4000" b="1" dirty="0">
                <a:latin typeface="SimSun" panose="02010600030101010101" pitchFamily="2" charset="-122"/>
                <a:ea typeface="SimSun" panose="02010600030101010101" pitchFamily="2" charset="-122"/>
              </a:rPr>
              <a:t>: </a:t>
            </a:r>
            <a:r>
              <a:rPr lang="zh-TW" altLang="en-US" sz="4000" b="1" dirty="0">
                <a:latin typeface="SimSun" panose="02010600030101010101" pitchFamily="2" charset="-122"/>
                <a:ea typeface="SimSun" panose="02010600030101010101" pitchFamily="2" charset="-122"/>
              </a:rPr>
              <a:t>基督復臨安息日會</a:t>
            </a:r>
            <a:endParaRPr lang="en-US" altLang="zh-TW" sz="4000" b="1" dirty="0">
              <a:latin typeface="SimSun" panose="02010600030101010101" pitchFamily="2" charset="-122"/>
              <a:ea typeface="SimSun" panose="02010600030101010101" pitchFamily="2" charset="-122"/>
            </a:endParaRPr>
          </a:p>
          <a:p>
            <a:pPr eaLnBrk="1" hangingPunct="1">
              <a:lnSpc>
                <a:spcPct val="80000"/>
              </a:lnSpc>
            </a:pPr>
            <a:r>
              <a:rPr lang="en-US" altLang="en-US" sz="4000" b="1" dirty="0">
                <a:latin typeface="SimSun" panose="02010600030101010101" pitchFamily="2" charset="-122"/>
                <a:ea typeface="SimSun" panose="02010600030101010101" pitchFamily="2" charset="-122"/>
              </a:rPr>
              <a:t>（</a:t>
            </a:r>
            <a:r>
              <a:rPr lang="en-US" altLang="zh-CN" sz="4000" b="1" dirty="0">
                <a:latin typeface="SimSun" panose="02010600030101010101" pitchFamily="2" charset="-122"/>
                <a:ea typeface="SimSun" panose="02010600030101010101" pitchFamily="2" charset="-122"/>
              </a:rPr>
              <a:t>Seventh Day Adventist</a:t>
            </a:r>
            <a:r>
              <a:rPr lang="en-US" altLang="en-US" sz="4000" b="1" dirty="0">
                <a:latin typeface="SimSun" panose="02010600030101010101" pitchFamily="2" charset="-122"/>
                <a:ea typeface="SimSun" panose="02010600030101010101" pitchFamily="2" charset="-122"/>
              </a:rPr>
              <a:t>）</a:t>
            </a:r>
            <a:endParaRPr lang="en-US" altLang="zh-CN" sz="4000" b="1" dirty="0">
              <a:latin typeface="SimSun" panose="02010600030101010101" pitchFamily="2" charset="-122"/>
              <a:ea typeface="SimSun" panose="02010600030101010101" pitchFamily="2" charset="-122"/>
            </a:endParaRPr>
          </a:p>
        </p:txBody>
      </p:sp>
      <p:sp>
        <p:nvSpPr>
          <p:cNvPr id="2055" name="Text Box 7">
            <a:extLst>
              <a:ext uri="{FF2B5EF4-FFF2-40B4-BE49-F238E27FC236}">
                <a16:creationId xmlns:a16="http://schemas.microsoft.com/office/drawing/2014/main" xmlns="" id="{103AB869-E442-49B7-9D10-334855E2212B}"/>
              </a:ext>
            </a:extLst>
          </p:cNvPr>
          <p:cNvSpPr txBox="1">
            <a:spLocks noChangeArrowheads="1"/>
          </p:cNvSpPr>
          <p:nvPr/>
        </p:nvSpPr>
        <p:spPr bwMode="auto">
          <a:xfrm>
            <a:off x="0" y="981075"/>
            <a:ext cx="9144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zh-TW" altLang="en-US" sz="4400" b="1">
                <a:latin typeface="SimSun" panose="02010600030101010101" pitchFamily="2" charset="-122"/>
                <a:ea typeface="SimSun" panose="02010600030101010101" pitchFamily="2" charset="-122"/>
              </a:rPr>
              <a:t>起源</a:t>
            </a:r>
          </a:p>
          <a:p>
            <a:pPr eaLnBrk="1" hangingPunct="1"/>
            <a:r>
              <a:rPr lang="zh-CN" altLang="en-US" sz="4400" b="1">
                <a:latin typeface="SimSun" panose="02010600030101010101" pitchFamily="2" charset="-122"/>
                <a:ea typeface="SimSun" panose="02010600030101010101" pitchFamily="2" charset="-122"/>
              </a:rPr>
              <a:t>一八三一年，美国纽约州一位浸信会牧师米维廉</a:t>
            </a:r>
            <a:r>
              <a:rPr lang="en-US" altLang="zh-CN" sz="4400" b="1">
                <a:latin typeface="SimSun" panose="02010600030101010101" pitchFamily="2" charset="-122"/>
                <a:ea typeface="SimSun" panose="02010600030101010101" pitchFamily="2" charset="-122"/>
              </a:rPr>
              <a:t>(William Miller)</a:t>
            </a:r>
            <a:r>
              <a:rPr lang="zh-CN" altLang="en-US" sz="4400" b="1">
                <a:latin typeface="SimSun" panose="02010600030101010101" pitchFamily="2" charset="-122"/>
                <a:ea typeface="SimSun" panose="02010600030101010101" pitchFamily="2" charset="-122"/>
              </a:rPr>
              <a:t>预言基督将于一八四三年降临世界。</a:t>
            </a:r>
            <a:r>
              <a:rPr lang="zh-TW" altLang="en-US" sz="4400" b="1">
                <a:latin typeface="SimSun" panose="02010600030101010101" pitchFamily="2" charset="-122"/>
                <a:ea typeface="SimSun" panose="02010600030101010101" pitchFamily="2" charset="-122"/>
              </a:rPr>
              <a:t>到了那一年基督并未降临，米氏又宣布次年十月廿二日必定降临，届时又未发生。</a:t>
            </a:r>
            <a:r>
              <a:rPr lang="zh-CN" altLang="en-US" sz="4400" b="1">
                <a:latin typeface="SimSun" panose="02010600030101010101" pitchFamily="2" charset="-122"/>
                <a:ea typeface="SimSun" panose="02010600030101010101" pitchFamily="2" charset="-122"/>
              </a:rPr>
              <a:t>米氏遂坦然承认错误，并与该运动脱离了关系。</a:t>
            </a:r>
          </a:p>
        </p:txBody>
      </p:sp>
      <p:sp>
        <p:nvSpPr>
          <p:cNvPr id="56323" name="Footer Placeholder 1">
            <a:extLst>
              <a:ext uri="{FF2B5EF4-FFF2-40B4-BE49-F238E27FC236}">
                <a16:creationId xmlns:a16="http://schemas.microsoft.com/office/drawing/2014/main" xmlns="" id="{C5223FD8-BDF2-4C90-B202-F6B61FD18712}"/>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zh-CN" altLang="en-US" sz="1200">
                <a:solidFill>
                  <a:srgbClr val="898989"/>
                </a:solidFill>
                <a:latin typeface="Calibri" panose="020F0502020204030204" pitchFamily="34" charset="0"/>
              </a:rPr>
              <a:t>洛丽华人基督教会二零一七年夏季成人主日學</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护教学初探</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异教异端与極端  潘柏滔</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趙任君</a:t>
            </a:r>
            <a:endParaRPr lang="en-US" altLang="zh-CN" sz="1200">
              <a:solidFill>
                <a:srgbClr val="898989"/>
              </a:solidFill>
              <a:latin typeface="Calibri" panose="020F0502020204030204" pitchFamily="34" charset="0"/>
            </a:endParaRPr>
          </a:p>
        </p:txBody>
      </p:sp>
    </p:spTree>
    <p:extLst>
      <p:ext uri="{BB962C8B-B14F-4D97-AF65-F5344CB8AC3E}">
        <p14:creationId xmlns:p14="http://schemas.microsoft.com/office/powerpoint/2010/main" val="1135033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5">
                                            <p:txEl>
                                              <p:pRg st="0" end="0"/>
                                            </p:txEl>
                                          </p:spTgt>
                                        </p:tgtEl>
                                        <p:attrNameLst>
                                          <p:attrName>style.visibility</p:attrName>
                                        </p:attrNameLst>
                                      </p:cBhvr>
                                      <p:to>
                                        <p:strVal val="visible"/>
                                      </p:to>
                                    </p:set>
                                    <p:anim calcmode="lin" valueType="num">
                                      <p:cBhvr additive="base">
                                        <p:cTn id="7" dur="500" fill="hold"/>
                                        <p:tgtEl>
                                          <p:spTgt spid="20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5">
                                            <p:txEl>
                                              <p:pRg st="1" end="1"/>
                                            </p:txEl>
                                          </p:spTgt>
                                        </p:tgtEl>
                                        <p:attrNameLst>
                                          <p:attrName>style.visibility</p:attrName>
                                        </p:attrNameLst>
                                      </p:cBhvr>
                                      <p:to>
                                        <p:strVal val="visible"/>
                                      </p:to>
                                    </p:set>
                                    <p:anim calcmode="lin" valueType="num">
                                      <p:cBhvr additive="base">
                                        <p:cTn id="13" dur="500" fill="hold"/>
                                        <p:tgtEl>
                                          <p:spTgt spid="20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547" name="Group 275">
            <a:extLst>
              <a:ext uri="{FF2B5EF4-FFF2-40B4-BE49-F238E27FC236}">
                <a16:creationId xmlns:a16="http://schemas.microsoft.com/office/drawing/2014/main" xmlns="" id="{94768A42-A58B-4834-8FA7-0F3E0DC2B67D}"/>
              </a:ext>
            </a:extLst>
          </p:cNvPr>
          <p:cNvGraphicFramePr>
            <a:graphicFrameLocks noGrp="1"/>
          </p:cNvGraphicFramePr>
          <p:nvPr>
            <p:ph/>
            <p:extLst>
              <p:ext uri="{D42A27DB-BD31-4B8C-83A1-F6EECF244321}">
                <p14:modId xmlns:p14="http://schemas.microsoft.com/office/powerpoint/2010/main" val="2640617111"/>
              </p:ext>
            </p:extLst>
          </p:nvPr>
        </p:nvGraphicFramePr>
        <p:xfrm>
          <a:off x="1" y="243840"/>
          <a:ext cx="9143999" cy="6370352"/>
        </p:xfrm>
        <a:graphic>
          <a:graphicData uri="http://schemas.openxmlformats.org/drawingml/2006/table">
            <a:tbl>
              <a:tblPr/>
              <a:tblGrid>
                <a:gridCol w="1523999">
                  <a:extLst>
                    <a:ext uri="{9D8B030D-6E8A-4147-A177-3AD203B41FA5}">
                      <a16:colId xmlns:a16="http://schemas.microsoft.com/office/drawing/2014/main" xmlns="" val="4275045319"/>
                    </a:ext>
                  </a:extLst>
                </a:gridCol>
                <a:gridCol w="1490402">
                  <a:extLst>
                    <a:ext uri="{9D8B030D-6E8A-4147-A177-3AD203B41FA5}">
                      <a16:colId xmlns:a16="http://schemas.microsoft.com/office/drawing/2014/main" xmlns="" val="2046167823"/>
                    </a:ext>
                  </a:extLst>
                </a:gridCol>
                <a:gridCol w="1915105">
                  <a:extLst>
                    <a:ext uri="{9D8B030D-6E8A-4147-A177-3AD203B41FA5}">
                      <a16:colId xmlns:a16="http://schemas.microsoft.com/office/drawing/2014/main" xmlns="" val="1303865863"/>
                    </a:ext>
                  </a:extLst>
                </a:gridCol>
                <a:gridCol w="1858409">
                  <a:extLst>
                    <a:ext uri="{9D8B030D-6E8A-4147-A177-3AD203B41FA5}">
                      <a16:colId xmlns:a16="http://schemas.microsoft.com/office/drawing/2014/main" xmlns="" val="875571995"/>
                    </a:ext>
                  </a:extLst>
                </a:gridCol>
                <a:gridCol w="2356084">
                  <a:extLst>
                    <a:ext uri="{9D8B030D-6E8A-4147-A177-3AD203B41FA5}">
                      <a16:colId xmlns:a16="http://schemas.microsoft.com/office/drawing/2014/main" xmlns="" val="166682395"/>
                    </a:ext>
                  </a:extLst>
                </a:gridCol>
              </a:tblGrid>
              <a:tr h="291548">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000" b="0"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000" b="1" i="1"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發源人和主要領袖</a:t>
                      </a:r>
                      <a:endParaRPr kumimoji="0" lang="ko-KR" altLang="en-US" sz="2000" b="0"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endParaRP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000" b="1" i="1"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其他聖書</a:t>
                      </a:r>
                      <a:endParaRPr kumimoji="0" lang="ko-KR" altLang="en-US" sz="2000" b="0"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endParaRP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000" b="1" i="1"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簡史</a:t>
                      </a:r>
                      <a:endParaRPr kumimoji="0" lang="ko-KR" altLang="en-US" sz="2000" b="0"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endParaRP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000" b="1" i="1"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主要</a:t>
                      </a:r>
                      <a:r>
                        <a:rPr kumimoji="0" lang="ko-KR" altLang="en-US" sz="2000" b="1" i="1" u="none" strike="noStrike" cap="none" normalizeH="0" baseline="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教</a:t>
                      </a:r>
                      <a:r>
                        <a:rPr kumimoji="0" lang="ko-KR" altLang="en-US" sz="2000" b="1" i="1"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義</a:t>
                      </a:r>
                      <a:endParaRPr kumimoji="0" lang="ko-KR" altLang="en-US" sz="2000" b="0"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endParaRP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79025136"/>
                  </a:ext>
                </a:extLst>
              </a:tr>
              <a:tr h="23737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000" b="1" i="1"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異端</a:t>
                      </a:r>
                      <a:endParaRPr kumimoji="0" lang="ko-KR" altLang="en-US" sz="2000" b="0"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endParaRP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000" b="0"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000" b="0"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000" b="0"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000" b="0"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06762115"/>
                  </a:ext>
                </a:extLst>
              </a:tr>
              <a:tr h="1012447">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0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耶和華見證人會 </a:t>
                      </a:r>
                      <a:r>
                        <a:rPr kumimoji="0" lang="en-US" altLang="ko-KR" sz="20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(JEHOVAH'S WITNESSES)</a:t>
                      </a: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0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羅素 </a:t>
                      </a:r>
                      <a:r>
                        <a:rPr kumimoji="0" lang="en-US" altLang="ko-KR" sz="20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(CHARLES TAZE RUSSELL 1852-1916)</a:t>
                      </a:r>
                    </a:p>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0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羅德福 </a:t>
                      </a:r>
                      <a:r>
                        <a:rPr kumimoji="0" lang="en-US" altLang="ko-KR" sz="20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JOSEPH RUTHERFORD</a:t>
                      </a: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0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新世界聖經翻譯本 </a:t>
                      </a:r>
                      <a:r>
                        <a:rPr kumimoji="0" lang="en-US" altLang="ko-KR" sz="20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(NEW WORLD TRANSLATION)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0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守望臺 </a:t>
                      </a:r>
                      <a:r>
                        <a:rPr kumimoji="0" lang="en-US" altLang="ko-KR" sz="20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(THE WATCHTOWER)</a:t>
                      </a: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0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沒有聖經學歷的羅素</a:t>
                      </a:r>
                      <a:r>
                        <a:rPr kumimoji="0" lang="en-US" altLang="ko-KR" sz="20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1872</a:t>
                      </a:r>
                      <a:r>
                        <a:rPr kumimoji="0" lang="ko-KR" altLang="en-US" sz="20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開始</a:t>
                      </a:r>
                      <a:r>
                        <a:rPr kumimoji="0" lang="ko-KR" altLang="en-US" sz="20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SimSun" panose="02010600030101010101" pitchFamily="2" charset="-122"/>
                        </a:rPr>
                        <a:t>查</a:t>
                      </a:r>
                      <a:r>
                        <a:rPr kumimoji="0" lang="ko-KR" altLang="en-US" sz="20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經班</a:t>
                      </a:r>
                      <a:r>
                        <a:rPr kumimoji="0" lang="en-US" altLang="ko-KR" sz="20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20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羅德福後來建立</a:t>
                      </a:r>
                      <a:r>
                        <a:rPr kumimoji="0" lang="en-US" altLang="ko-KR" sz="20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ko-KR" altLang="en-US" sz="20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耶和華見證人會</a:t>
                      </a:r>
                      <a:r>
                        <a:rPr kumimoji="0" lang="en-US" altLang="ko-KR" sz="20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20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門徒隨即出版新世界聖經翻譯本</a:t>
                      </a:r>
                      <a:endParaRPr kumimoji="0" lang="ko-KR" altLang="en-US" sz="2000" b="1" i="0" u="none" strike="noStrike" cap="none" normalizeH="0" baseline="0">
                        <a:ln>
                          <a:noFill/>
                        </a:ln>
                        <a:solidFill>
                          <a:schemeClr val="tx1"/>
                        </a:solidFill>
                        <a:effectLst/>
                        <a:latin typeface="SimSun" panose="02010600030101010101" pitchFamily="2" charset="-122"/>
                        <a:ea typeface="MS PGothic" panose="020B0600070205080204" pitchFamily="34" charset="-128"/>
                      </a:endParaRP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0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所有基督</a:t>
                      </a:r>
                      <a:r>
                        <a:rPr kumimoji="0" lang="ko-KR" altLang="en-US" sz="20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教</a:t>
                      </a:r>
                      <a:r>
                        <a:rPr kumimoji="0" lang="ko-KR" altLang="en-US" sz="20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會都曲解了聖經</a:t>
                      </a:r>
                      <a:r>
                        <a:rPr kumimoji="0" lang="en-US" altLang="ko-KR" sz="20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20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唯有耶和華是神</a:t>
                      </a:r>
                      <a:r>
                        <a:rPr kumimoji="0" lang="en-US" altLang="ko-KR" sz="20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20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耶</a:t>
                      </a:r>
                      <a:r>
                        <a:rPr kumimoji="0" lang="ko-KR" altLang="en-US" sz="20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穌</a:t>
                      </a:r>
                      <a:r>
                        <a:rPr kumimoji="0" lang="ko-KR" altLang="en-US" sz="20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不過是最初的被創造者</a:t>
                      </a:r>
                      <a:endParaRPr kumimoji="0" lang="ko-KR" altLang="en-US" sz="2000" b="1" i="0" u="none" strike="noStrike" cap="none" normalizeH="0" baseline="0">
                        <a:ln>
                          <a:noFill/>
                        </a:ln>
                        <a:solidFill>
                          <a:schemeClr val="tx1"/>
                        </a:solidFill>
                        <a:effectLst/>
                        <a:latin typeface="SimSun" panose="02010600030101010101" pitchFamily="2" charset="-122"/>
                        <a:ea typeface="MS PGothic" panose="020B0600070205080204" pitchFamily="34" charset="-128"/>
                      </a:endParaRP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751343991"/>
                  </a:ext>
                </a:extLst>
              </a:tr>
              <a:tr h="981589">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0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摩門</a:t>
                      </a:r>
                      <a:r>
                        <a:rPr kumimoji="0" lang="ko-KR" altLang="en-US" sz="20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教</a:t>
                      </a:r>
                      <a:endParaRPr kumimoji="0" lang="ko-KR" altLang="en-US" sz="20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20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MORMONISM</a:t>
                      </a:r>
                      <a:endParaRPr kumimoji="0" lang="en-US" altLang="ko-KR" sz="2000" b="1" i="0" u="none" strike="noStrike" cap="none" normalizeH="0" baseline="0" dirty="0">
                        <a:ln>
                          <a:noFill/>
                        </a:ln>
                        <a:solidFill>
                          <a:schemeClr val="tx1"/>
                        </a:solidFill>
                        <a:effectLst/>
                        <a:latin typeface="SimSun" panose="02010600030101010101" pitchFamily="2" charset="-122"/>
                        <a:ea typeface="SimSun" panose="02010600030101010101" pitchFamily="2" charset="-122"/>
                      </a:endParaRP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0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施約瑟 </a:t>
                      </a:r>
                      <a:r>
                        <a:rPr kumimoji="0" lang="en-US" altLang="ko-KR" sz="20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(JOSEPH SMITH, 1805-1844)</a:t>
                      </a:r>
                    </a:p>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0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楊百翰 </a:t>
                      </a:r>
                      <a:r>
                        <a:rPr kumimoji="0" lang="en-US" altLang="ko-KR" sz="20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(BRIGHAM YOUNG)</a:t>
                      </a: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0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摩門經 </a:t>
                      </a:r>
                      <a:r>
                        <a:rPr kumimoji="0" lang="en-US" altLang="ko-KR" sz="20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(BOOK OF MORMON)</a:t>
                      </a:r>
                    </a:p>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0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教</a:t>
                      </a:r>
                      <a:r>
                        <a:rPr kumimoji="0" lang="ko-KR" altLang="en-US" sz="20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義和聖約 </a:t>
                      </a:r>
                      <a:r>
                        <a:rPr kumimoji="0" lang="en-US" altLang="ko-KR" sz="20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(DOCTRINE AND COVENANTS)</a:t>
                      </a:r>
                    </a:p>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0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重價的珍珠 </a:t>
                      </a:r>
                      <a:r>
                        <a:rPr kumimoji="0" lang="en-US" altLang="ko-KR" sz="20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(THE PEARL OF GREAT PRICE)</a:t>
                      </a: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0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施約瑟</a:t>
                      </a:r>
                      <a:r>
                        <a:rPr kumimoji="0" lang="en-US" altLang="ko-KR" sz="20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1820</a:t>
                      </a:r>
                      <a:r>
                        <a:rPr kumimoji="0" lang="ko-KR" altLang="en-US" sz="20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在紐約</a:t>
                      </a:r>
                      <a:r>
                        <a:rPr kumimoji="0" lang="en-US" altLang="ko-KR" sz="20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PALMYRA</a:t>
                      </a:r>
                      <a:r>
                        <a:rPr kumimoji="0" lang="ko-KR" altLang="en-US" sz="20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山上見異象寫摩門經</a:t>
                      </a:r>
                      <a:r>
                        <a:rPr kumimoji="0" lang="en-US" altLang="ko-KR" sz="20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ko-KR" altLang="en-US" sz="20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後遷到</a:t>
                      </a:r>
                      <a:r>
                        <a:rPr kumimoji="0" lang="en-US" altLang="ko-KR" sz="20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ILLINOIS,</a:t>
                      </a:r>
                      <a:r>
                        <a:rPr kumimoji="0" lang="ko-KR" altLang="en-US" sz="20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最後在</a:t>
                      </a:r>
                      <a:r>
                        <a:rPr kumimoji="0" lang="en-US" altLang="ko-KR" sz="20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UTAH</a:t>
                      </a:r>
                      <a:r>
                        <a:rPr kumimoji="0" lang="ko-KR" altLang="en-US" sz="20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定居</a:t>
                      </a:r>
                      <a:r>
                        <a:rPr kumimoji="0" lang="en-US" altLang="ko-KR" sz="20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20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到如今全球信徒一千六百萬</a:t>
                      </a:r>
                      <a:r>
                        <a:rPr kumimoji="0" lang="en-US" altLang="ko-KR" sz="20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0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一切</a:t>
                      </a:r>
                      <a:r>
                        <a:rPr kumimoji="0" lang="ko-KR" altLang="en-US" sz="20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教</a:t>
                      </a:r>
                      <a:r>
                        <a:rPr kumimoji="0" lang="ko-KR" altLang="en-US" sz="20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會都是假的</a:t>
                      </a:r>
                      <a:r>
                        <a:rPr kumimoji="0" lang="en-US" altLang="ko-KR" sz="20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20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聖經被人敗壞</a:t>
                      </a:r>
                      <a:r>
                        <a:rPr kumimoji="0" lang="en-US" altLang="ko-KR" sz="20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ko-KR" altLang="en-US" sz="20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只有摩門</a:t>
                      </a:r>
                      <a:r>
                        <a:rPr kumimoji="0" lang="ko-KR" altLang="en-US" sz="20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教</a:t>
                      </a:r>
                      <a:r>
                        <a:rPr kumimoji="0" lang="ko-KR" altLang="en-US" sz="20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徒是耶</a:t>
                      </a:r>
                      <a:r>
                        <a:rPr kumimoji="0" lang="ko-KR" altLang="en-US" sz="20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穌</a:t>
                      </a:r>
                      <a:r>
                        <a:rPr kumimoji="0" lang="ko-KR" altLang="en-US" sz="20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基督末日的</a:t>
                      </a:r>
                      <a:r>
                        <a:rPr kumimoji="0" lang="ko-KR" altLang="en-US" sz="20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教</a:t>
                      </a:r>
                      <a:r>
                        <a:rPr kumimoji="0" lang="ko-KR" altLang="en-US" sz="20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會 </a:t>
                      </a:r>
                      <a:r>
                        <a:rPr kumimoji="0" lang="en-US" altLang="ko-KR" sz="20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(THE CHURCH OF JESUS CHRIST OF LATTER-DAY SAINTS). </a:t>
                      </a:r>
                      <a:r>
                        <a:rPr kumimoji="0" lang="ko-KR" altLang="en-US" sz="20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因行</a:t>
                      </a:r>
                      <a:r>
                        <a:rPr kumimoji="0" lang="ko-KR" altLang="en-US" sz="20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為</a:t>
                      </a:r>
                      <a:r>
                        <a:rPr kumimoji="0" lang="ko-KR" altLang="en-US" sz="20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得救</a:t>
                      </a:r>
                      <a:r>
                        <a:rPr kumimoji="0" lang="en-US" altLang="ko-KR" sz="20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endParaRPr kumimoji="0" lang="en-US" altLang="ko-KR" sz="2000" b="1" i="0" u="none" strike="noStrike" cap="none" normalizeH="0" baseline="0" dirty="0">
                        <a:ln>
                          <a:noFill/>
                        </a:ln>
                        <a:solidFill>
                          <a:schemeClr val="tx1"/>
                        </a:solidFill>
                        <a:effectLst/>
                        <a:latin typeface="SimSun" panose="02010600030101010101" pitchFamily="2" charset="-122"/>
                        <a:ea typeface="SimSun" panose="02010600030101010101" pitchFamily="2" charset="-122"/>
                      </a:endParaRP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44627149"/>
                  </a:ext>
                </a:extLst>
              </a:tr>
            </a:tbl>
          </a:graphicData>
        </a:graphic>
      </p:graphicFrame>
      <p:sp>
        <p:nvSpPr>
          <p:cNvPr id="2" name="Footer Placeholder 1">
            <a:extLst>
              <a:ext uri="{FF2B5EF4-FFF2-40B4-BE49-F238E27FC236}">
                <a16:creationId xmlns:a16="http://schemas.microsoft.com/office/drawing/2014/main" xmlns="" id="{7DE6581F-16B1-4774-BD86-CA41A1B75ABE}"/>
              </a:ext>
            </a:extLst>
          </p:cNvPr>
          <p:cNvSpPr>
            <a:spLocks noGrp="1"/>
          </p:cNvSpPr>
          <p:nvPr>
            <p:ph type="ftr" sz="quarter" idx="11"/>
          </p:nvPr>
        </p:nvSpPr>
        <p:spPr>
          <a:xfrm>
            <a:off x="3124199" y="6614192"/>
            <a:ext cx="5569857" cy="107285"/>
          </a:xfrm>
        </p:spPr>
        <p:txBody>
          <a:bodyPr/>
          <a:lstStyle/>
          <a:p>
            <a:r>
              <a:rPr lang="zh-CN" altLang="en-US"/>
              <a:t>洛丽华人基督教会二零一七年夏季成人主日學</a:t>
            </a:r>
            <a:r>
              <a:rPr lang="en-US" altLang="zh-CN"/>
              <a:t>: </a:t>
            </a:r>
            <a:r>
              <a:rPr lang="zh-CN" altLang="en-US"/>
              <a:t>护教学初探</a:t>
            </a:r>
            <a:r>
              <a:rPr lang="en-US" altLang="zh-CN"/>
              <a:t>:  </a:t>
            </a:r>
            <a:r>
              <a:rPr lang="zh-CN" altLang="en-US"/>
              <a:t>异教异端与極端  潘柏滔</a:t>
            </a:r>
            <a:r>
              <a:rPr lang="en-US" altLang="zh-CN"/>
              <a:t>, </a:t>
            </a:r>
            <a:r>
              <a:rPr lang="zh-CN" altLang="en-US"/>
              <a:t>趙任君</a:t>
            </a:r>
            <a:endParaRPr lang="en-US" altLang="en-US"/>
          </a:p>
        </p:txBody>
      </p:sp>
    </p:spTree>
    <p:extLst>
      <p:ext uri="{BB962C8B-B14F-4D97-AF65-F5344CB8AC3E}">
        <p14:creationId xmlns:p14="http://schemas.microsoft.com/office/powerpoint/2010/main" val="1166432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547" name="Group 275">
            <a:extLst>
              <a:ext uri="{FF2B5EF4-FFF2-40B4-BE49-F238E27FC236}">
                <a16:creationId xmlns:a16="http://schemas.microsoft.com/office/drawing/2014/main" xmlns="" id="{94768A42-A58B-4834-8FA7-0F3E0DC2B67D}"/>
              </a:ext>
            </a:extLst>
          </p:cNvPr>
          <p:cNvGraphicFramePr>
            <a:graphicFrameLocks noGrp="1"/>
          </p:cNvGraphicFramePr>
          <p:nvPr>
            <p:ph/>
            <p:extLst>
              <p:ext uri="{D42A27DB-BD31-4B8C-83A1-F6EECF244321}">
                <p14:modId xmlns:p14="http://schemas.microsoft.com/office/powerpoint/2010/main" val="680773244"/>
              </p:ext>
            </p:extLst>
          </p:nvPr>
        </p:nvGraphicFramePr>
        <p:xfrm>
          <a:off x="1" y="0"/>
          <a:ext cx="9143999" cy="6576084"/>
        </p:xfrm>
        <a:graphic>
          <a:graphicData uri="http://schemas.openxmlformats.org/drawingml/2006/table">
            <a:tbl>
              <a:tblPr/>
              <a:tblGrid>
                <a:gridCol w="2011679">
                  <a:extLst>
                    <a:ext uri="{9D8B030D-6E8A-4147-A177-3AD203B41FA5}">
                      <a16:colId xmlns:a16="http://schemas.microsoft.com/office/drawing/2014/main" xmlns="" val="4275045319"/>
                    </a:ext>
                  </a:extLst>
                </a:gridCol>
                <a:gridCol w="1478280">
                  <a:extLst>
                    <a:ext uri="{9D8B030D-6E8A-4147-A177-3AD203B41FA5}">
                      <a16:colId xmlns:a16="http://schemas.microsoft.com/office/drawing/2014/main" xmlns="" val="2046167823"/>
                    </a:ext>
                  </a:extLst>
                </a:gridCol>
                <a:gridCol w="1439547">
                  <a:extLst>
                    <a:ext uri="{9D8B030D-6E8A-4147-A177-3AD203B41FA5}">
                      <a16:colId xmlns:a16="http://schemas.microsoft.com/office/drawing/2014/main" xmlns="" val="1303865863"/>
                    </a:ext>
                  </a:extLst>
                </a:gridCol>
                <a:gridCol w="1858409">
                  <a:extLst>
                    <a:ext uri="{9D8B030D-6E8A-4147-A177-3AD203B41FA5}">
                      <a16:colId xmlns:a16="http://schemas.microsoft.com/office/drawing/2014/main" xmlns="" val="875571995"/>
                    </a:ext>
                  </a:extLst>
                </a:gridCol>
                <a:gridCol w="2356084">
                  <a:extLst>
                    <a:ext uri="{9D8B030D-6E8A-4147-A177-3AD203B41FA5}">
                      <a16:colId xmlns:a16="http://schemas.microsoft.com/office/drawing/2014/main" xmlns="" val="166682395"/>
                    </a:ext>
                  </a:extLst>
                </a:gridCol>
              </a:tblGrid>
              <a:tr h="291548">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900" b="0"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900" b="1" i="1"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發源人和主要領袖</a:t>
                      </a:r>
                      <a:endParaRPr kumimoji="0" lang="ko-KR" altLang="en-US" sz="1900" b="0"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endParaRP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900" b="1" i="1"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其他聖書</a:t>
                      </a:r>
                      <a:endParaRPr kumimoji="0" lang="ko-KR" altLang="en-US" sz="1900" b="0"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endParaRP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900" b="1" i="1"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簡史</a:t>
                      </a:r>
                      <a:endParaRPr kumimoji="0" lang="ko-KR" altLang="en-US" sz="1900" b="0"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endParaRP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900" b="1" i="1"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主要</a:t>
                      </a:r>
                      <a:r>
                        <a:rPr kumimoji="0" lang="ko-KR" altLang="en-US" sz="1900" b="1" i="1" u="none" strike="noStrike" cap="none" normalizeH="0" baseline="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教</a:t>
                      </a:r>
                      <a:r>
                        <a:rPr kumimoji="0" lang="ko-KR" altLang="en-US" sz="1900" b="1" i="1"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義</a:t>
                      </a:r>
                      <a:endParaRPr kumimoji="0" lang="ko-KR" altLang="en-US" sz="1900" b="0"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endParaRP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79025136"/>
                  </a:ext>
                </a:extLst>
              </a:tr>
              <a:tr h="837004">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9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基督科學會 </a:t>
                      </a:r>
                      <a:r>
                        <a:rPr kumimoji="0" lang="en-US" altLang="ko-KR" sz="19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(CHRISTIAN SCIENCE)</a:t>
                      </a: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9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艾瑪利 </a:t>
                      </a:r>
                      <a:r>
                        <a:rPr kumimoji="0" lang="en-US" altLang="ko-KR" sz="19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(MARY BAKER EDDY)</a:t>
                      </a:r>
                    </a:p>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9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昆比 </a:t>
                      </a:r>
                      <a:r>
                        <a:rPr kumimoji="0" lang="en-US" altLang="ko-KR" sz="19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(PHINES QUIMBY), </a:t>
                      </a:r>
                      <a:r>
                        <a:rPr kumimoji="0" lang="ko-KR" altLang="en-US" sz="19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自封的醫人者</a:t>
                      </a: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9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艾瑪利的著作</a:t>
                      </a: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9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艾瑪利聲稱從神得</a:t>
                      </a:r>
                      <a:r>
                        <a:rPr kumimoji="0" lang="ko-KR" altLang="en-US" sz="19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SimSun" panose="02010600030101010101" pitchFamily="2" charset="-122"/>
                        </a:rPr>
                        <a:t>啟</a:t>
                      </a:r>
                      <a:r>
                        <a:rPr kumimoji="0" lang="ko-KR" altLang="en-US" sz="19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示</a:t>
                      </a:r>
                      <a:r>
                        <a:rPr kumimoji="0" lang="en-US" altLang="ko-KR" sz="19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ko-KR" altLang="en-US" sz="19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恢復</a:t>
                      </a:r>
                      <a:r>
                        <a:rPr kumimoji="0" lang="ko-KR" altLang="en-US" sz="19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教</a:t>
                      </a:r>
                      <a:r>
                        <a:rPr kumimoji="0" lang="ko-KR" altLang="en-US" sz="19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會中的醫治</a:t>
                      </a:r>
                      <a:r>
                        <a:rPr kumimoji="0" lang="en-US" altLang="ko-KR" sz="19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9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她</a:t>
                      </a:r>
                      <a:r>
                        <a:rPr kumimoji="0" lang="ko-KR" altLang="en-US" sz="19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借用昆比的催眠法和引發能力來醫治</a:t>
                      </a:r>
                      <a:r>
                        <a:rPr kumimoji="0" lang="en-US" altLang="ko-KR" sz="19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ko-KR" altLang="en-US" sz="19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故名之</a:t>
                      </a:r>
                      <a:r>
                        <a:rPr kumimoji="0" lang="ko-KR" altLang="en-US" sz="19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為</a:t>
                      </a:r>
                      <a:r>
                        <a:rPr kumimoji="0" lang="ko-KR" altLang="en-US" sz="19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基督科學會</a:t>
                      </a:r>
                      <a:endParaRPr kumimoji="0" lang="ko-KR" altLang="en-US" sz="1900" b="1" i="0" u="none" strike="noStrike" cap="none" normalizeH="0" baseline="0" dirty="0">
                        <a:ln>
                          <a:noFill/>
                        </a:ln>
                        <a:solidFill>
                          <a:schemeClr val="tx1"/>
                        </a:solidFill>
                        <a:effectLst/>
                        <a:latin typeface="SimSun" panose="02010600030101010101" pitchFamily="2" charset="-122"/>
                        <a:ea typeface="MS PGothic" panose="020B0600070205080204" pitchFamily="34" charset="-128"/>
                      </a:endParaRP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9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泛神</a:t>
                      </a:r>
                      <a:r>
                        <a:rPr kumimoji="0" lang="ko-KR" altLang="en-US" sz="19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教</a:t>
                      </a:r>
                      <a:r>
                        <a:rPr kumimoji="0" lang="en-US" altLang="ko-KR" sz="19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9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疾病</a:t>
                      </a:r>
                      <a:r>
                        <a:rPr kumimoji="0" lang="en-US" altLang="ko-KR" sz="19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9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罪惡和死亡都是幻覺</a:t>
                      </a:r>
                      <a:r>
                        <a:rPr kumimoji="0" lang="en-US" altLang="ko-KR" sz="19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9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人不需要得救</a:t>
                      </a: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207661854"/>
                  </a:ext>
                </a:extLst>
              </a:tr>
              <a:tr h="115498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9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新時代運動 </a:t>
                      </a:r>
                      <a:r>
                        <a:rPr kumimoji="0" lang="en-US" altLang="ko-KR" sz="19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(NEW AGE MOVEMENT)</a:t>
                      </a: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9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HELENA PETROVNA, HENRY OLCOTT, WILLIAM JUDGE, MARILYN FERGUSEN</a:t>
                      </a:r>
                    </a:p>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9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神智會</a:t>
                      </a:r>
                      <a:r>
                        <a:rPr kumimoji="0" lang="en-US" altLang="ko-KR" sz="19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(THEOSOHPICAL SOCIETY)</a:t>
                      </a: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9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無權威經典</a:t>
                      </a:r>
                      <a:r>
                        <a:rPr kumimoji="0" lang="en-US" altLang="ko-KR" sz="19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9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唯靠主觀經歷</a:t>
                      </a: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9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不滿當代技能</a:t>
                      </a:r>
                      <a:r>
                        <a:rPr kumimoji="0" lang="en-US" altLang="ko-KR" sz="19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9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天災人禍</a:t>
                      </a:r>
                      <a:r>
                        <a:rPr kumimoji="0" lang="en-US" altLang="ko-KR" sz="19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9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要從新時代運動中獲得精神解脫</a:t>
                      </a:r>
                      <a:r>
                        <a:rPr kumimoji="0" lang="en-US" altLang="ko-KR" sz="19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9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相信占星學 </a:t>
                      </a:r>
                      <a:r>
                        <a:rPr kumimoji="0" lang="en-US" altLang="ko-KR" sz="19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(ASTROLOGY), </a:t>
                      </a:r>
                      <a:r>
                        <a:rPr kumimoji="0" lang="ko-KR" altLang="en-US" sz="19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人要求從傳統宗</a:t>
                      </a:r>
                      <a:r>
                        <a:rPr kumimoji="0" lang="ko-KR" altLang="en-US" sz="19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教</a:t>
                      </a:r>
                      <a:r>
                        <a:rPr kumimoji="0" lang="ko-KR" altLang="en-US" sz="19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中釋放出來體驗人裡面的神性</a:t>
                      </a:r>
                      <a:endParaRPr kumimoji="0" lang="ko-KR" altLang="en-US" sz="1900" b="1" i="0" u="none" strike="noStrike" cap="none" normalizeH="0" baseline="0" dirty="0">
                        <a:ln>
                          <a:noFill/>
                        </a:ln>
                        <a:solidFill>
                          <a:schemeClr val="tx1"/>
                        </a:solidFill>
                        <a:effectLst/>
                        <a:latin typeface="SimSun" panose="02010600030101010101" pitchFamily="2" charset="-122"/>
                        <a:ea typeface="MS PGothic" panose="020B0600070205080204" pitchFamily="34" charset="-128"/>
                      </a:endParaRP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712807820"/>
                  </a:ext>
                </a:extLst>
              </a:tr>
            </a:tbl>
          </a:graphicData>
        </a:graphic>
      </p:graphicFrame>
      <p:sp>
        <p:nvSpPr>
          <p:cNvPr id="62515" name="Footer Placeholder 1">
            <a:extLst>
              <a:ext uri="{FF2B5EF4-FFF2-40B4-BE49-F238E27FC236}">
                <a16:creationId xmlns:a16="http://schemas.microsoft.com/office/drawing/2014/main" xmlns="" id="{85B2BE7F-4DE0-44ED-AA5F-0CD489117BD3}"/>
              </a:ext>
            </a:extLst>
          </p:cNvPr>
          <p:cNvSpPr>
            <a:spLocks noGrp="1" noChangeArrowheads="1"/>
          </p:cNvSpPr>
          <p:nvPr>
            <p:ph type="ftr" sz="quarter" idx="11"/>
          </p:nvPr>
        </p:nvSpPr>
        <p:spPr>
          <a:xfrm>
            <a:off x="3109686" y="6576084"/>
            <a:ext cx="5192486" cy="2916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Char char="»"/>
              <a:defRPr sz="1500">
                <a:solidFill>
                  <a:schemeClr val="tx1"/>
                </a:solidFill>
                <a:latin typeface="Arial" panose="020B0604020202020204" pitchFamily="34" charset="0"/>
                <a:ea typeface="MS PGothic" panose="020B0600070205080204" pitchFamily="34" charset="-128"/>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pPr>
            <a:r>
              <a:rPr lang="zh-CN" altLang="en-US" sz="900" dirty="0">
                <a:solidFill>
                  <a:srgbClr val="898989"/>
                </a:solidFill>
                <a:latin typeface="Calibri" panose="020F0502020204030204" pitchFamily="34" charset="0"/>
              </a:rPr>
              <a:t>洛丽华人基督教会二零一七年夏季成人主日學</a:t>
            </a:r>
            <a:r>
              <a:rPr lang="en-US" altLang="zh-CN" sz="900" dirty="0">
                <a:solidFill>
                  <a:srgbClr val="898989"/>
                </a:solidFill>
                <a:latin typeface="Calibri" panose="020F0502020204030204" pitchFamily="34" charset="0"/>
              </a:rPr>
              <a:t>: </a:t>
            </a:r>
            <a:r>
              <a:rPr lang="zh-CN" altLang="en-US" sz="900" dirty="0">
                <a:solidFill>
                  <a:srgbClr val="898989"/>
                </a:solidFill>
                <a:latin typeface="Calibri" panose="020F0502020204030204" pitchFamily="34" charset="0"/>
              </a:rPr>
              <a:t>护教学初探</a:t>
            </a:r>
            <a:r>
              <a:rPr lang="en-US" altLang="zh-CN" sz="900" dirty="0">
                <a:solidFill>
                  <a:srgbClr val="898989"/>
                </a:solidFill>
                <a:latin typeface="Calibri" panose="020F0502020204030204" pitchFamily="34" charset="0"/>
              </a:rPr>
              <a:t>:  </a:t>
            </a:r>
            <a:r>
              <a:rPr lang="zh-CN" altLang="en-US" sz="900" dirty="0">
                <a:solidFill>
                  <a:srgbClr val="898989"/>
                </a:solidFill>
                <a:latin typeface="Calibri" panose="020F0502020204030204" pitchFamily="34" charset="0"/>
              </a:rPr>
              <a:t>异教异端与極端  潘柏滔</a:t>
            </a:r>
            <a:r>
              <a:rPr lang="en-US" altLang="zh-CN" sz="900" dirty="0">
                <a:solidFill>
                  <a:srgbClr val="898989"/>
                </a:solidFill>
                <a:latin typeface="Calibri" panose="020F0502020204030204" pitchFamily="34" charset="0"/>
              </a:rPr>
              <a:t>, </a:t>
            </a:r>
            <a:r>
              <a:rPr lang="zh-CN" altLang="en-US" sz="900" dirty="0">
                <a:solidFill>
                  <a:srgbClr val="898989"/>
                </a:solidFill>
                <a:latin typeface="Calibri" panose="020F0502020204030204" pitchFamily="34" charset="0"/>
              </a:rPr>
              <a:t>趙任君</a:t>
            </a:r>
            <a:endParaRPr lang="en-US" altLang="en-US" sz="9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416505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547" name="Group 275">
            <a:extLst>
              <a:ext uri="{FF2B5EF4-FFF2-40B4-BE49-F238E27FC236}">
                <a16:creationId xmlns:a16="http://schemas.microsoft.com/office/drawing/2014/main" xmlns="" id="{94768A42-A58B-4834-8FA7-0F3E0DC2B67D}"/>
              </a:ext>
            </a:extLst>
          </p:cNvPr>
          <p:cNvGraphicFramePr>
            <a:graphicFrameLocks noGrp="1"/>
          </p:cNvGraphicFramePr>
          <p:nvPr>
            <p:ph/>
            <p:extLst>
              <p:ext uri="{D42A27DB-BD31-4B8C-83A1-F6EECF244321}">
                <p14:modId xmlns:p14="http://schemas.microsoft.com/office/powerpoint/2010/main" val="2661112138"/>
              </p:ext>
            </p:extLst>
          </p:nvPr>
        </p:nvGraphicFramePr>
        <p:xfrm>
          <a:off x="1" y="0"/>
          <a:ext cx="9143999" cy="6477016"/>
        </p:xfrm>
        <a:graphic>
          <a:graphicData uri="http://schemas.openxmlformats.org/drawingml/2006/table">
            <a:tbl>
              <a:tblPr/>
              <a:tblGrid>
                <a:gridCol w="2377439">
                  <a:extLst>
                    <a:ext uri="{9D8B030D-6E8A-4147-A177-3AD203B41FA5}">
                      <a16:colId xmlns:a16="http://schemas.microsoft.com/office/drawing/2014/main" xmlns="" val="4275045319"/>
                    </a:ext>
                  </a:extLst>
                </a:gridCol>
                <a:gridCol w="1386841">
                  <a:extLst>
                    <a:ext uri="{9D8B030D-6E8A-4147-A177-3AD203B41FA5}">
                      <a16:colId xmlns:a16="http://schemas.microsoft.com/office/drawing/2014/main" xmlns="" val="2046167823"/>
                    </a:ext>
                  </a:extLst>
                </a:gridCol>
                <a:gridCol w="1554480">
                  <a:extLst>
                    <a:ext uri="{9D8B030D-6E8A-4147-A177-3AD203B41FA5}">
                      <a16:colId xmlns:a16="http://schemas.microsoft.com/office/drawing/2014/main" xmlns="" val="1303865863"/>
                    </a:ext>
                  </a:extLst>
                </a:gridCol>
                <a:gridCol w="1676399">
                  <a:extLst>
                    <a:ext uri="{9D8B030D-6E8A-4147-A177-3AD203B41FA5}">
                      <a16:colId xmlns:a16="http://schemas.microsoft.com/office/drawing/2014/main" xmlns="" val="875571995"/>
                    </a:ext>
                  </a:extLst>
                </a:gridCol>
                <a:gridCol w="2148840">
                  <a:extLst>
                    <a:ext uri="{9D8B030D-6E8A-4147-A177-3AD203B41FA5}">
                      <a16:colId xmlns:a16="http://schemas.microsoft.com/office/drawing/2014/main" xmlns="" val="166682395"/>
                    </a:ext>
                  </a:extLst>
                </a:gridCol>
              </a:tblGrid>
              <a:tr h="291548">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3200" b="0"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3200" b="1" i="1"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發源人和主要領袖</a:t>
                      </a:r>
                      <a:endParaRPr kumimoji="0" lang="ko-KR" altLang="en-US" sz="3200" b="0"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endParaRP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3200" b="1" i="1"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其他聖書</a:t>
                      </a:r>
                      <a:endParaRPr kumimoji="0" lang="ko-KR" altLang="en-US" sz="3200" b="0"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endParaRP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3200" b="1" i="1"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簡史</a:t>
                      </a:r>
                      <a:endParaRPr kumimoji="0" lang="ko-KR" altLang="en-US" sz="3200" b="0"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endParaRP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3200" b="1" i="1"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主要</a:t>
                      </a:r>
                      <a:r>
                        <a:rPr kumimoji="0" lang="ko-KR" altLang="en-US" sz="3200" b="1" i="1"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教</a:t>
                      </a:r>
                      <a:r>
                        <a:rPr kumimoji="0" lang="ko-KR" altLang="en-US" sz="3200" b="1" i="1"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義</a:t>
                      </a:r>
                      <a:endParaRPr kumimoji="0" lang="ko-KR" altLang="en-US" sz="3200" b="0"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endParaRP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79025136"/>
                  </a:ext>
                </a:extLst>
              </a:tr>
              <a:tr h="1438889">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32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新神學派 </a:t>
                      </a:r>
                      <a:r>
                        <a:rPr kumimoji="0" lang="en-US" altLang="ko-KR" sz="2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(LIBERALISM)</a:t>
                      </a:r>
                      <a:r>
                        <a:rPr kumimoji="0" lang="ko-KR" altLang="en-US" sz="32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現代主義 </a:t>
                      </a:r>
                      <a:r>
                        <a:rPr kumimoji="0" lang="en-US" altLang="ko-KR" sz="2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(MODERNISM), </a:t>
                      </a:r>
                      <a:r>
                        <a:rPr kumimoji="0" lang="ko-KR" altLang="en-US" sz="32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世俗主義 </a:t>
                      </a:r>
                      <a:r>
                        <a:rPr kumimoji="0" lang="en-US" altLang="ko-KR" sz="2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(SECULARISM)</a:t>
                      </a:r>
                    </a:p>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32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後現代主義</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32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(POST-MODERNISM)</a:t>
                      </a: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32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SimSun" panose="02010600030101010101" pitchFamily="2" charset="-122"/>
                        </a:rPr>
                        <a:t>啟</a:t>
                      </a:r>
                      <a:r>
                        <a:rPr kumimoji="0" lang="ko-KR" altLang="en-US" sz="32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蒙運動的主要哲學家</a:t>
                      </a: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32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否認聖經是神的話</a:t>
                      </a:r>
                      <a:r>
                        <a:rPr kumimoji="0" lang="en-US" altLang="ko-KR" sz="32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32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宗</a:t>
                      </a:r>
                      <a:r>
                        <a:rPr kumimoji="0" lang="ko-KR" altLang="en-US" sz="32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教</a:t>
                      </a:r>
                      <a:r>
                        <a:rPr kumimoji="0" lang="ko-KR" altLang="en-US" sz="32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以人</a:t>
                      </a:r>
                      <a:r>
                        <a:rPr kumimoji="0" lang="ko-KR" altLang="en-US" sz="32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為</a:t>
                      </a:r>
                      <a:r>
                        <a:rPr kumimoji="0" lang="ko-KR" altLang="en-US" sz="32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依歸</a:t>
                      </a: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32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第十八世紀的科學革命使人脫離神的</a:t>
                      </a:r>
                      <a:r>
                        <a:rPr kumimoji="0" lang="ko-KR" altLang="en-US" sz="32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SimSun" panose="02010600030101010101" pitchFamily="2" charset="-122"/>
                        </a:rPr>
                        <a:t>啟</a:t>
                      </a:r>
                      <a:r>
                        <a:rPr kumimoji="0" lang="ko-KR" altLang="en-US" sz="32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示來倚仗人的理性和經歷</a:t>
                      </a:r>
                      <a:endParaRPr kumimoji="0" lang="en-US" altLang="ko-KR" sz="3200" b="1" i="0" u="none" strike="noStrike" cap="none" normalizeH="0" baseline="0" dirty="0">
                        <a:ln>
                          <a:noFill/>
                        </a:ln>
                        <a:solidFill>
                          <a:schemeClr val="tx1"/>
                        </a:solidFill>
                        <a:effectLst/>
                        <a:latin typeface="SimSun" panose="02010600030101010101" pitchFamily="2" charset="-122"/>
                        <a:ea typeface="SimSun" panose="02010600030101010101" pitchFamily="2" charset="-122"/>
                      </a:endParaRP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32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人的完全離神獨立</a:t>
                      </a:r>
                      <a:r>
                        <a:rPr kumimoji="0" lang="en-US" altLang="ko-KR" sz="32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32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以人</a:t>
                      </a:r>
                      <a:r>
                        <a:rPr kumimoji="0" lang="ko-KR" altLang="en-US" sz="32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為</a:t>
                      </a:r>
                      <a:r>
                        <a:rPr kumimoji="0" lang="ko-KR" altLang="en-US" sz="32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中心的邁向完全人的進化過程</a:t>
                      </a:r>
                      <a:endParaRPr kumimoji="0" lang="ko-KR" altLang="en-US" sz="3200" b="1" i="0" u="none" strike="noStrike" cap="none" normalizeH="0" baseline="0" dirty="0">
                        <a:ln>
                          <a:noFill/>
                        </a:ln>
                        <a:solidFill>
                          <a:schemeClr val="tx1"/>
                        </a:solidFill>
                        <a:effectLst/>
                        <a:latin typeface="SimSun" panose="02010600030101010101" pitchFamily="2" charset="-122"/>
                        <a:ea typeface="MS PGothic" panose="020B0600070205080204" pitchFamily="34" charset="-128"/>
                      </a:endParaRPr>
                    </a:p>
                  </a:txBody>
                  <a:tcPr marL="68580" marR="68580"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518702142"/>
                  </a:ext>
                </a:extLst>
              </a:tr>
            </a:tbl>
          </a:graphicData>
        </a:graphic>
      </p:graphicFrame>
      <p:sp>
        <p:nvSpPr>
          <p:cNvPr id="62515" name="Footer Placeholder 1">
            <a:extLst>
              <a:ext uri="{FF2B5EF4-FFF2-40B4-BE49-F238E27FC236}">
                <a16:creationId xmlns:a16="http://schemas.microsoft.com/office/drawing/2014/main" xmlns="" id="{85B2BE7F-4DE0-44ED-AA5F-0CD489117BD3}"/>
              </a:ext>
            </a:extLst>
          </p:cNvPr>
          <p:cNvSpPr>
            <a:spLocks noGrp="1" noChangeArrowheads="1"/>
          </p:cNvSpPr>
          <p:nvPr>
            <p:ph type="ftr" sz="quarter" idx="11"/>
          </p:nvPr>
        </p:nvSpPr>
        <p:spPr>
          <a:xfrm>
            <a:off x="3327399" y="6502400"/>
            <a:ext cx="5468257" cy="2481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Char char="»"/>
              <a:defRPr sz="1500">
                <a:solidFill>
                  <a:schemeClr val="tx1"/>
                </a:solidFill>
                <a:latin typeface="Arial" panose="020B0604020202020204" pitchFamily="34" charset="0"/>
                <a:ea typeface="MS PGothic" panose="020B0600070205080204" pitchFamily="34" charset="-128"/>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pPr>
            <a:r>
              <a:rPr lang="zh-CN" altLang="en-US" sz="900" dirty="0">
                <a:solidFill>
                  <a:srgbClr val="898989"/>
                </a:solidFill>
                <a:latin typeface="Calibri" panose="020F0502020204030204" pitchFamily="34" charset="0"/>
              </a:rPr>
              <a:t>洛丽华人基督教会二零一七年夏季成人主日學</a:t>
            </a:r>
            <a:r>
              <a:rPr lang="en-US" altLang="zh-CN" sz="900" dirty="0">
                <a:solidFill>
                  <a:srgbClr val="898989"/>
                </a:solidFill>
                <a:latin typeface="Calibri" panose="020F0502020204030204" pitchFamily="34" charset="0"/>
              </a:rPr>
              <a:t>: </a:t>
            </a:r>
            <a:r>
              <a:rPr lang="zh-CN" altLang="en-US" sz="900" dirty="0">
                <a:solidFill>
                  <a:srgbClr val="898989"/>
                </a:solidFill>
                <a:latin typeface="Calibri" panose="020F0502020204030204" pitchFamily="34" charset="0"/>
              </a:rPr>
              <a:t>护教学初探</a:t>
            </a:r>
            <a:r>
              <a:rPr lang="en-US" altLang="zh-CN" sz="900" dirty="0">
                <a:solidFill>
                  <a:srgbClr val="898989"/>
                </a:solidFill>
                <a:latin typeface="Calibri" panose="020F0502020204030204" pitchFamily="34" charset="0"/>
              </a:rPr>
              <a:t>:  </a:t>
            </a:r>
            <a:r>
              <a:rPr lang="zh-CN" altLang="en-US" sz="900" dirty="0">
                <a:solidFill>
                  <a:srgbClr val="898989"/>
                </a:solidFill>
                <a:latin typeface="Calibri" panose="020F0502020204030204" pitchFamily="34" charset="0"/>
              </a:rPr>
              <a:t>异教异端与極端  潘柏滔</a:t>
            </a:r>
            <a:r>
              <a:rPr lang="en-US" altLang="zh-CN" sz="900" dirty="0">
                <a:solidFill>
                  <a:srgbClr val="898989"/>
                </a:solidFill>
                <a:latin typeface="Calibri" panose="020F0502020204030204" pitchFamily="34" charset="0"/>
              </a:rPr>
              <a:t>, </a:t>
            </a:r>
            <a:r>
              <a:rPr lang="zh-CN" altLang="en-US" sz="900" dirty="0">
                <a:solidFill>
                  <a:srgbClr val="898989"/>
                </a:solidFill>
                <a:latin typeface="Calibri" panose="020F0502020204030204" pitchFamily="34" charset="0"/>
              </a:rPr>
              <a:t>趙任君</a:t>
            </a:r>
            <a:endParaRPr lang="en-US" altLang="en-US" sz="9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414652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588" name="Group 244">
            <a:extLst>
              <a:ext uri="{FF2B5EF4-FFF2-40B4-BE49-F238E27FC236}">
                <a16:creationId xmlns:a16="http://schemas.microsoft.com/office/drawing/2014/main" xmlns="" id="{6A6B6F55-AE04-4FF6-8397-B81B1519DA77}"/>
              </a:ext>
            </a:extLst>
          </p:cNvPr>
          <p:cNvGraphicFramePr>
            <a:graphicFrameLocks noGrp="1"/>
          </p:cNvGraphicFramePr>
          <p:nvPr>
            <p:ph/>
            <p:extLst>
              <p:ext uri="{D42A27DB-BD31-4B8C-83A1-F6EECF244321}">
                <p14:modId xmlns:p14="http://schemas.microsoft.com/office/powerpoint/2010/main" val="1395065265"/>
              </p:ext>
            </p:extLst>
          </p:nvPr>
        </p:nvGraphicFramePr>
        <p:xfrm>
          <a:off x="0" y="0"/>
          <a:ext cx="9135035" cy="6491560"/>
        </p:xfrm>
        <a:graphic>
          <a:graphicData uri="http://schemas.openxmlformats.org/drawingml/2006/table">
            <a:tbl>
              <a:tblPr/>
              <a:tblGrid>
                <a:gridCol w="1233942">
                  <a:extLst>
                    <a:ext uri="{9D8B030D-6E8A-4147-A177-3AD203B41FA5}">
                      <a16:colId xmlns:a16="http://schemas.microsoft.com/office/drawing/2014/main" xmlns="" val="111270581"/>
                    </a:ext>
                  </a:extLst>
                </a:gridCol>
                <a:gridCol w="1930172">
                  <a:extLst>
                    <a:ext uri="{9D8B030D-6E8A-4147-A177-3AD203B41FA5}">
                      <a16:colId xmlns:a16="http://schemas.microsoft.com/office/drawing/2014/main" xmlns="" val="2054177496"/>
                    </a:ext>
                  </a:extLst>
                </a:gridCol>
                <a:gridCol w="1817915">
                  <a:extLst>
                    <a:ext uri="{9D8B030D-6E8A-4147-A177-3AD203B41FA5}">
                      <a16:colId xmlns:a16="http://schemas.microsoft.com/office/drawing/2014/main" xmlns="" val="276050834"/>
                    </a:ext>
                  </a:extLst>
                </a:gridCol>
                <a:gridCol w="1952171">
                  <a:extLst>
                    <a:ext uri="{9D8B030D-6E8A-4147-A177-3AD203B41FA5}">
                      <a16:colId xmlns:a16="http://schemas.microsoft.com/office/drawing/2014/main" xmlns="" val="1090331814"/>
                    </a:ext>
                  </a:extLst>
                </a:gridCol>
                <a:gridCol w="2200835">
                  <a:extLst>
                    <a:ext uri="{9D8B030D-6E8A-4147-A177-3AD203B41FA5}">
                      <a16:colId xmlns:a16="http://schemas.microsoft.com/office/drawing/2014/main" xmlns="" val="978406088"/>
                    </a:ext>
                  </a:extLst>
                </a:gridCol>
              </a:tblGrid>
              <a:tr h="55388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400" b="1" i="1"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發源人和主要領袖</a:t>
                      </a:r>
                      <a:endParaRPr kumimoji="0" lang="ko-KR" altLang="en-US"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endParaRP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400" b="1" i="1"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其他聖書</a:t>
                      </a:r>
                      <a:endParaRPr kumimoji="0" lang="ko-KR" altLang="en-US"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endParaRP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400" b="1" i="1"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簡史</a:t>
                      </a:r>
                      <a:endParaRPr kumimoji="0" lang="ko-KR" altLang="en-US"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endParaRP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400" b="1" i="1"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主要</a:t>
                      </a:r>
                      <a:r>
                        <a:rPr kumimoji="0" lang="ko-KR" altLang="en-US" sz="2400" b="1" i="1"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MS Mincho" panose="02020609040205080304" pitchFamily="49" charset="-128"/>
                        </a:rPr>
                        <a:t>教</a:t>
                      </a:r>
                      <a:r>
                        <a:rPr kumimoji="0" lang="ko-KR" altLang="en-US" sz="2400" b="1" i="1"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義</a:t>
                      </a:r>
                      <a:endParaRPr kumimoji="0" lang="ko-KR" altLang="en-US"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endParaRP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77790976"/>
                  </a:ext>
                </a:extLst>
              </a:tr>
              <a:tr h="418218">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400" b="1" i="1"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異端</a:t>
                      </a:r>
                      <a:endParaRPr kumimoji="0" lang="ko-KR" altLang="en-US"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endParaRP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endParaRP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906842158"/>
                  </a:ext>
                </a:extLst>
              </a:tr>
              <a:tr h="1201722">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東方閃電 </a:t>
                      </a:r>
                      <a:r>
                        <a:rPr kumimoji="0" lang="en-US" altLang="ko-KR"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(EASTERN LIGHTNING)</a:t>
                      </a: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1990</a:t>
                      </a:r>
                      <a:r>
                        <a:rPr kumimoji="0" lang="zh-TW" altLang="en-US"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河南鄭州 </a:t>
                      </a:r>
                      <a:r>
                        <a:rPr kumimoji="0" lang="en-US" altLang="zh-TW"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a:t>
                      </a:r>
                      <a:r>
                        <a:rPr kumimoji="0" lang="zh-TW" altLang="en-US"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一未婚女子稱   </a:t>
                      </a:r>
                      <a:r>
                        <a:rPr kumimoji="0" lang="en-US" altLang="zh-TW"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a:t>
                      </a:r>
                      <a:r>
                        <a:rPr kumimoji="0" lang="zh-TW" altLang="en-US"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女基督</a:t>
                      </a:r>
                      <a:r>
                        <a:rPr kumimoji="0" lang="en-US" altLang="zh-TW"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 </a:t>
                      </a:r>
                      <a:r>
                        <a:rPr kumimoji="0" lang="zh-TW" altLang="en-US"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也是東方閃電 </a:t>
                      </a:r>
                      <a:r>
                        <a:rPr kumimoji="0" lang="en-US" altLang="zh-TW"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(41:2),   "</a:t>
                      </a:r>
                      <a:r>
                        <a:rPr kumimoji="0" lang="zh-TW" altLang="en-US"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全能神</a:t>
                      </a:r>
                      <a:r>
                        <a:rPr kumimoji="0" lang="en-US" altLang="zh-TW"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 </a:t>
                      </a:r>
                      <a:r>
                        <a:rPr kumimoji="0" lang="zh-TW" altLang="en-US"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是基督第二次顯現</a:t>
                      </a: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女基督所寫的</a:t>
                      </a:r>
                      <a:r>
                        <a:rPr kumimoji="0" lang="en-US" altLang="ko-KR"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a:t>
                      </a:r>
                      <a:r>
                        <a:rPr kumimoji="0" lang="ko-KR" altLang="en-US"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小書卷</a:t>
                      </a:r>
                      <a:r>
                        <a:rPr kumimoji="0" lang="en-US" altLang="ko-KR"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 ("</a:t>
                      </a:r>
                      <a:r>
                        <a:rPr kumimoji="0" lang="ko-KR" altLang="en-US"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聖靈末世的作工</a:t>
                      </a:r>
                      <a:r>
                        <a:rPr kumimoji="0" lang="en-US" altLang="ko-KR"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 "</a:t>
                      </a:r>
                      <a:r>
                        <a:rPr kumimoji="0" lang="ko-KR" altLang="en-US"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聖靈向眾</a:t>
                      </a:r>
                      <a:r>
                        <a:rPr kumimoji="0" lang="ko-KR" altLang="en-US"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MS Mincho" panose="02020609040205080304" pitchFamily="49" charset="-128"/>
                        </a:rPr>
                        <a:t>教</a:t>
                      </a:r>
                      <a:r>
                        <a:rPr kumimoji="0" lang="ko-KR" altLang="en-US"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會的說話</a:t>
                      </a:r>
                      <a:r>
                        <a:rPr kumimoji="0" lang="en-US" altLang="ko-KR"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a:t>
                      </a: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利用聖經</a:t>
                      </a:r>
                      <a:r>
                        <a:rPr kumimoji="0" lang="en-US" altLang="ko-KR"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 </a:t>
                      </a:r>
                      <a:r>
                        <a:rPr kumimoji="0" lang="ko-KR" altLang="en-US"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運用撒</a:t>
                      </a:r>
                      <a:r>
                        <a:rPr kumimoji="0" lang="ko-KR" altLang="en-US"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MS Mincho" panose="02020609040205080304" pitchFamily="49" charset="-128"/>
                        </a:rPr>
                        <a:t>謊</a:t>
                      </a:r>
                      <a:r>
                        <a:rPr kumimoji="0" lang="en-US" altLang="ko-KR"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 </a:t>
                      </a:r>
                      <a:r>
                        <a:rPr kumimoji="0" lang="ko-KR" altLang="en-US"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詭計</a:t>
                      </a:r>
                      <a:r>
                        <a:rPr kumimoji="0" lang="en-US" altLang="ko-KR"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 </a:t>
                      </a:r>
                      <a:r>
                        <a:rPr kumimoji="0" lang="ko-KR" altLang="en-US"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威嚇</a:t>
                      </a:r>
                      <a:r>
                        <a:rPr kumimoji="0" lang="en-US" altLang="ko-KR"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 </a:t>
                      </a:r>
                      <a:r>
                        <a:rPr kumimoji="0" lang="ko-KR" altLang="en-US"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利誘騙人</a:t>
                      </a:r>
                      <a:r>
                        <a:rPr kumimoji="0" lang="en-US" altLang="ko-KR"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 </a:t>
                      </a:r>
                      <a:r>
                        <a:rPr kumimoji="0" lang="ko-KR" altLang="en-US"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騙財</a:t>
                      </a:r>
                      <a:r>
                        <a:rPr kumimoji="0" lang="en-US" altLang="ko-KR"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 </a:t>
                      </a:r>
                      <a:r>
                        <a:rPr kumimoji="0" lang="ko-KR" altLang="en-US"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騙色</a:t>
                      </a:r>
                      <a:r>
                        <a:rPr kumimoji="0" lang="en-US" altLang="ko-KR"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a:t>
                      </a: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律法時代 </a:t>
                      </a:r>
                      <a:r>
                        <a:rPr kumimoji="0" lang="en-US" altLang="ko-KR"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a:t>
                      </a:r>
                      <a:r>
                        <a:rPr kumimoji="0" lang="ko-KR" altLang="en-US"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耶和華</a:t>
                      </a:r>
                      <a:r>
                        <a:rPr kumimoji="0" lang="en-US" altLang="ko-KR"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恩典時代 </a:t>
                      </a:r>
                      <a:r>
                        <a:rPr kumimoji="0" lang="en-US" altLang="ko-KR"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a:t>
                      </a:r>
                      <a:r>
                        <a:rPr kumimoji="0" lang="ko-KR" altLang="en-US"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耶</a:t>
                      </a:r>
                      <a:r>
                        <a:rPr kumimoji="0" lang="ko-KR" altLang="en-US"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MS Mincho" panose="02020609040205080304" pitchFamily="49" charset="-128"/>
                        </a:rPr>
                        <a:t>穌</a:t>
                      </a:r>
                      <a:r>
                        <a:rPr kumimoji="0" lang="en-US" altLang="ko-KR"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國度時代 </a:t>
                      </a:r>
                      <a:r>
                        <a:rPr kumimoji="0" lang="en-US" altLang="ko-KR"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a:t>
                      </a:r>
                      <a:r>
                        <a:rPr kumimoji="0" lang="ko-KR" altLang="en-US"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女基督</a:t>
                      </a:r>
                      <a:r>
                        <a:rPr kumimoji="0" lang="en-US" altLang="ko-KR"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a:t>
                      </a: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427818248"/>
                  </a:ext>
                </a:extLst>
              </a:tr>
              <a:tr h="101419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法輪功</a:t>
                      </a: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李洪志</a:t>
                      </a: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李洪志著的法輪功法</a:t>
                      </a: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南極系統繁體"/>
                        </a:rPr>
                        <a:t>李洪志合佛道和氣功</a:t>
                      </a:r>
                      <a:r>
                        <a:rPr kumimoji="0" lang="en-US" altLang="zh-TW"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南極系統繁體"/>
                        </a:rPr>
                        <a:t>1992</a:t>
                      </a:r>
                      <a:r>
                        <a:rPr kumimoji="0" lang="zh-TW" altLang="en-US"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南極系統繁體"/>
                        </a:rPr>
                        <a:t>年成立</a:t>
                      </a:r>
                      <a:r>
                        <a:rPr kumimoji="0" lang="zh-TW" altLang="en-US"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法輪功</a:t>
                      </a:r>
                      <a:r>
                        <a:rPr kumimoji="0" lang="en-US" altLang="zh-TW"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 1996</a:t>
                      </a:r>
                      <a:r>
                        <a:rPr kumimoji="0" lang="zh-TW" altLang="en-US"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年移民來美</a:t>
                      </a:r>
                      <a:r>
                        <a:rPr kumimoji="0" lang="en-US" altLang="zh-TW"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 </a:t>
                      </a:r>
                      <a:r>
                        <a:rPr kumimoji="0" lang="zh-TW" altLang="en-US"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靠傳媒傳教</a:t>
                      </a: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練功度己度人</a:t>
                      </a: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691532319"/>
                  </a:ext>
                </a:extLst>
              </a:tr>
            </a:tbl>
          </a:graphicData>
        </a:graphic>
      </p:graphicFrame>
      <p:sp>
        <p:nvSpPr>
          <p:cNvPr id="2" name="Footer Placeholder 1">
            <a:extLst>
              <a:ext uri="{FF2B5EF4-FFF2-40B4-BE49-F238E27FC236}">
                <a16:creationId xmlns:a16="http://schemas.microsoft.com/office/drawing/2014/main" xmlns="" id="{F6357320-DB31-4B95-AC0A-78CE27A98F11}"/>
              </a:ext>
            </a:extLst>
          </p:cNvPr>
          <p:cNvSpPr>
            <a:spLocks noGrp="1"/>
          </p:cNvSpPr>
          <p:nvPr>
            <p:ph type="ftr" sz="quarter" idx="11"/>
          </p:nvPr>
        </p:nvSpPr>
        <p:spPr>
          <a:xfrm>
            <a:off x="3167743" y="6607176"/>
            <a:ext cx="5192486" cy="501648"/>
          </a:xfrm>
        </p:spPr>
        <p:txBody>
          <a:bodyPr/>
          <a:lstStyle/>
          <a:p>
            <a:r>
              <a:rPr lang="zh-CN" altLang="en-US" dirty="0"/>
              <a:t>洛丽华人基督教会二零一七年夏季成人主日學</a:t>
            </a:r>
            <a:r>
              <a:rPr lang="en-US" altLang="zh-CN" dirty="0"/>
              <a:t>: </a:t>
            </a:r>
            <a:r>
              <a:rPr lang="zh-CN" altLang="en-US" dirty="0"/>
              <a:t>护教学初探</a:t>
            </a:r>
            <a:r>
              <a:rPr lang="en-US" altLang="zh-CN" dirty="0"/>
              <a:t>:  </a:t>
            </a:r>
            <a:r>
              <a:rPr lang="zh-CN" altLang="en-US" dirty="0"/>
              <a:t>异教异端与極端  潘柏滔</a:t>
            </a:r>
            <a:r>
              <a:rPr lang="en-US" altLang="zh-CN" dirty="0"/>
              <a:t>, </a:t>
            </a:r>
            <a:r>
              <a:rPr lang="zh-CN" altLang="en-US" dirty="0"/>
              <a:t>趙任君</a:t>
            </a:r>
            <a:endParaRPr lang="en-US" altLang="en-US" dirty="0"/>
          </a:p>
        </p:txBody>
      </p:sp>
    </p:spTree>
    <p:extLst>
      <p:ext uri="{BB962C8B-B14F-4D97-AF65-F5344CB8AC3E}">
        <p14:creationId xmlns:p14="http://schemas.microsoft.com/office/powerpoint/2010/main" val="776677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588" name="Group 244">
            <a:extLst>
              <a:ext uri="{FF2B5EF4-FFF2-40B4-BE49-F238E27FC236}">
                <a16:creationId xmlns:a16="http://schemas.microsoft.com/office/drawing/2014/main" xmlns="" id="{6A6B6F55-AE04-4FF6-8397-B81B1519DA77}"/>
              </a:ext>
            </a:extLst>
          </p:cNvPr>
          <p:cNvGraphicFramePr>
            <a:graphicFrameLocks noGrp="1"/>
          </p:cNvGraphicFramePr>
          <p:nvPr>
            <p:ph/>
            <p:extLst>
              <p:ext uri="{D42A27DB-BD31-4B8C-83A1-F6EECF244321}">
                <p14:modId xmlns:p14="http://schemas.microsoft.com/office/powerpoint/2010/main" val="3034068760"/>
              </p:ext>
            </p:extLst>
          </p:nvPr>
        </p:nvGraphicFramePr>
        <p:xfrm>
          <a:off x="0" y="274320"/>
          <a:ext cx="9265920" cy="6126174"/>
        </p:xfrm>
        <a:graphic>
          <a:graphicData uri="http://schemas.openxmlformats.org/drawingml/2006/table">
            <a:tbl>
              <a:tblPr/>
              <a:tblGrid>
                <a:gridCol w="2987040">
                  <a:extLst>
                    <a:ext uri="{9D8B030D-6E8A-4147-A177-3AD203B41FA5}">
                      <a16:colId xmlns:a16="http://schemas.microsoft.com/office/drawing/2014/main" xmlns="" val="111270581"/>
                    </a:ext>
                  </a:extLst>
                </a:gridCol>
                <a:gridCol w="1188720">
                  <a:extLst>
                    <a:ext uri="{9D8B030D-6E8A-4147-A177-3AD203B41FA5}">
                      <a16:colId xmlns:a16="http://schemas.microsoft.com/office/drawing/2014/main" xmlns="" val="2054177496"/>
                    </a:ext>
                  </a:extLst>
                </a:gridCol>
                <a:gridCol w="960120">
                  <a:extLst>
                    <a:ext uri="{9D8B030D-6E8A-4147-A177-3AD203B41FA5}">
                      <a16:colId xmlns:a16="http://schemas.microsoft.com/office/drawing/2014/main" xmlns="" val="276050834"/>
                    </a:ext>
                  </a:extLst>
                </a:gridCol>
                <a:gridCol w="2499360">
                  <a:extLst>
                    <a:ext uri="{9D8B030D-6E8A-4147-A177-3AD203B41FA5}">
                      <a16:colId xmlns:a16="http://schemas.microsoft.com/office/drawing/2014/main" xmlns="" val="1090331814"/>
                    </a:ext>
                  </a:extLst>
                </a:gridCol>
                <a:gridCol w="1630680">
                  <a:extLst>
                    <a:ext uri="{9D8B030D-6E8A-4147-A177-3AD203B41FA5}">
                      <a16:colId xmlns:a16="http://schemas.microsoft.com/office/drawing/2014/main" xmlns="" val="978406088"/>
                    </a:ext>
                  </a:extLst>
                </a:gridCol>
              </a:tblGrid>
              <a:tr h="55388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400" b="1" i="0" u="none" strike="noStrike" cap="none" normalizeH="0" baseline="0">
                        <a:ln>
                          <a:noFill/>
                        </a:ln>
                        <a:solidFill>
                          <a:schemeClr val="tx1"/>
                        </a:solidFill>
                        <a:effectLst/>
                        <a:latin typeface="PMingLiU" panose="02020500000000000000" pitchFamily="18" charset="-120"/>
                        <a:ea typeface="MS PGothic" panose="020B0600070205080204" pitchFamily="34" charset="-128"/>
                      </a:endParaRP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400" b="1" i="1"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發源人和主要領袖</a:t>
                      </a:r>
                      <a:endParaRPr kumimoji="0" lang="ko-KR" altLang="en-US"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endParaRP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400" b="1" i="1"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其他聖書</a:t>
                      </a:r>
                      <a:endParaRPr kumimoji="0" lang="ko-KR" altLang="en-US"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endParaRP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400" b="1" i="1"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簡史</a:t>
                      </a:r>
                      <a:endParaRPr kumimoji="0" lang="ko-KR" altLang="en-US"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endParaRP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400" b="1" i="1"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主要</a:t>
                      </a:r>
                      <a:r>
                        <a:rPr kumimoji="0" lang="ko-KR" altLang="en-US" sz="2400" b="1" i="1"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MS Mincho" panose="02020609040205080304" pitchFamily="49" charset="-128"/>
                        </a:rPr>
                        <a:t>教</a:t>
                      </a:r>
                      <a:r>
                        <a:rPr kumimoji="0" lang="ko-KR" altLang="en-US" sz="2400" b="1" i="1"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義</a:t>
                      </a:r>
                      <a:endParaRPr kumimoji="0" lang="ko-KR" altLang="en-US"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endParaRP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77790976"/>
                  </a:ext>
                </a:extLst>
              </a:tr>
              <a:tr h="434544">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400" b="1" i="1"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極端</a:t>
                      </a:r>
                      <a:endParaRPr kumimoji="0" lang="ko-KR" altLang="en-US" sz="2400" b="0"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endParaRP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289151076"/>
                  </a:ext>
                </a:extLst>
              </a:tr>
              <a:tr h="1576787">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基督復臨安息日會  </a:t>
                      </a:r>
                      <a:r>
                        <a:rPr kumimoji="0" lang="en-US" altLang="ko-KR"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(SEVENTH DAY ADVENTIST)</a:t>
                      </a: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400" b="1" i="0" u="none" strike="noStrike" cap="none" normalizeH="0" baseline="0" dirty="0">
                        <a:ln>
                          <a:noFill/>
                        </a:ln>
                        <a:solidFill>
                          <a:schemeClr val="tx1"/>
                        </a:solidFill>
                        <a:effectLst/>
                        <a:latin typeface="PMingLiU" panose="02020500000000000000" pitchFamily="18" charset="-120"/>
                        <a:ea typeface="MS PGothic" panose="020B0600070205080204" pitchFamily="34" charset="-128"/>
                      </a:endParaRP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400" b="1" i="0" u="none" strike="noStrike" cap="none" normalizeH="0" baseline="0" dirty="0">
                        <a:ln>
                          <a:noFill/>
                        </a:ln>
                        <a:solidFill>
                          <a:schemeClr val="tx1"/>
                        </a:solidFill>
                        <a:effectLst/>
                        <a:latin typeface="PMingLiU" panose="02020500000000000000" pitchFamily="18" charset="-120"/>
                        <a:ea typeface="MS PGothic" panose="020B0600070205080204" pitchFamily="34" charset="-128"/>
                      </a:endParaRP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十九世紀中 </a:t>
                      </a:r>
                      <a:r>
                        <a:rPr kumimoji="0" lang="en-US" altLang="ko-KR"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WILLIAM MILLER, ELLEN WHITE </a:t>
                      </a:r>
                      <a:r>
                        <a:rPr kumimoji="0" lang="ko-KR" altLang="en-US"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預言基督立即再來</a:t>
                      </a:r>
                      <a:r>
                        <a:rPr kumimoji="0" lang="en-US" altLang="ko-KR"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 </a:t>
                      </a:r>
                      <a:r>
                        <a:rPr kumimoji="0" lang="ko-KR" altLang="en-US"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但沒有下地而進入天上聖所</a:t>
                      </a: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95544525"/>
                  </a:ext>
                </a:extLst>
              </a:tr>
              <a:tr h="829778">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極端靈恩派</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24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(EXTREME PENTECOSTALISM)</a:t>
                      </a: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400" b="1" i="0" u="none" strike="noStrike" cap="none" normalizeH="0" baseline="0">
                        <a:ln>
                          <a:noFill/>
                        </a:ln>
                        <a:solidFill>
                          <a:schemeClr val="tx1"/>
                        </a:solidFill>
                        <a:effectLst/>
                        <a:latin typeface="PMingLiU" panose="02020500000000000000" pitchFamily="18" charset="-120"/>
                        <a:ea typeface="MS PGothic" panose="020B0600070205080204" pitchFamily="34" charset="-128"/>
                      </a:endParaRP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400" b="1" i="0" u="none" strike="noStrike" cap="none" normalizeH="0" baseline="0" dirty="0">
                        <a:ln>
                          <a:noFill/>
                        </a:ln>
                        <a:solidFill>
                          <a:schemeClr val="tx1"/>
                        </a:solidFill>
                        <a:effectLst/>
                        <a:latin typeface="PMingLiU" panose="02020500000000000000" pitchFamily="18" charset="-120"/>
                        <a:ea typeface="MS PGothic" panose="020B0600070205080204" pitchFamily="34" charset="-128"/>
                      </a:endParaRP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二十世紀初第一波</a:t>
                      </a:r>
                      <a:r>
                        <a:rPr kumimoji="0" lang="en-US" altLang="zh-TW"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 </a:t>
                      </a:r>
                      <a:r>
                        <a:rPr kumimoji="0" lang="zh-TW" altLang="en-US"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五十年代第二波</a:t>
                      </a:r>
                      <a:r>
                        <a:rPr kumimoji="0" lang="en-US" altLang="zh-TW"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 </a:t>
                      </a:r>
                      <a:r>
                        <a:rPr kumimoji="0" lang="zh-TW" altLang="en-US" sz="2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八十年代第三波的靈恩運動</a:t>
                      </a: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68580" marR="68580" marT="34205" marB="342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033011295"/>
                  </a:ext>
                </a:extLst>
              </a:tr>
            </a:tbl>
          </a:graphicData>
        </a:graphic>
      </p:graphicFrame>
      <p:sp>
        <p:nvSpPr>
          <p:cNvPr id="2" name="Footer Placeholder 1">
            <a:extLst>
              <a:ext uri="{FF2B5EF4-FFF2-40B4-BE49-F238E27FC236}">
                <a16:creationId xmlns:a16="http://schemas.microsoft.com/office/drawing/2014/main" xmlns="" id="{0DC5696D-C0AB-4584-8D6A-2A78ED46AE6B}"/>
              </a:ext>
            </a:extLst>
          </p:cNvPr>
          <p:cNvSpPr>
            <a:spLocks noGrp="1"/>
          </p:cNvSpPr>
          <p:nvPr>
            <p:ph type="ftr" sz="quarter" idx="11"/>
          </p:nvPr>
        </p:nvSpPr>
        <p:spPr>
          <a:xfrm>
            <a:off x="1872343" y="6574971"/>
            <a:ext cx="4833257" cy="146506"/>
          </a:xfrm>
        </p:spPr>
        <p:txBody>
          <a:bodyPr/>
          <a:lstStyle/>
          <a:p>
            <a:r>
              <a:rPr lang="zh-CN" altLang="en-US" dirty="0"/>
              <a:t>洛丽华人基督教会二零一七年夏季成人主日學</a:t>
            </a:r>
            <a:r>
              <a:rPr lang="en-US" altLang="zh-CN" dirty="0"/>
              <a:t>: </a:t>
            </a:r>
            <a:r>
              <a:rPr lang="zh-CN" altLang="en-US" dirty="0"/>
              <a:t>护教学初探</a:t>
            </a:r>
            <a:r>
              <a:rPr lang="en-US" altLang="zh-CN" dirty="0"/>
              <a:t>:  </a:t>
            </a:r>
            <a:r>
              <a:rPr lang="zh-CN" altLang="en-US" dirty="0"/>
              <a:t>异教异端与極端  潘柏滔</a:t>
            </a:r>
            <a:r>
              <a:rPr lang="en-US" altLang="zh-CN" dirty="0"/>
              <a:t>, </a:t>
            </a:r>
            <a:r>
              <a:rPr lang="zh-CN" altLang="en-US" dirty="0"/>
              <a:t>趙任君</a:t>
            </a:r>
            <a:endParaRPr lang="en-US" altLang="en-US" dirty="0"/>
          </a:p>
        </p:txBody>
      </p:sp>
    </p:spTree>
    <p:extLst>
      <p:ext uri="{BB962C8B-B14F-4D97-AF65-F5344CB8AC3E}">
        <p14:creationId xmlns:p14="http://schemas.microsoft.com/office/powerpoint/2010/main" val="616769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0">
            <a:extLst>
              <a:ext uri="{FF2B5EF4-FFF2-40B4-BE49-F238E27FC236}">
                <a16:creationId xmlns:a16="http://schemas.microsoft.com/office/drawing/2014/main" xmlns="" id="{1E537AA9-E99F-4A37-BEAD-C3F28B92BDB7}"/>
              </a:ext>
            </a:extLst>
          </p:cNvPr>
          <p:cNvSpPr>
            <a:spLocks noChangeArrowheads="1"/>
          </p:cNvSpPr>
          <p:nvPr/>
        </p:nvSpPr>
        <p:spPr bwMode="auto">
          <a:xfrm>
            <a:off x="1434705" y="-347663"/>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pPr>
            <a:endParaRPr lang="en-US" altLang="en-US" sz="1350">
              <a:solidFill>
                <a:srgbClr val="000000"/>
              </a:solidFill>
            </a:endParaRPr>
          </a:p>
        </p:txBody>
      </p:sp>
      <p:grpSp>
        <p:nvGrpSpPr>
          <p:cNvPr id="64514" name="Group 7">
            <a:extLst>
              <a:ext uri="{FF2B5EF4-FFF2-40B4-BE49-F238E27FC236}">
                <a16:creationId xmlns:a16="http://schemas.microsoft.com/office/drawing/2014/main" xmlns="" id="{AB64B781-A023-4B74-BBA3-126B78593CC5}"/>
              </a:ext>
            </a:extLst>
          </p:cNvPr>
          <p:cNvGrpSpPr>
            <a:grpSpLocks noChangeAspect="1"/>
          </p:cNvGrpSpPr>
          <p:nvPr/>
        </p:nvGrpSpPr>
        <p:grpSpPr bwMode="auto">
          <a:xfrm>
            <a:off x="1434704" y="-347663"/>
            <a:ext cx="571500" cy="342900"/>
            <a:chOff x="3990" y="6200"/>
            <a:chExt cx="7200" cy="4320"/>
          </a:xfrm>
        </p:grpSpPr>
        <p:sp>
          <p:nvSpPr>
            <p:cNvPr id="64596" name="AutoShape 9">
              <a:extLst>
                <a:ext uri="{FF2B5EF4-FFF2-40B4-BE49-F238E27FC236}">
                  <a16:creationId xmlns:a16="http://schemas.microsoft.com/office/drawing/2014/main" xmlns="" id="{1FDC07E8-5543-4922-9109-B8D2B22C2AED}"/>
                </a:ext>
              </a:extLst>
            </p:cNvPr>
            <p:cNvSpPr>
              <a:spLocks noChangeAspect="1" noChangeArrowheads="1" noTextEdit="1"/>
            </p:cNvSpPr>
            <p:nvPr/>
          </p:nvSpPr>
          <p:spPr bwMode="auto">
            <a:xfrm>
              <a:off x="3990" y="6200"/>
              <a:ext cx="720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1350">
                <a:solidFill>
                  <a:srgbClr val="000000"/>
                </a:solidFill>
                <a:latin typeface="Arial" panose="020B0604020202020204" pitchFamily="34" charset="0"/>
                <a:ea typeface="MS PGothic" panose="020B0600070205080204" pitchFamily="34" charset="-128"/>
              </a:endParaRPr>
            </a:p>
          </p:txBody>
        </p:sp>
        <p:sp>
          <p:nvSpPr>
            <p:cNvPr id="64597" name="Rectangle 8">
              <a:extLst>
                <a:ext uri="{FF2B5EF4-FFF2-40B4-BE49-F238E27FC236}">
                  <a16:creationId xmlns:a16="http://schemas.microsoft.com/office/drawing/2014/main" xmlns="" id="{1BDEAE5A-9C57-4102-AD69-53B8F20C9EDA}"/>
                </a:ext>
              </a:extLst>
            </p:cNvPr>
            <p:cNvSpPr>
              <a:spLocks/>
            </p:cNvSpPr>
            <p:nvPr/>
          </p:nvSpPr>
          <p:spPr bwMode="auto">
            <a:xfrm>
              <a:off x="3990" y="6200"/>
              <a:ext cx="720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pPr>
              <a:endParaRPr lang="en-US" altLang="en-US" sz="1350">
                <a:solidFill>
                  <a:srgbClr val="000000"/>
                </a:solidFill>
              </a:endParaRPr>
            </a:p>
          </p:txBody>
        </p:sp>
      </p:grpSp>
      <p:graphicFrame>
        <p:nvGraphicFramePr>
          <p:cNvPr id="60852" name="Group 436">
            <a:extLst>
              <a:ext uri="{FF2B5EF4-FFF2-40B4-BE49-F238E27FC236}">
                <a16:creationId xmlns:a16="http://schemas.microsoft.com/office/drawing/2014/main" xmlns="" id="{53B4ED78-B674-4148-A7F9-20F73E460BAD}"/>
              </a:ext>
            </a:extLst>
          </p:cNvPr>
          <p:cNvGraphicFramePr>
            <a:graphicFrameLocks noGrp="1"/>
          </p:cNvGraphicFramePr>
          <p:nvPr>
            <p:extLst>
              <p:ext uri="{D42A27DB-BD31-4B8C-83A1-F6EECF244321}">
                <p14:modId xmlns:p14="http://schemas.microsoft.com/office/powerpoint/2010/main" val="1023055152"/>
              </p:ext>
            </p:extLst>
          </p:nvPr>
        </p:nvGraphicFramePr>
        <p:xfrm>
          <a:off x="71719" y="0"/>
          <a:ext cx="8964705" cy="6446556"/>
        </p:xfrm>
        <a:graphic>
          <a:graphicData uri="http://schemas.openxmlformats.org/drawingml/2006/table">
            <a:tbl>
              <a:tblPr/>
              <a:tblGrid>
                <a:gridCol w="1357389">
                  <a:extLst>
                    <a:ext uri="{9D8B030D-6E8A-4147-A177-3AD203B41FA5}">
                      <a16:colId xmlns:a16="http://schemas.microsoft.com/office/drawing/2014/main" xmlns="" val="1174568720"/>
                    </a:ext>
                  </a:extLst>
                </a:gridCol>
                <a:gridCol w="1612084">
                  <a:extLst>
                    <a:ext uri="{9D8B030D-6E8A-4147-A177-3AD203B41FA5}">
                      <a16:colId xmlns:a16="http://schemas.microsoft.com/office/drawing/2014/main" xmlns="" val="2421240525"/>
                    </a:ext>
                  </a:extLst>
                </a:gridCol>
                <a:gridCol w="2138314">
                  <a:extLst>
                    <a:ext uri="{9D8B030D-6E8A-4147-A177-3AD203B41FA5}">
                      <a16:colId xmlns:a16="http://schemas.microsoft.com/office/drawing/2014/main" xmlns="" val="360349812"/>
                    </a:ext>
                  </a:extLst>
                </a:gridCol>
                <a:gridCol w="2019079">
                  <a:extLst>
                    <a:ext uri="{9D8B030D-6E8A-4147-A177-3AD203B41FA5}">
                      <a16:colId xmlns:a16="http://schemas.microsoft.com/office/drawing/2014/main" xmlns="" val="1323098741"/>
                    </a:ext>
                  </a:extLst>
                </a:gridCol>
                <a:gridCol w="1837839">
                  <a:extLst>
                    <a:ext uri="{9D8B030D-6E8A-4147-A177-3AD203B41FA5}">
                      <a16:colId xmlns:a16="http://schemas.microsoft.com/office/drawing/2014/main" xmlns="" val="1405578887"/>
                    </a:ext>
                  </a:extLst>
                </a:gridCol>
              </a:tblGrid>
              <a:tr h="40542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8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1"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神的屬性</a:t>
                      </a:r>
                      <a:endPar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1"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耶</a:t>
                      </a:r>
                      <a:r>
                        <a:rPr kumimoji="0" lang="ko-KR" altLang="en-US" sz="1800" b="1" i="1" u="none" strike="noStrike" cap="none" normalizeH="0" baseline="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穌</a:t>
                      </a:r>
                      <a:r>
                        <a:rPr kumimoji="0" lang="ko-KR" altLang="en-US" sz="1800" b="1" i="1"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基督是什</a:t>
                      </a:r>
                      <a:r>
                        <a:rPr kumimoji="0" lang="ko-KR" altLang="en-US" sz="1800" b="1" i="1" u="none" strike="noStrike" cap="none" normalizeH="0" baseline="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麼 </a:t>
                      </a:r>
                      <a:r>
                        <a:rPr kumimoji="0" lang="en-US" altLang="ko-KR" sz="1800" b="1" i="1"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ko-KR" altLang="en-US" sz="1800" b="1" i="1"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人</a:t>
                      </a:r>
                      <a:r>
                        <a:rPr kumimoji="0" lang="en-US" altLang="ko-KR" sz="1800" b="1" i="1"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endParaRPr kumimoji="0" lang="en-US" altLang="ko-KR" sz="18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1"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救恩</a:t>
                      </a:r>
                      <a:endPar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1"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末世論</a:t>
                      </a:r>
                      <a:endPar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499081605"/>
                  </a:ext>
                </a:extLst>
              </a:tr>
              <a:tr h="500815">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正統基督信仰</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全能</a:t>
                      </a:r>
                      <a:r>
                        <a:rPr kumimoji="0" lang="en-US" altLang="ko-KR" sz="18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全知</a:t>
                      </a:r>
                      <a:r>
                        <a:rPr kumimoji="0" lang="en-US" altLang="ko-KR" sz="18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全在</a:t>
                      </a:r>
                      <a:r>
                        <a:rPr kumimoji="0" lang="en-US" altLang="ko-KR" sz="18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全智</a:t>
                      </a:r>
                      <a:r>
                        <a:rPr kumimoji="0" lang="en-US" altLang="ko-KR" sz="18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永恆的創造主</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耶</a:t>
                      </a: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穌</a:t>
                      </a: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基督是神的獨生愛子</a:t>
                      </a:r>
                      <a:r>
                        <a:rPr kumimoji="0" lang="en-US" altLang="ko-KR" sz="18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完全人和完全神</a:t>
                      </a:r>
                      <a:r>
                        <a:rPr kumimoji="0" lang="en-US" altLang="ko-KR" sz="18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聖父</a:t>
                      </a:r>
                      <a:r>
                        <a:rPr kumimoji="0" lang="en-US" altLang="ko-KR" sz="18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聖子</a:t>
                      </a:r>
                      <a:r>
                        <a:rPr kumimoji="0" lang="en-US" altLang="ko-KR" sz="18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聖靈</a:t>
                      </a:r>
                      <a:r>
                        <a:rPr kumimoji="0" lang="en-US" altLang="ko-KR" sz="18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三位一體的神</a:t>
                      </a:r>
                      <a:endParaRPr kumimoji="0" lang="ko-KR" altLang="en-US" sz="1800" b="1" i="0" u="none" strike="noStrike" cap="none" normalizeH="0" baseline="0">
                        <a:ln>
                          <a:noFill/>
                        </a:ln>
                        <a:solidFill>
                          <a:schemeClr val="tx1"/>
                        </a:solidFill>
                        <a:effectLst/>
                        <a:latin typeface="SimSun" panose="02010600030101010101" pitchFamily="2" charset="-122"/>
                        <a:ea typeface="MS PGothic" panose="020B0600070205080204" pitchFamily="34" charset="-128"/>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主耶</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穌</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基督替罪羊</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為</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罪人犧牲</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受死</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復活</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罪人因信他得救</a:t>
                      </a:r>
                      <a:endParaRPr kumimoji="0" lang="ko-KR" altLang="en-US" sz="1800" b="1" i="0" u="none" strike="noStrike" cap="none" normalizeH="0" baseline="0" dirty="0">
                        <a:ln>
                          <a:noFill/>
                        </a:ln>
                        <a:solidFill>
                          <a:schemeClr val="tx1"/>
                        </a:solidFill>
                        <a:effectLst/>
                        <a:latin typeface="SimSun" panose="02010600030101010101" pitchFamily="2" charset="-122"/>
                        <a:ea typeface="MS PGothic" panose="020B0600070205080204" pitchFamily="34" charset="-128"/>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各人肉身復活受審</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得救的人永享天堂福樂</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滅亡的人永受地獄痛苦</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274962641"/>
                  </a:ext>
                </a:extLst>
              </a:tr>
              <a:tr h="30927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1"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異端</a:t>
                      </a:r>
                      <a:endPar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8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8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8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8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388324636"/>
                  </a:ext>
                </a:extLst>
              </a:tr>
              <a:tr h="500815">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耶和華見證人會</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只有耶和華是神</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耶</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穌</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基督是被造的一個小神</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天使長米迦勒是他的前身</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聖靈無位格 </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無三位一體</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endPar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行</a:t>
                      </a: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為</a:t>
                      </a: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得救</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沒有地獄永遠受苦之處</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942585507"/>
                  </a:ext>
                </a:extLst>
              </a:tr>
              <a:tr h="64390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摩門</a:t>
                      </a: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教</a:t>
                      </a:r>
                      <a:endPar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多神</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神曾住在人間</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人可變成神</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耶</a:t>
                      </a: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穌</a:t>
                      </a: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是神首生的屬靈兒子</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各人都有未出生前的靈魂</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死後都要得救</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但只有遵守摩門</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教教</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導的個人才得救</a:t>
                      </a:r>
                      <a:endParaRPr kumimoji="0" lang="ko-KR" altLang="en-US" sz="1800" b="1" i="0" u="none" strike="noStrike" cap="none" normalizeH="0" baseline="0" dirty="0">
                        <a:ln>
                          <a:noFill/>
                        </a:ln>
                        <a:solidFill>
                          <a:schemeClr val="tx1"/>
                        </a:solidFill>
                        <a:effectLst/>
                        <a:latin typeface="SimSun" panose="02010600030101010101" pitchFamily="2" charset="-122"/>
                        <a:ea typeface="MS PGothic" panose="020B0600070205080204" pitchFamily="34" charset="-128"/>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沒有地獄永遠受苦之處</a:t>
                      </a:r>
                      <a:r>
                        <a:rPr kumimoji="0" lang="en-US" altLang="ko-KR" sz="18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每個人都要去不同尊榮的三重天之一</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63673330"/>
                  </a:ext>
                </a:extLst>
              </a:tr>
              <a:tr h="500815">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基督科學會</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神聖原則</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生命</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真</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理</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愛</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靈</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思想</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神就是被造物世界</a:t>
                      </a:r>
                      <a:endParaRPr kumimoji="0" lang="ko-KR" altLang="en-US" sz="1800" b="1" i="0" u="none" strike="noStrike" cap="none" normalizeH="0" baseline="0" dirty="0">
                        <a:ln>
                          <a:noFill/>
                        </a:ln>
                        <a:solidFill>
                          <a:schemeClr val="tx1"/>
                        </a:solidFill>
                        <a:effectLst/>
                        <a:latin typeface="SimSun" panose="02010600030101010101" pitchFamily="2" charset="-122"/>
                        <a:ea typeface="MS PGothic" panose="020B0600070205080204" pitchFamily="34" charset="-128"/>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基督是醫治的理想</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真</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理</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耶</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穌</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是顯露這</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真</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理的理想人物</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沒有</a:t>
                      </a: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真</a:t>
                      </a: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正的邪惡</a:t>
                      </a:r>
                      <a:r>
                        <a:rPr kumimoji="0" lang="en-US" altLang="ko-KR" sz="18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對神聖原則的了解便是得救</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沒有地獄永遠受苦之處</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929808193"/>
                  </a:ext>
                </a:extLst>
              </a:tr>
            </a:tbl>
          </a:graphicData>
        </a:graphic>
      </p:graphicFrame>
      <p:sp>
        <p:nvSpPr>
          <p:cNvPr id="64595" name="Footer Placeholder 1">
            <a:extLst>
              <a:ext uri="{FF2B5EF4-FFF2-40B4-BE49-F238E27FC236}">
                <a16:creationId xmlns:a16="http://schemas.microsoft.com/office/drawing/2014/main" xmlns="" id="{969C3A75-5A79-4AB2-969C-7F51B0DA95BF}"/>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Char char="»"/>
              <a:defRPr sz="1500">
                <a:solidFill>
                  <a:schemeClr val="tx1"/>
                </a:solidFill>
                <a:latin typeface="Arial" panose="020B0604020202020204" pitchFamily="34" charset="0"/>
                <a:ea typeface="MS PGothic" panose="020B0600070205080204" pitchFamily="34" charset="-128"/>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pPr>
            <a:r>
              <a:rPr lang="zh-CN" altLang="en-US" sz="900">
                <a:solidFill>
                  <a:srgbClr val="898989"/>
                </a:solidFill>
                <a:latin typeface="Calibri" panose="020F0502020204030204" pitchFamily="34" charset="0"/>
              </a:rPr>
              <a:t>洛丽华人基督教会二零一七年夏季成人主日學</a:t>
            </a:r>
            <a:r>
              <a:rPr lang="en-US" altLang="zh-CN" sz="900">
                <a:solidFill>
                  <a:srgbClr val="898989"/>
                </a:solidFill>
                <a:latin typeface="Calibri" panose="020F0502020204030204" pitchFamily="34" charset="0"/>
              </a:rPr>
              <a:t>: </a:t>
            </a:r>
            <a:r>
              <a:rPr lang="zh-CN" altLang="en-US" sz="900">
                <a:solidFill>
                  <a:srgbClr val="898989"/>
                </a:solidFill>
                <a:latin typeface="Calibri" panose="020F0502020204030204" pitchFamily="34" charset="0"/>
              </a:rPr>
              <a:t>护教学初探</a:t>
            </a:r>
            <a:r>
              <a:rPr lang="en-US" altLang="zh-CN" sz="900">
                <a:solidFill>
                  <a:srgbClr val="898989"/>
                </a:solidFill>
                <a:latin typeface="Calibri" panose="020F0502020204030204" pitchFamily="34" charset="0"/>
              </a:rPr>
              <a:t>:  </a:t>
            </a:r>
            <a:r>
              <a:rPr lang="zh-CN" altLang="en-US" sz="900">
                <a:solidFill>
                  <a:srgbClr val="898989"/>
                </a:solidFill>
                <a:latin typeface="Calibri" panose="020F0502020204030204" pitchFamily="34" charset="0"/>
              </a:rPr>
              <a:t>异教异端与極端  潘柏滔</a:t>
            </a:r>
            <a:r>
              <a:rPr lang="en-US" altLang="zh-CN" sz="900">
                <a:solidFill>
                  <a:srgbClr val="898989"/>
                </a:solidFill>
                <a:latin typeface="Calibri" panose="020F0502020204030204" pitchFamily="34" charset="0"/>
              </a:rPr>
              <a:t>, </a:t>
            </a:r>
            <a:r>
              <a:rPr lang="zh-CN" altLang="en-US" sz="900">
                <a:solidFill>
                  <a:srgbClr val="898989"/>
                </a:solidFill>
                <a:latin typeface="Calibri" panose="020F0502020204030204" pitchFamily="34" charset="0"/>
              </a:rPr>
              <a:t>趙任君</a:t>
            </a:r>
            <a:endParaRPr lang="en-US" altLang="en-US" sz="900">
              <a:solidFill>
                <a:srgbClr val="898989"/>
              </a:solidFill>
              <a:latin typeface="Calibri" panose="020F0502020204030204" pitchFamily="34" charset="0"/>
            </a:endParaRPr>
          </a:p>
        </p:txBody>
      </p:sp>
    </p:spTree>
    <p:extLst>
      <p:ext uri="{BB962C8B-B14F-4D97-AF65-F5344CB8AC3E}">
        <p14:creationId xmlns:p14="http://schemas.microsoft.com/office/powerpoint/2010/main" val="413184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0">
            <a:extLst>
              <a:ext uri="{FF2B5EF4-FFF2-40B4-BE49-F238E27FC236}">
                <a16:creationId xmlns:a16="http://schemas.microsoft.com/office/drawing/2014/main" xmlns="" id="{1E537AA9-E99F-4A37-BEAD-C3F28B92BDB7}"/>
              </a:ext>
            </a:extLst>
          </p:cNvPr>
          <p:cNvSpPr>
            <a:spLocks noChangeArrowheads="1"/>
          </p:cNvSpPr>
          <p:nvPr/>
        </p:nvSpPr>
        <p:spPr bwMode="auto">
          <a:xfrm>
            <a:off x="1434705" y="-347663"/>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pPr>
            <a:endParaRPr lang="en-US" altLang="en-US" sz="1350">
              <a:solidFill>
                <a:srgbClr val="000000"/>
              </a:solidFill>
            </a:endParaRPr>
          </a:p>
        </p:txBody>
      </p:sp>
      <p:grpSp>
        <p:nvGrpSpPr>
          <p:cNvPr id="64514" name="Group 7">
            <a:extLst>
              <a:ext uri="{FF2B5EF4-FFF2-40B4-BE49-F238E27FC236}">
                <a16:creationId xmlns:a16="http://schemas.microsoft.com/office/drawing/2014/main" xmlns="" id="{AB64B781-A023-4B74-BBA3-126B78593CC5}"/>
              </a:ext>
            </a:extLst>
          </p:cNvPr>
          <p:cNvGrpSpPr>
            <a:grpSpLocks noChangeAspect="1"/>
          </p:cNvGrpSpPr>
          <p:nvPr/>
        </p:nvGrpSpPr>
        <p:grpSpPr bwMode="auto">
          <a:xfrm>
            <a:off x="1434704" y="-347663"/>
            <a:ext cx="571500" cy="342900"/>
            <a:chOff x="3990" y="6200"/>
            <a:chExt cx="7200" cy="4320"/>
          </a:xfrm>
        </p:grpSpPr>
        <p:sp>
          <p:nvSpPr>
            <p:cNvPr id="64596" name="AutoShape 9">
              <a:extLst>
                <a:ext uri="{FF2B5EF4-FFF2-40B4-BE49-F238E27FC236}">
                  <a16:creationId xmlns:a16="http://schemas.microsoft.com/office/drawing/2014/main" xmlns="" id="{1FDC07E8-5543-4922-9109-B8D2B22C2AED}"/>
                </a:ext>
              </a:extLst>
            </p:cNvPr>
            <p:cNvSpPr>
              <a:spLocks noChangeAspect="1" noChangeArrowheads="1" noTextEdit="1"/>
            </p:cNvSpPr>
            <p:nvPr/>
          </p:nvSpPr>
          <p:spPr bwMode="auto">
            <a:xfrm>
              <a:off x="3990" y="6200"/>
              <a:ext cx="720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1350">
                <a:solidFill>
                  <a:srgbClr val="000000"/>
                </a:solidFill>
                <a:latin typeface="Arial" panose="020B0604020202020204" pitchFamily="34" charset="0"/>
                <a:ea typeface="MS PGothic" panose="020B0600070205080204" pitchFamily="34" charset="-128"/>
              </a:endParaRPr>
            </a:p>
          </p:txBody>
        </p:sp>
        <p:sp>
          <p:nvSpPr>
            <p:cNvPr id="64597" name="Rectangle 8">
              <a:extLst>
                <a:ext uri="{FF2B5EF4-FFF2-40B4-BE49-F238E27FC236}">
                  <a16:creationId xmlns:a16="http://schemas.microsoft.com/office/drawing/2014/main" xmlns="" id="{1BDEAE5A-9C57-4102-AD69-53B8F20C9EDA}"/>
                </a:ext>
              </a:extLst>
            </p:cNvPr>
            <p:cNvSpPr>
              <a:spLocks/>
            </p:cNvSpPr>
            <p:nvPr/>
          </p:nvSpPr>
          <p:spPr bwMode="auto">
            <a:xfrm>
              <a:off x="3990" y="6200"/>
              <a:ext cx="720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pPr>
              <a:endParaRPr lang="en-US" altLang="en-US" sz="1350">
                <a:solidFill>
                  <a:srgbClr val="000000"/>
                </a:solidFill>
              </a:endParaRPr>
            </a:p>
          </p:txBody>
        </p:sp>
      </p:grpSp>
      <p:graphicFrame>
        <p:nvGraphicFramePr>
          <p:cNvPr id="60852" name="Group 436">
            <a:extLst>
              <a:ext uri="{FF2B5EF4-FFF2-40B4-BE49-F238E27FC236}">
                <a16:creationId xmlns:a16="http://schemas.microsoft.com/office/drawing/2014/main" xmlns="" id="{53B4ED78-B674-4148-A7F9-20F73E460BAD}"/>
              </a:ext>
            </a:extLst>
          </p:cNvPr>
          <p:cNvGraphicFramePr>
            <a:graphicFrameLocks noGrp="1"/>
          </p:cNvGraphicFramePr>
          <p:nvPr>
            <p:extLst>
              <p:ext uri="{D42A27DB-BD31-4B8C-83A1-F6EECF244321}">
                <p14:modId xmlns:p14="http://schemas.microsoft.com/office/powerpoint/2010/main" val="1424998121"/>
              </p:ext>
            </p:extLst>
          </p:nvPr>
        </p:nvGraphicFramePr>
        <p:xfrm>
          <a:off x="0" y="-38076"/>
          <a:ext cx="9063317" cy="6712906"/>
        </p:xfrm>
        <a:graphic>
          <a:graphicData uri="http://schemas.openxmlformats.org/drawingml/2006/table">
            <a:tbl>
              <a:tblPr/>
              <a:tblGrid>
                <a:gridCol w="1534155">
                  <a:extLst>
                    <a:ext uri="{9D8B030D-6E8A-4147-A177-3AD203B41FA5}">
                      <a16:colId xmlns:a16="http://schemas.microsoft.com/office/drawing/2014/main" xmlns="" val="1174568720"/>
                    </a:ext>
                  </a:extLst>
                </a:gridCol>
                <a:gridCol w="1630386">
                  <a:extLst>
                    <a:ext uri="{9D8B030D-6E8A-4147-A177-3AD203B41FA5}">
                      <a16:colId xmlns:a16="http://schemas.microsoft.com/office/drawing/2014/main" xmlns="" val="2421240525"/>
                    </a:ext>
                  </a:extLst>
                </a:gridCol>
                <a:gridCol w="2081482">
                  <a:extLst>
                    <a:ext uri="{9D8B030D-6E8A-4147-A177-3AD203B41FA5}">
                      <a16:colId xmlns:a16="http://schemas.microsoft.com/office/drawing/2014/main" xmlns="" val="360349812"/>
                    </a:ext>
                  </a:extLst>
                </a:gridCol>
                <a:gridCol w="1998336">
                  <a:extLst>
                    <a:ext uri="{9D8B030D-6E8A-4147-A177-3AD203B41FA5}">
                      <a16:colId xmlns:a16="http://schemas.microsoft.com/office/drawing/2014/main" xmlns="" val="1323098741"/>
                    </a:ext>
                  </a:extLst>
                </a:gridCol>
                <a:gridCol w="1818958">
                  <a:extLst>
                    <a:ext uri="{9D8B030D-6E8A-4147-A177-3AD203B41FA5}">
                      <a16:colId xmlns:a16="http://schemas.microsoft.com/office/drawing/2014/main" xmlns="" val="1405578887"/>
                    </a:ext>
                  </a:extLst>
                </a:gridCol>
              </a:tblGrid>
              <a:tr h="677787">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800" b="0"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1"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神的屬性</a:t>
                      </a:r>
                      <a:endParaRPr kumimoji="0" lang="ko-KR" altLang="en-US" sz="1800" b="0"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1"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耶</a:t>
                      </a:r>
                      <a:r>
                        <a:rPr kumimoji="0" lang="ko-KR" altLang="en-US" sz="1800" b="1" i="1" u="none" strike="noStrike" cap="none" normalizeH="0" baseline="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穌</a:t>
                      </a:r>
                      <a:r>
                        <a:rPr kumimoji="0" lang="ko-KR" altLang="en-US" sz="1800" b="1" i="1"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基督是什</a:t>
                      </a:r>
                      <a:r>
                        <a:rPr kumimoji="0" lang="ko-KR" altLang="en-US" sz="1800" b="1" i="1" u="none" strike="noStrike" cap="none" normalizeH="0" baseline="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麼 </a:t>
                      </a:r>
                      <a:r>
                        <a:rPr kumimoji="0" lang="en-US" altLang="ko-KR" sz="1800" b="1" i="1"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ko-KR" altLang="en-US" sz="1800" b="1" i="1"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人</a:t>
                      </a:r>
                      <a:r>
                        <a:rPr kumimoji="0" lang="en-US" altLang="ko-KR" sz="1800" b="1" i="1"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endParaRPr kumimoji="0" lang="en-US" altLang="ko-KR" sz="1800" b="0"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1"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救恩</a:t>
                      </a:r>
                      <a:endParaRPr kumimoji="0" lang="ko-KR" altLang="en-US" sz="1800" b="0"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1"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末世論</a:t>
                      </a:r>
                      <a:endParaRPr kumimoji="0" lang="ko-KR" altLang="en-US" sz="1800" b="0"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499081605"/>
                  </a:ext>
                </a:extLst>
              </a:tr>
              <a:tr h="142892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正統基督信仰</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全能</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全知</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全在</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全智</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永恆的創造主</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耶</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穌</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基督是神的獨生愛子</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完全人和完全神</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聖父</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聖子</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聖靈</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三位一體的神</a:t>
                      </a:r>
                      <a:endParaRPr kumimoji="0" lang="ko-KR" altLang="en-US" sz="1800" b="1" i="0" u="none" strike="noStrike" cap="none" normalizeH="0" baseline="0" dirty="0">
                        <a:ln>
                          <a:noFill/>
                        </a:ln>
                        <a:solidFill>
                          <a:schemeClr val="tx1"/>
                        </a:solidFill>
                        <a:effectLst/>
                        <a:latin typeface="SimSun" panose="02010600030101010101" pitchFamily="2" charset="-122"/>
                        <a:ea typeface="MS PGothic" panose="020B0600070205080204" pitchFamily="34" charset="-128"/>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主耶</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穌</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基督替罪羊</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為</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罪人犧牲</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受死</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復活</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罪人因信他得救</a:t>
                      </a:r>
                      <a:endParaRPr kumimoji="0" lang="ko-KR" altLang="en-US" sz="1800" b="1" i="0" u="none" strike="noStrike" cap="none" normalizeH="0" baseline="0" dirty="0">
                        <a:ln>
                          <a:noFill/>
                        </a:ln>
                        <a:solidFill>
                          <a:schemeClr val="tx1"/>
                        </a:solidFill>
                        <a:effectLst/>
                        <a:latin typeface="SimSun" panose="02010600030101010101" pitchFamily="2" charset="-122"/>
                        <a:ea typeface="MS PGothic" panose="020B0600070205080204" pitchFamily="34" charset="-128"/>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各人肉身復活受審</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得救的人永享天堂福樂</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滅亡的人永受地獄痛苦</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274962641"/>
                  </a:ext>
                </a:extLst>
              </a:tr>
              <a:tr h="867275">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新時代運動</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充滿萬有的普世性的神聖原則</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基督不是人</a:t>
                      </a:r>
                      <a:r>
                        <a:rPr kumimoji="0" lang="en-US" altLang="ko-KR" sz="18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而是在每個人身上的神聖原則</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輪迴</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再世投胎</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沒有天堂地獄</a:t>
                      </a:r>
                      <a:r>
                        <a:rPr kumimoji="0" lang="en-US" altLang="ko-KR" sz="18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人被無位格的大我吸收</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178673418"/>
                  </a:ext>
                </a:extLst>
              </a:tr>
              <a:tr h="1401117">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新神學派</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神是人思想中創造出來的不可知的力量</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一個偉大的宗</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教</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領袖</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以犧牲的精神表達利他主義</a:t>
                      </a:r>
                      <a:endParaRPr kumimoji="0" lang="ko-KR" altLang="en-US" sz="1800" b="1" i="0" u="none" strike="noStrike" cap="none" normalizeH="0" baseline="0" dirty="0">
                        <a:ln>
                          <a:noFill/>
                        </a:ln>
                        <a:solidFill>
                          <a:schemeClr val="tx1"/>
                        </a:solidFill>
                        <a:effectLst/>
                        <a:latin typeface="SimSun" panose="02010600030101010101" pitchFamily="2" charset="-122"/>
                        <a:ea typeface="MS PGothic" panose="020B0600070205080204" pitchFamily="34" charset="-128"/>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人沒有原罪</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人類若有良好的環境幫助他的身心靈和人際關係的發展</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都可行善</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沒有永生</a:t>
                      </a:r>
                      <a:r>
                        <a:rPr kumimoji="0" lang="en-US" altLang="ko-KR" sz="18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 </a:t>
                      </a: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只顧今生</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763130543"/>
                  </a:ext>
                </a:extLst>
              </a:tr>
              <a:tr h="968188">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東方閃電</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律法時代隱蔽的耶和華</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恩典時代有恩典的耶</a:t>
                      </a: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穌</a:t>
                      </a:r>
                      <a:endParaRPr kumimoji="0" lang="ko-KR" altLang="en-US" sz="1800" b="1" i="0" u="none" strike="noStrike" cap="none" normalizeH="0" baseline="0">
                        <a:ln>
                          <a:noFill/>
                        </a:ln>
                        <a:solidFill>
                          <a:schemeClr val="tx1"/>
                        </a:solidFill>
                        <a:effectLst/>
                        <a:latin typeface="SimSun" panose="02010600030101010101" pitchFamily="2" charset="-122"/>
                        <a:ea typeface="MS PGothic" panose="020B0600070205080204" pitchFamily="34" charset="-128"/>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國度時代的全能者女基督</a:t>
                      </a:r>
                      <a:r>
                        <a:rPr kumimoji="0" lang="en-US" altLang="ko-KR"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ko-KR" altLang="en-US" sz="1800" b="1" i="0"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聽從全能者的人得救</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0"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不聽從全能者滅亡</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145745680"/>
                  </a:ext>
                </a:extLst>
              </a:tr>
              <a:tr h="677787">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1"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基督復臨安息日會</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800" b="1" i="1" u="none" strike="noStrike" cap="none" normalizeH="0" baseline="0" dirty="0">
                        <a:ln>
                          <a:noFill/>
                        </a:ln>
                        <a:solidFill>
                          <a:schemeClr val="tx1"/>
                        </a:solidFill>
                        <a:effectLst/>
                        <a:latin typeface="SimSun" panose="02010600030101010101" pitchFamily="2" charset="-122"/>
                        <a:ea typeface="SimSun" panose="02010600030101010101" pitchFamily="2" charset="-122"/>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800" b="1" i="1"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1" u="none" strike="noStrike" cap="none" normalizeH="0" baseline="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守安息日和舊約律法</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800" b="1" i="0" u="none" strike="noStrike" cap="none" normalizeH="0" baseline="0">
                        <a:ln>
                          <a:noFill/>
                        </a:ln>
                        <a:solidFill>
                          <a:schemeClr val="tx1"/>
                        </a:solidFill>
                        <a:effectLst/>
                        <a:latin typeface="SimSun" panose="02010600030101010101" pitchFamily="2" charset="-122"/>
                        <a:ea typeface="SimSun" panose="02010600030101010101" pitchFamily="2" charset="-122"/>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263123567"/>
                  </a:ext>
                </a:extLst>
              </a:tr>
              <a:tr h="55613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1"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極端靈恩派</a:t>
                      </a: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800" b="1" i="1" u="none" strike="noStrike" cap="none" normalizeH="0" baseline="0" dirty="0">
                        <a:ln>
                          <a:noFill/>
                        </a:ln>
                        <a:solidFill>
                          <a:schemeClr val="tx1"/>
                        </a:solidFill>
                        <a:effectLst/>
                        <a:latin typeface="SimSun" panose="02010600030101010101" pitchFamily="2" charset="-122"/>
                        <a:ea typeface="SimSun" panose="02010600030101010101" pitchFamily="2" charset="-122"/>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800" b="1" i="1" u="none" strike="noStrike" cap="none" normalizeH="0" baseline="0" dirty="0">
                        <a:ln>
                          <a:noFill/>
                        </a:ln>
                        <a:solidFill>
                          <a:schemeClr val="tx1"/>
                        </a:solidFill>
                        <a:effectLst/>
                        <a:latin typeface="SimSun" panose="02010600030101010101" pitchFamily="2" charset="-122"/>
                        <a:ea typeface="SimSun" panose="02010600030101010101" pitchFamily="2" charset="-122"/>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1"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過</a:t>
                      </a:r>
                      <a:r>
                        <a:rPr kumimoji="0" lang="ko-KR" altLang="en-US" sz="1800" b="1" i="1"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MS Mincho" panose="02020609040205080304" pitchFamily="49" charset="-128"/>
                        </a:rPr>
                        <a:t>份</a:t>
                      </a:r>
                      <a:r>
                        <a:rPr kumimoji="0" lang="ko-KR" altLang="en-US" sz="1800" b="1" i="1" u="none" strike="noStrike" cap="none" normalizeH="0" baseline="0" dirty="0">
                          <a:ln>
                            <a:noFill/>
                          </a:ln>
                          <a:solidFill>
                            <a:schemeClr val="tx1"/>
                          </a:solidFill>
                          <a:effectLst/>
                          <a:latin typeface="SimSun" panose="02010600030101010101" pitchFamily="2" charset="-122"/>
                          <a:ea typeface="PMingLiU" panose="02020500000000000000" pitchFamily="18" charset="-120"/>
                          <a:cs typeface="Times New Roman" panose="02020603050405020304" pitchFamily="18" charset="0"/>
                        </a:rPr>
                        <a:t>重視講方言和屬靈恩賜</a:t>
                      </a:r>
                      <a:endParaRPr kumimoji="0" lang="ko-KR" altLang="en-US" sz="1800" b="1" i="1" u="none" strike="noStrike" cap="none" normalizeH="0" baseline="0" dirty="0">
                        <a:ln>
                          <a:noFill/>
                        </a:ln>
                        <a:solidFill>
                          <a:schemeClr val="tx1"/>
                        </a:solidFill>
                        <a:effectLst/>
                        <a:latin typeface="SimSun" panose="02010600030101010101" pitchFamily="2" charset="-122"/>
                        <a:ea typeface="MS PGothic" panose="020B0600070205080204" pitchFamily="34" charset="-128"/>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800" b="1" i="0" u="none" strike="noStrike" cap="none" normalizeH="0" baseline="0" dirty="0">
                        <a:ln>
                          <a:noFill/>
                        </a:ln>
                        <a:solidFill>
                          <a:schemeClr val="tx1"/>
                        </a:solidFill>
                        <a:effectLst/>
                        <a:latin typeface="SimSun" panose="02010600030101010101" pitchFamily="2" charset="-122"/>
                        <a:ea typeface="SimSun" panose="02010600030101010101" pitchFamily="2" charset="-122"/>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672303579"/>
                  </a:ext>
                </a:extLst>
              </a:tr>
            </a:tbl>
          </a:graphicData>
        </a:graphic>
      </p:graphicFrame>
      <p:sp>
        <p:nvSpPr>
          <p:cNvPr id="64595" name="Footer Placeholder 1">
            <a:extLst>
              <a:ext uri="{FF2B5EF4-FFF2-40B4-BE49-F238E27FC236}">
                <a16:creationId xmlns:a16="http://schemas.microsoft.com/office/drawing/2014/main" xmlns="" id="{969C3A75-5A79-4AB2-969C-7F51B0DA95BF}"/>
              </a:ext>
            </a:extLst>
          </p:cNvPr>
          <p:cNvSpPr>
            <a:spLocks noGrp="1" noChangeArrowheads="1"/>
          </p:cNvSpPr>
          <p:nvPr>
            <p:ph type="ftr" sz="quarter" idx="11"/>
          </p:nvPr>
        </p:nvSpPr>
        <p:spPr>
          <a:xfrm>
            <a:off x="2706501" y="6654358"/>
            <a:ext cx="6948487"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Char char="»"/>
              <a:defRPr sz="1500">
                <a:solidFill>
                  <a:schemeClr val="tx1"/>
                </a:solidFill>
                <a:latin typeface="Arial" panose="020B0604020202020204" pitchFamily="34" charset="0"/>
                <a:ea typeface="MS PGothic" panose="020B0600070205080204" pitchFamily="34" charset="-128"/>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pPr>
            <a:r>
              <a:rPr lang="zh-CN" altLang="en-US" sz="900" dirty="0">
                <a:solidFill>
                  <a:srgbClr val="898989"/>
                </a:solidFill>
                <a:latin typeface="Calibri" panose="020F0502020204030204" pitchFamily="34" charset="0"/>
              </a:rPr>
              <a:t>洛丽华人基督教会二零一七年夏季成人主日學</a:t>
            </a:r>
            <a:r>
              <a:rPr lang="en-US" altLang="zh-CN" sz="900" dirty="0">
                <a:solidFill>
                  <a:srgbClr val="898989"/>
                </a:solidFill>
                <a:latin typeface="Calibri" panose="020F0502020204030204" pitchFamily="34" charset="0"/>
              </a:rPr>
              <a:t>: </a:t>
            </a:r>
            <a:r>
              <a:rPr lang="zh-CN" altLang="en-US" sz="900" dirty="0">
                <a:solidFill>
                  <a:srgbClr val="898989"/>
                </a:solidFill>
                <a:latin typeface="Calibri" panose="020F0502020204030204" pitchFamily="34" charset="0"/>
              </a:rPr>
              <a:t>护教学初探</a:t>
            </a:r>
            <a:r>
              <a:rPr lang="en-US" altLang="zh-CN" sz="900" dirty="0">
                <a:solidFill>
                  <a:srgbClr val="898989"/>
                </a:solidFill>
                <a:latin typeface="Calibri" panose="020F0502020204030204" pitchFamily="34" charset="0"/>
              </a:rPr>
              <a:t>:  </a:t>
            </a:r>
            <a:r>
              <a:rPr lang="zh-CN" altLang="en-US" sz="900" dirty="0">
                <a:solidFill>
                  <a:srgbClr val="898989"/>
                </a:solidFill>
                <a:latin typeface="Calibri" panose="020F0502020204030204" pitchFamily="34" charset="0"/>
              </a:rPr>
              <a:t>异教异端与極端  潘柏滔</a:t>
            </a:r>
            <a:r>
              <a:rPr lang="en-US" altLang="zh-CN" sz="900" dirty="0">
                <a:solidFill>
                  <a:srgbClr val="898989"/>
                </a:solidFill>
                <a:latin typeface="Calibri" panose="020F0502020204030204" pitchFamily="34" charset="0"/>
              </a:rPr>
              <a:t>, </a:t>
            </a:r>
            <a:r>
              <a:rPr lang="zh-CN" altLang="en-US" sz="900" dirty="0">
                <a:solidFill>
                  <a:srgbClr val="898989"/>
                </a:solidFill>
                <a:latin typeface="Calibri" panose="020F0502020204030204" pitchFamily="34" charset="0"/>
              </a:rPr>
              <a:t>趙任君</a:t>
            </a:r>
            <a:endParaRPr lang="en-US" altLang="en-US" sz="9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1194521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547" name="Group 275">
            <a:extLst>
              <a:ext uri="{FF2B5EF4-FFF2-40B4-BE49-F238E27FC236}">
                <a16:creationId xmlns:a16="http://schemas.microsoft.com/office/drawing/2014/main" xmlns="" id="{BD432DF7-B132-4225-B44C-996C6534896D}"/>
              </a:ext>
            </a:extLst>
          </p:cNvPr>
          <p:cNvGraphicFramePr>
            <a:graphicFrameLocks noGrp="1"/>
          </p:cNvGraphicFramePr>
          <p:nvPr>
            <p:ph/>
            <p:extLst>
              <p:ext uri="{D42A27DB-BD31-4B8C-83A1-F6EECF244321}">
                <p14:modId xmlns:p14="http://schemas.microsoft.com/office/powerpoint/2010/main" val="1158376111"/>
              </p:ext>
            </p:extLst>
          </p:nvPr>
        </p:nvGraphicFramePr>
        <p:xfrm>
          <a:off x="34925" y="0"/>
          <a:ext cx="9217025" cy="6400821"/>
        </p:xfrm>
        <a:graphic>
          <a:graphicData uri="http://schemas.openxmlformats.org/drawingml/2006/table">
            <a:tbl>
              <a:tblPr/>
              <a:tblGrid>
                <a:gridCol w="1296988">
                  <a:extLst>
                    <a:ext uri="{9D8B030D-6E8A-4147-A177-3AD203B41FA5}">
                      <a16:colId xmlns:a16="http://schemas.microsoft.com/office/drawing/2014/main" xmlns="" val="3270723877"/>
                    </a:ext>
                  </a:extLst>
                </a:gridCol>
                <a:gridCol w="1741487">
                  <a:extLst>
                    <a:ext uri="{9D8B030D-6E8A-4147-A177-3AD203B41FA5}">
                      <a16:colId xmlns:a16="http://schemas.microsoft.com/office/drawing/2014/main" xmlns="" val="919629194"/>
                    </a:ext>
                  </a:extLst>
                </a:gridCol>
                <a:gridCol w="1930400">
                  <a:extLst>
                    <a:ext uri="{9D8B030D-6E8A-4147-A177-3AD203B41FA5}">
                      <a16:colId xmlns:a16="http://schemas.microsoft.com/office/drawing/2014/main" xmlns="" val="1903734083"/>
                    </a:ext>
                  </a:extLst>
                </a:gridCol>
                <a:gridCol w="1873250">
                  <a:extLst>
                    <a:ext uri="{9D8B030D-6E8A-4147-A177-3AD203B41FA5}">
                      <a16:colId xmlns:a16="http://schemas.microsoft.com/office/drawing/2014/main" xmlns="" val="1054759379"/>
                    </a:ext>
                  </a:extLst>
                </a:gridCol>
                <a:gridCol w="2374900">
                  <a:extLst>
                    <a:ext uri="{9D8B030D-6E8A-4147-A177-3AD203B41FA5}">
                      <a16:colId xmlns:a16="http://schemas.microsoft.com/office/drawing/2014/main" xmlns="" val="1526747153"/>
                    </a:ext>
                  </a:extLst>
                </a:gridCol>
              </a:tblGrid>
              <a:tr h="3048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400" b="0"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400" b="1" i="1" u="none" strike="noStrike" cap="none" normalizeH="0" baseline="0">
                          <a:ln>
                            <a:noFill/>
                          </a:ln>
                          <a:solidFill>
                            <a:schemeClr val="tx1"/>
                          </a:solidFill>
                          <a:effectLst/>
                          <a:latin typeface="PMingLiU" panose="02020500000000000000" pitchFamily="18" charset="-120"/>
                          <a:ea typeface="PMingLiU" panose="02020500000000000000" pitchFamily="18" charset="-120"/>
                        </a:rPr>
                        <a:t>發源人和主要領袖</a:t>
                      </a:r>
                      <a:endParaRPr kumimoji="0" lang="ko-KR" altLang="en-US" sz="1400" b="0"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400" b="1" i="1" u="none" strike="noStrike" cap="none" normalizeH="0" baseline="0">
                          <a:ln>
                            <a:noFill/>
                          </a:ln>
                          <a:solidFill>
                            <a:schemeClr val="tx1"/>
                          </a:solidFill>
                          <a:effectLst/>
                          <a:latin typeface="PMingLiU" panose="02020500000000000000" pitchFamily="18" charset="-120"/>
                          <a:ea typeface="PMingLiU" panose="02020500000000000000" pitchFamily="18" charset="-120"/>
                        </a:rPr>
                        <a:t>其他聖書</a:t>
                      </a:r>
                      <a:endParaRPr kumimoji="0" lang="ko-KR" altLang="en-US" sz="1400" b="0"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400" b="1" i="1" u="none" strike="noStrike" cap="none" normalizeH="0" baseline="0">
                          <a:ln>
                            <a:noFill/>
                          </a:ln>
                          <a:solidFill>
                            <a:schemeClr val="tx1"/>
                          </a:solidFill>
                          <a:effectLst/>
                          <a:latin typeface="PMingLiU" panose="02020500000000000000" pitchFamily="18" charset="-120"/>
                          <a:ea typeface="PMingLiU" panose="02020500000000000000" pitchFamily="18" charset="-120"/>
                        </a:rPr>
                        <a:t>簡史</a:t>
                      </a:r>
                      <a:endParaRPr kumimoji="0" lang="ko-KR" altLang="en-US" sz="1400" b="0"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400" b="1" i="1" u="none" strike="noStrike" cap="none" normalizeH="0" baseline="0">
                          <a:ln>
                            <a:noFill/>
                          </a:ln>
                          <a:solidFill>
                            <a:schemeClr val="tx1"/>
                          </a:solidFill>
                          <a:effectLst/>
                          <a:latin typeface="PMingLiU" panose="02020500000000000000" pitchFamily="18" charset="-120"/>
                          <a:ea typeface="PMingLiU" panose="02020500000000000000" pitchFamily="18" charset="-120"/>
                        </a:rPr>
                        <a:t>主要教義</a:t>
                      </a:r>
                      <a:endParaRPr kumimoji="0" lang="ko-KR" altLang="en-US" sz="1400" b="0"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718975742"/>
                  </a:ext>
                </a:extLst>
              </a:tr>
              <a:tr h="3048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400" b="1" i="1" u="none" strike="noStrike" cap="none" normalizeH="0" baseline="0">
                          <a:ln>
                            <a:noFill/>
                          </a:ln>
                          <a:solidFill>
                            <a:schemeClr val="tx1"/>
                          </a:solidFill>
                          <a:effectLst/>
                          <a:latin typeface="PMingLiU" panose="02020500000000000000" pitchFamily="18" charset="-120"/>
                          <a:ea typeface="PMingLiU" panose="02020500000000000000" pitchFamily="18" charset="-120"/>
                        </a:rPr>
                        <a:t>異端</a:t>
                      </a:r>
                      <a:endParaRPr kumimoji="0" lang="ko-KR" altLang="en-US" sz="1400" b="0"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400" b="0"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400" b="0"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400" b="0"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400" b="0"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725973662"/>
                  </a:ext>
                </a:extLst>
              </a:tr>
              <a:tr h="109378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耶和華見證人會 </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(JEHOVAH'S WITNESSES)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羅素 </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(CHARLES TAZE RUSSELL 1852-1916)</a:t>
                      </a:r>
                    </a:p>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羅德福</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(JOSEPH RUTHERFORD)</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新世界聖經翻譯本 </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(NEW WORLD TRANSLATION)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守望臺 </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(THE WATCHTOWER)</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沒有聖經學歷的羅素</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1872</a:t>
                      </a: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開始</a:t>
                      </a: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SimSun" panose="02010600030101010101" pitchFamily="2" charset="-122"/>
                        </a:rPr>
                        <a:t>查</a:t>
                      </a: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經班</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羅德福後來建立</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a:t>
                      </a: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耶和華見證人會</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門徒隨即出版新世界聖經翻譯本</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所有基督教會都曲解了聖經</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唯有耶和華是神</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耶穌不過是最初的被創造者</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413810703"/>
                  </a:ext>
                </a:extLst>
              </a:tr>
              <a:tr h="106045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摩門教</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(MORMONISM)</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施約瑟 </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(JOSEPH SMITH, 1805-1844)</a:t>
                      </a:r>
                    </a:p>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楊百翰 </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(BRIGHAM YOUNG)</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摩門經 </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(BOOK OF MORMON)</a:t>
                      </a:r>
                    </a:p>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教義和聖約 </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(DOCTRINE AND COVENANTS)</a:t>
                      </a:r>
                    </a:p>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重價的珍珠 </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(THE PEARL OF GREAT PRICE)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0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施約瑟</a:t>
                      </a:r>
                      <a:r>
                        <a:rPr kumimoji="0" lang="en-US" altLang="ko-KR" sz="10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1820</a:t>
                      </a:r>
                      <a:r>
                        <a:rPr kumimoji="0" lang="ko-KR" altLang="en-US" sz="10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在紐約</a:t>
                      </a:r>
                      <a:r>
                        <a:rPr kumimoji="0" lang="en-US" altLang="ko-KR" sz="10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PALMYRA</a:t>
                      </a:r>
                      <a:r>
                        <a:rPr kumimoji="0" lang="ko-KR" altLang="en-US" sz="10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山上見異象寫摩門經</a:t>
                      </a:r>
                      <a:r>
                        <a:rPr kumimoji="0" lang="en-US" altLang="ko-KR" sz="10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 </a:t>
                      </a:r>
                      <a:r>
                        <a:rPr kumimoji="0" lang="ko-KR" altLang="en-US" sz="10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後遷到</a:t>
                      </a:r>
                      <a:r>
                        <a:rPr kumimoji="0" lang="en-US" altLang="ko-KR" sz="10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ILLINOIS, </a:t>
                      </a:r>
                      <a:r>
                        <a:rPr kumimoji="0" lang="ko-KR" altLang="en-US" sz="10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最後在</a:t>
                      </a:r>
                      <a:r>
                        <a:rPr kumimoji="0" lang="en-US" altLang="ko-KR" sz="10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UTAH</a:t>
                      </a:r>
                      <a:r>
                        <a:rPr kumimoji="0" lang="ko-KR" altLang="en-US" sz="10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定居</a:t>
                      </a:r>
                      <a:r>
                        <a:rPr kumimoji="0" lang="en-US" altLang="ko-KR" sz="10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 </a:t>
                      </a:r>
                      <a:r>
                        <a:rPr kumimoji="0" lang="ko-KR" altLang="en-US" sz="10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到如今全球信徒一千六百萬</a:t>
                      </a:r>
                      <a:r>
                        <a:rPr kumimoji="0" lang="en-US" altLang="ko-KR" sz="10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0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一切教會都是假的</a:t>
                      </a:r>
                      <a:r>
                        <a:rPr kumimoji="0" lang="en-US" altLang="ko-KR" sz="10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 </a:t>
                      </a:r>
                      <a:r>
                        <a:rPr kumimoji="0" lang="ko-KR" altLang="en-US" sz="10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聖經被人敗壞</a:t>
                      </a:r>
                      <a:r>
                        <a:rPr kumimoji="0" lang="en-US" altLang="ko-KR" sz="10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 </a:t>
                      </a:r>
                      <a:r>
                        <a:rPr kumimoji="0" lang="ko-KR" altLang="en-US" sz="10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只有摩門教徒是耶穌基督末日的教會 </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(THE CHURCH OF JESUS CHRIST OF LATTER-DAY SAINTS). </a:t>
                      </a:r>
                      <a:r>
                        <a:rPr kumimoji="0" lang="ko-KR" altLang="en-US" sz="10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因行為得救</a:t>
                      </a:r>
                      <a:r>
                        <a:rPr kumimoji="0" lang="en-US" altLang="ko-KR" sz="10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189365353"/>
                  </a:ext>
                </a:extLst>
              </a:tr>
              <a:tr h="8540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基督科學會 </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(CHRISTIAN SCIENCE)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艾瑪利 </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(MARY BAKER EDDY)</a:t>
                      </a:r>
                    </a:p>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昆比 </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(PHINES QUIMBY), </a:t>
                      </a: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自封的醫人者</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艾瑪利的著作</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艾瑪利聲稱從神得</a:t>
                      </a: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SimSun" panose="02010600030101010101" pitchFamily="2" charset="-122"/>
                        </a:rPr>
                        <a:t>啟</a:t>
                      </a: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示</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恢復教會中的醫治</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她借用昆比的催眠法和引發能力來醫治</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故名之為基督科學會</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泛神教</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疾病</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罪惡和死亡都是幻覺</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人不需要得救</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457554118"/>
                  </a:ext>
                </a:extLst>
              </a:tr>
              <a:tr h="12477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新時代運動 </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(NEW AGE MOVEMENT)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HELENA PETROVNA, HENRY OLCOTT, WILLIAM JUDGE, MARILYN FERGUSEN</a:t>
                      </a:r>
                    </a:p>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神智會 </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(THEOSOHPICAL SOCIETY)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無權威經典</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唯靠主觀經歷</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不滿當代技能</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天災人禍</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要從新時代運動中獲得精神解脫</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相信占星學 </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(ASTROLOGY), </a:t>
                      </a: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人要求從傳統宗教中釋放出來體驗人裡面的神性</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14098388"/>
                  </a:ext>
                </a:extLst>
              </a:tr>
              <a:tr h="153511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新神學派 </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(LIBERALISM), </a:t>
                      </a: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現代主義 </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(MODERNISM), </a:t>
                      </a: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世俗主義 </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(SECULARISM)</a:t>
                      </a:r>
                    </a:p>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後現代主義</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(POST-MODERNISM)</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SimSun" panose="02010600030101010101" pitchFamily="2" charset="-122"/>
                        </a:rPr>
                        <a:t>啟</a:t>
                      </a: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蒙運動的主要哲學家</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否認聖經是神的話</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宗教以人為依歸</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第十八世紀的科學革命使人脫離神的</a:t>
                      </a: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cs typeface="SimSun" panose="02010600030101010101" pitchFamily="2" charset="-122"/>
                        </a:rPr>
                        <a:t>啟</a:t>
                      </a:r>
                      <a:r>
                        <a:rPr kumimoji="0" lang="ko-KR"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示來倚仗人的理性和經歷</a:t>
                      </a:r>
                      <a:r>
                        <a:rPr kumimoji="0" lang="en-US" altLang="ko-KR"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0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人的完全離神獨立</a:t>
                      </a:r>
                      <a:r>
                        <a:rPr kumimoji="0" lang="en-US" altLang="ko-KR" sz="10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 </a:t>
                      </a:r>
                      <a:r>
                        <a:rPr kumimoji="0" lang="ko-KR" altLang="en-US" sz="10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以人為中心的邁向完全人的進化過程</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781734328"/>
                  </a:ext>
                </a:extLst>
              </a:tr>
            </a:tbl>
          </a:graphicData>
        </a:graphic>
      </p:graphicFrame>
      <p:sp>
        <p:nvSpPr>
          <p:cNvPr id="62515" name="Footer Placeholder 1">
            <a:extLst>
              <a:ext uri="{FF2B5EF4-FFF2-40B4-BE49-F238E27FC236}">
                <a16:creationId xmlns:a16="http://schemas.microsoft.com/office/drawing/2014/main" xmlns="" id="{C6B6AB0A-328F-4132-B334-66806CBE023B}"/>
              </a:ext>
            </a:extLst>
          </p:cNvPr>
          <p:cNvSpPr>
            <a:spLocks noGrp="1" noChangeArrowheads="1"/>
          </p:cNvSpPr>
          <p:nvPr>
            <p:ph type="ftr" sz="quarter" idx="11"/>
          </p:nvPr>
        </p:nvSpPr>
        <p:spPr bwMode="auto">
          <a:xfrm>
            <a:off x="2819400" y="6537344"/>
            <a:ext cx="6324600" cy="3206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898989"/>
                </a:solidFill>
                <a:effectLst/>
                <a:uLnTx/>
                <a:uFillTx/>
                <a:latin typeface="Calibri" panose="020F0502020204030204" pitchFamily="34" charset="0"/>
                <a:ea typeface="SimSun" panose="02010600030101010101" pitchFamily="2" charset="-122"/>
                <a:cs typeface="+mn-cs"/>
              </a:rPr>
              <a:t>洛丽华人基督教会二零一七年夏季成人主日學</a:t>
            </a:r>
            <a:r>
              <a:rPr kumimoji="0" lang="en-US" altLang="zh-CN" sz="1200" b="0" i="0" u="none" strike="noStrike" kern="1200" cap="none" spc="0" normalizeH="0" baseline="0" noProof="0" dirty="0">
                <a:ln>
                  <a:noFill/>
                </a:ln>
                <a:solidFill>
                  <a:srgbClr val="898989"/>
                </a:solidFill>
                <a:effectLst/>
                <a:uLnTx/>
                <a:uFillTx/>
                <a:latin typeface="Calibri" panose="020F0502020204030204" pitchFamily="34" charset="0"/>
                <a:ea typeface="SimSun" panose="02010600030101010101" pitchFamily="2" charset="-122"/>
                <a:cs typeface="+mn-cs"/>
              </a:rPr>
              <a:t>: </a:t>
            </a:r>
            <a:r>
              <a:rPr kumimoji="0" lang="zh-CN" altLang="en-US" sz="1200" b="0" i="0" u="none" strike="noStrike" kern="1200" cap="none" spc="0" normalizeH="0" baseline="0" noProof="0" dirty="0">
                <a:ln>
                  <a:noFill/>
                </a:ln>
                <a:solidFill>
                  <a:srgbClr val="898989"/>
                </a:solidFill>
                <a:effectLst/>
                <a:uLnTx/>
                <a:uFillTx/>
                <a:latin typeface="Calibri" panose="020F0502020204030204" pitchFamily="34" charset="0"/>
                <a:ea typeface="SimSun" panose="02010600030101010101" pitchFamily="2" charset="-122"/>
                <a:cs typeface="+mn-cs"/>
              </a:rPr>
              <a:t>护教学初探</a:t>
            </a:r>
            <a:r>
              <a:rPr kumimoji="0" lang="en-US" altLang="zh-CN" sz="1200" b="0" i="0" u="none" strike="noStrike" kern="1200" cap="none" spc="0" normalizeH="0" baseline="0" noProof="0" dirty="0">
                <a:ln>
                  <a:noFill/>
                </a:ln>
                <a:solidFill>
                  <a:srgbClr val="898989"/>
                </a:solidFill>
                <a:effectLst/>
                <a:uLnTx/>
                <a:uFillTx/>
                <a:latin typeface="Calibri" panose="020F0502020204030204" pitchFamily="34" charset="0"/>
                <a:ea typeface="SimSun" panose="02010600030101010101" pitchFamily="2" charset="-122"/>
                <a:cs typeface="+mn-cs"/>
              </a:rPr>
              <a:t>:  </a:t>
            </a:r>
            <a:r>
              <a:rPr kumimoji="0" lang="zh-CN" altLang="en-US" sz="1200" b="0" i="0" u="none" strike="noStrike" kern="1200" cap="none" spc="0" normalizeH="0" baseline="0" noProof="0" dirty="0">
                <a:ln>
                  <a:noFill/>
                </a:ln>
                <a:solidFill>
                  <a:srgbClr val="898989"/>
                </a:solidFill>
                <a:effectLst/>
                <a:uLnTx/>
                <a:uFillTx/>
                <a:latin typeface="Calibri" panose="020F0502020204030204" pitchFamily="34" charset="0"/>
                <a:ea typeface="SimSun" panose="02010600030101010101" pitchFamily="2" charset="-122"/>
                <a:cs typeface="+mn-cs"/>
              </a:rPr>
              <a:t>异教异端与極端  潘柏滔</a:t>
            </a:r>
            <a:r>
              <a:rPr kumimoji="0" lang="en-US" altLang="zh-CN" sz="1200" b="0" i="0" u="none" strike="noStrike" kern="1200" cap="none" spc="0" normalizeH="0" baseline="0" noProof="0" dirty="0">
                <a:ln>
                  <a:noFill/>
                </a:ln>
                <a:solidFill>
                  <a:srgbClr val="898989"/>
                </a:solidFill>
                <a:effectLst/>
                <a:uLnTx/>
                <a:uFillTx/>
                <a:latin typeface="Calibri" panose="020F0502020204030204" pitchFamily="34" charset="0"/>
                <a:ea typeface="SimSun" panose="02010600030101010101" pitchFamily="2" charset="-122"/>
                <a:cs typeface="+mn-cs"/>
              </a:rPr>
              <a:t>, </a:t>
            </a:r>
            <a:r>
              <a:rPr kumimoji="0" lang="zh-CN" altLang="en-US" sz="1200" b="0" i="0" u="none" strike="noStrike" kern="1200" cap="none" spc="0" normalizeH="0" baseline="0" noProof="0" dirty="0">
                <a:ln>
                  <a:noFill/>
                </a:ln>
                <a:solidFill>
                  <a:srgbClr val="898989"/>
                </a:solidFill>
                <a:effectLst/>
                <a:uLnTx/>
                <a:uFillTx/>
                <a:latin typeface="Calibri" panose="020F0502020204030204" pitchFamily="34" charset="0"/>
                <a:ea typeface="SimSun" panose="02010600030101010101" pitchFamily="2" charset="-122"/>
                <a:cs typeface="+mn-cs"/>
              </a:rPr>
              <a:t>趙任君</a:t>
            </a:r>
            <a:endParaRPr kumimoji="0" lang="en-US" altLang="zh-CN" sz="1200" b="0" i="0" u="none" strike="noStrike" kern="1200" cap="none" spc="0" normalizeH="0" baseline="0" noProof="0" dirty="0">
              <a:ln>
                <a:noFill/>
              </a:ln>
              <a:solidFill>
                <a:srgbClr val="898989"/>
              </a:solidFill>
              <a:effectLst/>
              <a:uLnTx/>
              <a:uFillTx/>
              <a:latin typeface="Calibri" panose="020F0502020204030204" pitchFamily="34" charset="0"/>
              <a:ea typeface="SimSun" panose="02010600030101010101" pitchFamily="2" charset="-122"/>
              <a:cs typeface="+mn-cs"/>
            </a:endParaRPr>
          </a:p>
        </p:txBody>
      </p:sp>
    </p:spTree>
    <p:extLst>
      <p:ext uri="{BB962C8B-B14F-4D97-AF65-F5344CB8AC3E}">
        <p14:creationId xmlns:p14="http://schemas.microsoft.com/office/powerpoint/2010/main" val="3335909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588" name="Group 244">
            <a:extLst>
              <a:ext uri="{FF2B5EF4-FFF2-40B4-BE49-F238E27FC236}">
                <a16:creationId xmlns:a16="http://schemas.microsoft.com/office/drawing/2014/main" xmlns="" id="{DBDD2D38-DBEF-4FF5-AB3E-7A412D0A7553}"/>
              </a:ext>
            </a:extLst>
          </p:cNvPr>
          <p:cNvGraphicFramePr>
            <a:graphicFrameLocks noGrp="1"/>
          </p:cNvGraphicFramePr>
          <p:nvPr>
            <p:ph/>
          </p:nvPr>
        </p:nvGraphicFramePr>
        <p:xfrm>
          <a:off x="0" y="0"/>
          <a:ext cx="9144000" cy="6545849"/>
        </p:xfrm>
        <a:graphic>
          <a:graphicData uri="http://schemas.openxmlformats.org/drawingml/2006/table">
            <a:tbl>
              <a:tblPr/>
              <a:tblGrid>
                <a:gridCol w="1408113">
                  <a:extLst>
                    <a:ext uri="{9D8B030D-6E8A-4147-A177-3AD203B41FA5}">
                      <a16:colId xmlns:a16="http://schemas.microsoft.com/office/drawing/2014/main" xmlns="" val="2611928567"/>
                    </a:ext>
                  </a:extLst>
                </a:gridCol>
                <a:gridCol w="1651000">
                  <a:extLst>
                    <a:ext uri="{9D8B030D-6E8A-4147-A177-3AD203B41FA5}">
                      <a16:colId xmlns:a16="http://schemas.microsoft.com/office/drawing/2014/main" xmlns="" val="2567897459"/>
                    </a:ext>
                  </a:extLst>
                </a:gridCol>
                <a:gridCol w="2097087">
                  <a:extLst>
                    <a:ext uri="{9D8B030D-6E8A-4147-A177-3AD203B41FA5}">
                      <a16:colId xmlns:a16="http://schemas.microsoft.com/office/drawing/2014/main" xmlns="" val="3609834985"/>
                    </a:ext>
                  </a:extLst>
                </a:gridCol>
                <a:gridCol w="1665288">
                  <a:extLst>
                    <a:ext uri="{9D8B030D-6E8A-4147-A177-3AD203B41FA5}">
                      <a16:colId xmlns:a16="http://schemas.microsoft.com/office/drawing/2014/main" xmlns="" val="2563027798"/>
                    </a:ext>
                  </a:extLst>
                </a:gridCol>
                <a:gridCol w="2322512">
                  <a:extLst>
                    <a:ext uri="{9D8B030D-6E8A-4147-A177-3AD203B41FA5}">
                      <a16:colId xmlns:a16="http://schemas.microsoft.com/office/drawing/2014/main" xmlns="" val="2537936562"/>
                    </a:ext>
                  </a:extLst>
                </a:gridCol>
              </a:tblGrid>
              <a:tr h="6397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800" b="1"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1" u="none" strike="noStrike" cap="none" normalizeH="0" baseline="0">
                          <a:ln>
                            <a:noFill/>
                          </a:ln>
                          <a:solidFill>
                            <a:schemeClr val="tx1"/>
                          </a:solidFill>
                          <a:effectLst/>
                          <a:latin typeface="PMingLiU" panose="02020500000000000000" pitchFamily="18" charset="-120"/>
                          <a:ea typeface="PMingLiU" panose="02020500000000000000" pitchFamily="18" charset="-120"/>
                        </a:rPr>
                        <a:t>發源人和主要領袖</a:t>
                      </a:r>
                      <a:endParaRPr kumimoji="0" lang="ko-KR" altLang="en-US" sz="1800" b="1"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1" u="none" strike="noStrike" cap="none" normalizeH="0" baseline="0">
                          <a:ln>
                            <a:noFill/>
                          </a:ln>
                          <a:solidFill>
                            <a:schemeClr val="tx1"/>
                          </a:solidFill>
                          <a:effectLst/>
                          <a:latin typeface="PMingLiU" panose="02020500000000000000" pitchFamily="18" charset="-120"/>
                          <a:ea typeface="PMingLiU" panose="02020500000000000000" pitchFamily="18" charset="-120"/>
                        </a:rPr>
                        <a:t>其他聖書</a:t>
                      </a:r>
                      <a:endParaRPr kumimoji="0" lang="ko-KR" altLang="en-US" sz="1800" b="1"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1" u="none" strike="noStrike" cap="none" normalizeH="0" baseline="0">
                          <a:ln>
                            <a:noFill/>
                          </a:ln>
                          <a:solidFill>
                            <a:schemeClr val="tx1"/>
                          </a:solidFill>
                          <a:effectLst/>
                          <a:latin typeface="PMingLiU" panose="02020500000000000000" pitchFamily="18" charset="-120"/>
                          <a:ea typeface="PMingLiU" panose="02020500000000000000" pitchFamily="18" charset="-120"/>
                        </a:rPr>
                        <a:t>簡史</a:t>
                      </a:r>
                      <a:endParaRPr kumimoji="0" lang="ko-KR" altLang="en-US" sz="1800" b="1"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1" u="none" strike="noStrike" cap="none" normalizeH="0" baseline="0">
                          <a:ln>
                            <a:noFill/>
                          </a:ln>
                          <a:solidFill>
                            <a:schemeClr val="tx1"/>
                          </a:solidFill>
                          <a:effectLst/>
                          <a:latin typeface="PMingLiU" panose="02020500000000000000" pitchFamily="18" charset="-120"/>
                          <a:ea typeface="PMingLiU" panose="02020500000000000000" pitchFamily="18" charset="-120"/>
                        </a:rPr>
                        <a:t>主要教義</a:t>
                      </a:r>
                      <a:endParaRPr kumimoji="0" lang="ko-KR" altLang="en-US" sz="1800" b="1"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06159845"/>
                  </a:ext>
                </a:extLst>
              </a:tr>
              <a:tr h="4984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1" u="none" strike="noStrike" cap="none" normalizeH="0" baseline="0">
                          <a:ln>
                            <a:noFill/>
                          </a:ln>
                          <a:solidFill>
                            <a:schemeClr val="tx1"/>
                          </a:solidFill>
                          <a:effectLst/>
                          <a:latin typeface="PMingLiU" panose="02020500000000000000" pitchFamily="18" charset="-120"/>
                          <a:ea typeface="PMingLiU" panose="02020500000000000000" pitchFamily="18" charset="-120"/>
                        </a:rPr>
                        <a:t>異端</a:t>
                      </a:r>
                      <a:endParaRPr kumimoji="0" lang="ko-KR" altLang="en-US" sz="1800" b="1"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800" b="1"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800" b="1"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800" b="1"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800" b="1"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40202017"/>
                  </a:ext>
                </a:extLst>
              </a:tr>
              <a:tr h="13716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東方閃電 </a:t>
                      </a:r>
                      <a:r>
                        <a:rPr kumimoji="0" lang="en-US" altLang="ko-KR"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(EASTERN LIGHTNING)</a:t>
                      </a: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1990</a:t>
                      </a:r>
                      <a:r>
                        <a:rPr kumimoji="0" lang="zh-TW"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河南鄭州 </a:t>
                      </a:r>
                      <a:r>
                        <a:rPr kumimoji="0" lang="en-US" altLang="zh-TW"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a:t>
                      </a:r>
                      <a:r>
                        <a:rPr kumimoji="0" lang="zh-TW"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一未婚女子自稱 </a:t>
                      </a:r>
                      <a:r>
                        <a:rPr kumimoji="0" lang="en-US" altLang="zh-TW"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a:t>
                      </a:r>
                      <a:r>
                        <a:rPr kumimoji="0" lang="zh-TW"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女基督</a:t>
                      </a:r>
                      <a:r>
                        <a:rPr kumimoji="0" lang="en-US" altLang="zh-TW"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zh-TW"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也是東方閃電 </a:t>
                      </a:r>
                      <a:r>
                        <a:rPr kumimoji="0" lang="en-US" altLang="zh-TW"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a:t>
                      </a:r>
                      <a:r>
                        <a:rPr kumimoji="0" lang="zh-TW"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賽</a:t>
                      </a:r>
                      <a:r>
                        <a:rPr kumimoji="0" lang="en-US" altLang="zh-TW"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41:2),"</a:t>
                      </a:r>
                      <a:r>
                        <a:rPr kumimoji="0" lang="zh-TW"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全能神</a:t>
                      </a:r>
                      <a:r>
                        <a:rPr kumimoji="0" lang="en-US" altLang="zh-TW"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zh-TW"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是基督第二次顯現</a:t>
                      </a: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女基督所寫的</a:t>
                      </a:r>
                      <a:r>
                        <a:rPr kumimoji="0" lang="en-US" altLang="ko-KR"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a:t>
                      </a:r>
                      <a:r>
                        <a:rPr kumimoji="0" lang="ko-KR"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小書卷</a:t>
                      </a:r>
                      <a:r>
                        <a:rPr kumimoji="0" lang="en-US" altLang="ko-KR"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聖靈末世的作工</a:t>
                      </a:r>
                      <a:r>
                        <a:rPr kumimoji="0" lang="en-US" altLang="ko-KR"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聖靈向眾教會的說話</a:t>
                      </a:r>
                      <a:r>
                        <a:rPr kumimoji="0" lang="en-US" altLang="ko-KR"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a:t>
                      </a: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利用聖經</a:t>
                      </a:r>
                      <a:r>
                        <a:rPr kumimoji="0" lang="en-US" altLang="ko-KR"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運用撒謊</a:t>
                      </a:r>
                      <a:r>
                        <a:rPr kumimoji="0" lang="en-US" altLang="ko-KR"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詭計</a:t>
                      </a:r>
                      <a:r>
                        <a:rPr kumimoji="0" lang="en-US" altLang="ko-KR"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威嚇</a:t>
                      </a:r>
                      <a:r>
                        <a:rPr kumimoji="0" lang="en-US" altLang="ko-KR"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利誘騙人</a:t>
                      </a:r>
                      <a:r>
                        <a:rPr kumimoji="0" lang="en-US" altLang="ko-KR"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騙財</a:t>
                      </a:r>
                      <a:r>
                        <a:rPr kumimoji="0" lang="en-US" altLang="ko-KR"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騙色</a:t>
                      </a:r>
                      <a:r>
                        <a:rPr kumimoji="0" lang="en-US" altLang="ko-KR"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a:t>
                      </a: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律法時代 </a:t>
                      </a:r>
                      <a:r>
                        <a:rPr kumimoji="0" lang="en-US" altLang="ko-KR"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a:t>
                      </a:r>
                      <a:r>
                        <a:rPr kumimoji="0" lang="ko-KR"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耶和華</a:t>
                      </a:r>
                      <a:r>
                        <a:rPr kumimoji="0" lang="en-US" altLang="ko-KR"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恩典時代 </a:t>
                      </a:r>
                      <a:r>
                        <a:rPr kumimoji="0" lang="en-US" altLang="ko-KR"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a:t>
                      </a:r>
                      <a:r>
                        <a:rPr kumimoji="0" lang="ko-KR"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耶穌</a:t>
                      </a:r>
                      <a:r>
                        <a:rPr kumimoji="0" lang="en-US" altLang="ko-KR"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國度時代 </a:t>
                      </a:r>
                      <a:r>
                        <a:rPr kumimoji="0" lang="en-US" altLang="ko-KR"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a:t>
                      </a:r>
                      <a:r>
                        <a:rPr kumimoji="0" lang="ko-KR"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女基督</a:t>
                      </a:r>
                      <a:r>
                        <a:rPr kumimoji="0" lang="en-US" altLang="ko-KR"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a:t>
                      </a: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245054891"/>
                  </a:ext>
                </a:extLst>
              </a:tr>
              <a:tr h="9445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法輪功</a:t>
                      </a: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李洪志</a:t>
                      </a: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李洪志著的法輪功法</a:t>
                      </a: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李洪志合佛道和氣功</a:t>
                      </a:r>
                      <a:r>
                        <a:rPr kumimoji="0" lang="en-US" altLang="zh-TW"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1992</a:t>
                      </a:r>
                      <a:r>
                        <a:rPr kumimoji="0" lang="zh-TW"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年成立法輪功</a:t>
                      </a:r>
                      <a:r>
                        <a:rPr kumimoji="0" lang="en-US" altLang="zh-TW"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1996</a:t>
                      </a:r>
                      <a:r>
                        <a:rPr kumimoji="0" lang="zh-TW"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年移民來美</a:t>
                      </a:r>
                      <a:r>
                        <a:rPr kumimoji="0" lang="en-US" altLang="zh-TW"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zh-TW"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靠傳媒傳教</a:t>
                      </a: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練功度己度人</a:t>
                      </a: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79427381"/>
                  </a:ext>
                </a:extLst>
              </a:tr>
              <a:tr h="5175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800" b="1" i="1" u="none" strike="noStrike" cap="none" normalizeH="0" baseline="0">
                          <a:ln>
                            <a:noFill/>
                          </a:ln>
                          <a:solidFill>
                            <a:schemeClr val="tx1"/>
                          </a:solidFill>
                          <a:effectLst/>
                          <a:latin typeface="PMingLiU" panose="02020500000000000000" pitchFamily="18" charset="-120"/>
                          <a:ea typeface="PMingLiU" panose="02020500000000000000" pitchFamily="18" charset="-120"/>
                        </a:rPr>
                        <a:t>極端</a:t>
                      </a:r>
                      <a:endParaRPr kumimoji="0" lang="ko-KR" altLang="en-US" sz="1800" b="0"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368308070"/>
                  </a:ext>
                </a:extLst>
              </a:tr>
              <a:tr h="15843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基督復臨安息日會  </a:t>
                      </a:r>
                      <a:r>
                        <a:rPr kumimoji="0" lang="en-US" altLang="ko-KR"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(SEVENTH DAY ADVENTIST)</a:t>
                      </a: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十九世紀中 </a:t>
                      </a:r>
                      <a:r>
                        <a:rPr kumimoji="0" lang="en-US" altLang="ko-KR"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WILLIAM MILLER, ELLEN WHITE </a:t>
                      </a:r>
                      <a:r>
                        <a:rPr kumimoji="0" lang="ko-KR"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預言基督立即再來</a:t>
                      </a:r>
                      <a:r>
                        <a:rPr kumimoji="0" lang="en-US" altLang="ko-KR"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但沒有下地而進入天上聖所</a:t>
                      </a: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973605022"/>
                  </a:ext>
                </a:extLst>
              </a:tr>
              <a:tr h="98901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極端靈恩派</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(EXTREME PENTECOSTALISM)</a:t>
                      </a: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4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endParaRP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二十世紀初第一波</a:t>
                      </a:r>
                      <a:r>
                        <a:rPr kumimoji="0" lang="en-US" altLang="zh-TW"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zh-TW"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五十年代第二波</a:t>
                      </a:r>
                      <a:r>
                        <a:rPr kumimoji="0" lang="en-US" altLang="zh-TW"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zh-TW" altLang="en-US" sz="14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八十年代第三波的靈恩運動</a:t>
                      </a: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T="45606" marB="456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48750168"/>
                  </a:ext>
                </a:extLst>
              </a:tr>
            </a:tbl>
          </a:graphicData>
        </a:graphic>
      </p:graphicFrame>
      <p:sp>
        <p:nvSpPr>
          <p:cNvPr id="63539" name="Footer Placeholder 1">
            <a:extLst>
              <a:ext uri="{FF2B5EF4-FFF2-40B4-BE49-F238E27FC236}">
                <a16:creationId xmlns:a16="http://schemas.microsoft.com/office/drawing/2014/main" xmlns="" id="{129D90E0-3FA9-4561-A41A-AF3D3D596A47}"/>
              </a:ext>
            </a:extLst>
          </p:cNvPr>
          <p:cNvSpPr>
            <a:spLocks noGrp="1" noChangeArrowheads="1"/>
          </p:cNvSpPr>
          <p:nvPr>
            <p:ph type="ftr" sz="quarter" idx="11"/>
          </p:nvPr>
        </p:nvSpPr>
        <p:spPr bwMode="auto">
          <a:xfrm>
            <a:off x="914399" y="6682372"/>
            <a:ext cx="6508377" cy="1756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898989"/>
                </a:solidFill>
                <a:effectLst/>
                <a:uLnTx/>
                <a:uFillTx/>
                <a:latin typeface="Calibri" panose="020F0502020204030204" pitchFamily="34" charset="0"/>
                <a:ea typeface="SimSun" panose="02010600030101010101" pitchFamily="2" charset="-122"/>
                <a:cs typeface="+mn-cs"/>
              </a:rPr>
              <a:t>洛丽华人基督教会二零一七年夏季成人主日學</a:t>
            </a:r>
            <a:r>
              <a:rPr kumimoji="0" lang="en-US" altLang="zh-CN" sz="1200" b="0" i="0" u="none" strike="noStrike" kern="1200" cap="none" spc="0" normalizeH="0" baseline="0" noProof="0" dirty="0">
                <a:ln>
                  <a:noFill/>
                </a:ln>
                <a:solidFill>
                  <a:srgbClr val="898989"/>
                </a:solidFill>
                <a:effectLst/>
                <a:uLnTx/>
                <a:uFillTx/>
                <a:latin typeface="Calibri" panose="020F0502020204030204" pitchFamily="34" charset="0"/>
                <a:ea typeface="SimSun" panose="02010600030101010101" pitchFamily="2" charset="-122"/>
                <a:cs typeface="+mn-cs"/>
              </a:rPr>
              <a:t>: </a:t>
            </a:r>
            <a:r>
              <a:rPr kumimoji="0" lang="zh-CN" altLang="en-US" sz="1200" b="0" i="0" u="none" strike="noStrike" kern="1200" cap="none" spc="0" normalizeH="0" baseline="0" noProof="0" dirty="0">
                <a:ln>
                  <a:noFill/>
                </a:ln>
                <a:solidFill>
                  <a:srgbClr val="898989"/>
                </a:solidFill>
                <a:effectLst/>
                <a:uLnTx/>
                <a:uFillTx/>
                <a:latin typeface="Calibri" panose="020F0502020204030204" pitchFamily="34" charset="0"/>
                <a:ea typeface="SimSun" panose="02010600030101010101" pitchFamily="2" charset="-122"/>
                <a:cs typeface="+mn-cs"/>
              </a:rPr>
              <a:t>护教学初探</a:t>
            </a:r>
            <a:r>
              <a:rPr kumimoji="0" lang="en-US" altLang="zh-CN" sz="1200" b="0" i="0" u="none" strike="noStrike" kern="1200" cap="none" spc="0" normalizeH="0" baseline="0" noProof="0" dirty="0">
                <a:ln>
                  <a:noFill/>
                </a:ln>
                <a:solidFill>
                  <a:srgbClr val="898989"/>
                </a:solidFill>
                <a:effectLst/>
                <a:uLnTx/>
                <a:uFillTx/>
                <a:latin typeface="Calibri" panose="020F0502020204030204" pitchFamily="34" charset="0"/>
                <a:ea typeface="SimSun" panose="02010600030101010101" pitchFamily="2" charset="-122"/>
                <a:cs typeface="+mn-cs"/>
              </a:rPr>
              <a:t>:  </a:t>
            </a:r>
            <a:r>
              <a:rPr kumimoji="0" lang="zh-CN" altLang="en-US" sz="1200" b="0" i="0" u="none" strike="noStrike" kern="1200" cap="none" spc="0" normalizeH="0" baseline="0" noProof="0" dirty="0">
                <a:ln>
                  <a:noFill/>
                </a:ln>
                <a:solidFill>
                  <a:srgbClr val="898989"/>
                </a:solidFill>
                <a:effectLst/>
                <a:uLnTx/>
                <a:uFillTx/>
                <a:latin typeface="Calibri" panose="020F0502020204030204" pitchFamily="34" charset="0"/>
                <a:ea typeface="SimSun" panose="02010600030101010101" pitchFamily="2" charset="-122"/>
                <a:cs typeface="+mn-cs"/>
              </a:rPr>
              <a:t>异教异端与極端  潘柏滔</a:t>
            </a:r>
            <a:r>
              <a:rPr kumimoji="0" lang="en-US" altLang="zh-CN" sz="1200" b="0" i="0" u="none" strike="noStrike" kern="1200" cap="none" spc="0" normalizeH="0" baseline="0" noProof="0" dirty="0">
                <a:ln>
                  <a:noFill/>
                </a:ln>
                <a:solidFill>
                  <a:srgbClr val="898989"/>
                </a:solidFill>
                <a:effectLst/>
                <a:uLnTx/>
                <a:uFillTx/>
                <a:latin typeface="Calibri" panose="020F0502020204030204" pitchFamily="34" charset="0"/>
                <a:ea typeface="SimSun" panose="02010600030101010101" pitchFamily="2" charset="-122"/>
                <a:cs typeface="+mn-cs"/>
              </a:rPr>
              <a:t>, </a:t>
            </a:r>
            <a:r>
              <a:rPr kumimoji="0" lang="zh-CN" altLang="en-US" sz="1200" b="0" i="0" u="none" strike="noStrike" kern="1200" cap="none" spc="0" normalizeH="0" baseline="0" noProof="0" dirty="0">
                <a:ln>
                  <a:noFill/>
                </a:ln>
                <a:solidFill>
                  <a:srgbClr val="898989"/>
                </a:solidFill>
                <a:effectLst/>
                <a:uLnTx/>
                <a:uFillTx/>
                <a:latin typeface="Calibri" panose="020F0502020204030204" pitchFamily="34" charset="0"/>
                <a:ea typeface="SimSun" panose="02010600030101010101" pitchFamily="2" charset="-122"/>
                <a:cs typeface="+mn-cs"/>
              </a:rPr>
              <a:t>趙任君</a:t>
            </a:r>
            <a:endParaRPr kumimoji="0" lang="en-US" altLang="zh-CN" sz="1200" b="0" i="0" u="none" strike="noStrike" kern="1200" cap="none" spc="0" normalizeH="0" baseline="0" noProof="0" dirty="0">
              <a:ln>
                <a:noFill/>
              </a:ln>
              <a:solidFill>
                <a:srgbClr val="898989"/>
              </a:solidFill>
              <a:effectLst/>
              <a:uLnTx/>
              <a:uFillTx/>
              <a:latin typeface="Calibri" panose="020F0502020204030204" pitchFamily="34" charset="0"/>
              <a:ea typeface="SimSun" panose="02010600030101010101" pitchFamily="2" charset="-122"/>
              <a:cs typeface="+mn-cs"/>
            </a:endParaRPr>
          </a:p>
        </p:txBody>
      </p:sp>
    </p:spTree>
    <p:extLst>
      <p:ext uri="{BB962C8B-B14F-4D97-AF65-F5344CB8AC3E}">
        <p14:creationId xmlns:p14="http://schemas.microsoft.com/office/powerpoint/2010/main" val="2653379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0">
            <a:extLst>
              <a:ext uri="{FF2B5EF4-FFF2-40B4-BE49-F238E27FC236}">
                <a16:creationId xmlns:a16="http://schemas.microsoft.com/office/drawing/2014/main" xmlns="" id="{9EE53625-C80C-4A85-8C90-FCB7556CFF62}"/>
              </a:ext>
            </a:extLst>
          </p:cNvPr>
          <p:cNvSpPr>
            <a:spLocks noChangeArrowheads="1"/>
          </p:cNvSpPr>
          <p:nvPr/>
        </p:nvSpPr>
        <p:spPr bwMode="auto">
          <a:xfrm>
            <a:off x="388938" y="-463550"/>
            <a:ext cx="12763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64514" name="Group 7">
            <a:extLst>
              <a:ext uri="{FF2B5EF4-FFF2-40B4-BE49-F238E27FC236}">
                <a16:creationId xmlns:a16="http://schemas.microsoft.com/office/drawing/2014/main" xmlns="" id="{8D45A9F2-A6E2-4642-A04D-13D41431259D}"/>
              </a:ext>
            </a:extLst>
          </p:cNvPr>
          <p:cNvGrpSpPr>
            <a:grpSpLocks noChangeAspect="1"/>
          </p:cNvGrpSpPr>
          <p:nvPr/>
        </p:nvGrpSpPr>
        <p:grpSpPr bwMode="auto">
          <a:xfrm>
            <a:off x="388938" y="-463550"/>
            <a:ext cx="762000" cy="457200"/>
            <a:chOff x="3990" y="6200"/>
            <a:chExt cx="7200" cy="4320"/>
          </a:xfrm>
        </p:grpSpPr>
        <p:sp>
          <p:nvSpPr>
            <p:cNvPr id="64596" name="AutoShape 9">
              <a:extLst>
                <a:ext uri="{FF2B5EF4-FFF2-40B4-BE49-F238E27FC236}">
                  <a16:creationId xmlns:a16="http://schemas.microsoft.com/office/drawing/2014/main" xmlns="" id="{40B2A592-2CE0-4D30-9748-0CCAD42C8DF5}"/>
                </a:ext>
              </a:extLst>
            </p:cNvPr>
            <p:cNvSpPr>
              <a:spLocks noChangeAspect="1" noChangeArrowheads="1" noTextEdit="1"/>
            </p:cNvSpPr>
            <p:nvPr/>
          </p:nvSpPr>
          <p:spPr bwMode="auto">
            <a:xfrm>
              <a:off x="3990" y="6200"/>
              <a:ext cx="720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4597" name="Rectangle 8">
              <a:extLst>
                <a:ext uri="{FF2B5EF4-FFF2-40B4-BE49-F238E27FC236}">
                  <a16:creationId xmlns:a16="http://schemas.microsoft.com/office/drawing/2014/main" xmlns="" id="{A3F99845-5662-4030-B1B4-879BA08B293F}"/>
                </a:ext>
              </a:extLst>
            </p:cNvPr>
            <p:cNvSpPr>
              <a:spLocks/>
            </p:cNvSpPr>
            <p:nvPr/>
          </p:nvSpPr>
          <p:spPr bwMode="auto">
            <a:xfrm>
              <a:off x="3990" y="6200"/>
              <a:ext cx="720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aphicFrame>
        <p:nvGraphicFramePr>
          <p:cNvPr id="60852" name="Group 436">
            <a:extLst>
              <a:ext uri="{FF2B5EF4-FFF2-40B4-BE49-F238E27FC236}">
                <a16:creationId xmlns:a16="http://schemas.microsoft.com/office/drawing/2014/main" xmlns="" id="{DE6CB016-8926-4EAC-8047-F2D0A84DD64C}"/>
              </a:ext>
            </a:extLst>
          </p:cNvPr>
          <p:cNvGraphicFramePr>
            <a:graphicFrameLocks noGrp="1"/>
          </p:cNvGraphicFramePr>
          <p:nvPr/>
        </p:nvGraphicFramePr>
        <p:xfrm>
          <a:off x="0" y="0"/>
          <a:ext cx="9144000" cy="6810138"/>
        </p:xfrm>
        <a:graphic>
          <a:graphicData uri="http://schemas.openxmlformats.org/drawingml/2006/table">
            <a:tbl>
              <a:tblPr/>
              <a:tblGrid>
                <a:gridCol w="1547813">
                  <a:extLst>
                    <a:ext uri="{9D8B030D-6E8A-4147-A177-3AD203B41FA5}">
                      <a16:colId xmlns:a16="http://schemas.microsoft.com/office/drawing/2014/main" xmlns="" val="3388065763"/>
                    </a:ext>
                  </a:extLst>
                </a:gridCol>
                <a:gridCol w="1609725">
                  <a:extLst>
                    <a:ext uri="{9D8B030D-6E8A-4147-A177-3AD203B41FA5}">
                      <a16:colId xmlns:a16="http://schemas.microsoft.com/office/drawing/2014/main" xmlns="" val="2069170941"/>
                    </a:ext>
                  </a:extLst>
                </a:gridCol>
                <a:gridCol w="2135187">
                  <a:extLst>
                    <a:ext uri="{9D8B030D-6E8A-4147-A177-3AD203B41FA5}">
                      <a16:colId xmlns:a16="http://schemas.microsoft.com/office/drawing/2014/main" xmlns="" val="1294871868"/>
                    </a:ext>
                  </a:extLst>
                </a:gridCol>
                <a:gridCol w="2016125">
                  <a:extLst>
                    <a:ext uri="{9D8B030D-6E8A-4147-A177-3AD203B41FA5}">
                      <a16:colId xmlns:a16="http://schemas.microsoft.com/office/drawing/2014/main" xmlns="" val="1065199935"/>
                    </a:ext>
                  </a:extLst>
                </a:gridCol>
                <a:gridCol w="1835150">
                  <a:extLst>
                    <a:ext uri="{9D8B030D-6E8A-4147-A177-3AD203B41FA5}">
                      <a16:colId xmlns:a16="http://schemas.microsoft.com/office/drawing/2014/main" xmlns="" val="3911190820"/>
                    </a:ext>
                  </a:extLst>
                </a:gridCol>
              </a:tblGrid>
              <a:tr h="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600" b="1" i="1" u="none" strike="noStrike" cap="none" normalizeH="0" baseline="0">
                          <a:ln>
                            <a:noFill/>
                          </a:ln>
                          <a:solidFill>
                            <a:schemeClr val="tx1"/>
                          </a:solidFill>
                          <a:effectLst/>
                          <a:latin typeface="PMingLiU" panose="02020500000000000000" pitchFamily="18" charset="-120"/>
                          <a:ea typeface="PMingLiU" panose="02020500000000000000" pitchFamily="18" charset="-120"/>
                        </a:rPr>
                        <a:t>神的屬性</a:t>
                      </a:r>
                      <a:endParaRPr kumimoji="0" lang="ko-KR" altLang="en-US" sz="1600" b="0"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600" b="1" i="1" u="none" strike="noStrike" cap="none" normalizeH="0" baseline="0">
                          <a:ln>
                            <a:noFill/>
                          </a:ln>
                          <a:solidFill>
                            <a:schemeClr val="tx1"/>
                          </a:solidFill>
                          <a:effectLst/>
                          <a:latin typeface="PMingLiU" panose="02020500000000000000" pitchFamily="18" charset="-120"/>
                          <a:ea typeface="PMingLiU" panose="02020500000000000000" pitchFamily="18" charset="-120"/>
                        </a:rPr>
                        <a:t>耶穌基督是什麼 </a:t>
                      </a:r>
                      <a:r>
                        <a:rPr kumimoji="0" lang="en-US" altLang="ko-KR" sz="1600" b="1" i="1" u="none" strike="noStrike" cap="none" normalizeH="0" baseline="0">
                          <a:ln>
                            <a:noFill/>
                          </a:ln>
                          <a:solidFill>
                            <a:schemeClr val="tx1"/>
                          </a:solidFill>
                          <a:effectLst/>
                          <a:latin typeface="PMingLiU" panose="02020500000000000000" pitchFamily="18" charset="-120"/>
                          <a:ea typeface="PMingLiU" panose="02020500000000000000" pitchFamily="18" charset="-120"/>
                        </a:rPr>
                        <a:t>(</a:t>
                      </a:r>
                      <a:r>
                        <a:rPr kumimoji="0" lang="ko-KR" altLang="en-US" sz="1600" b="1" i="1" u="none" strike="noStrike" cap="none" normalizeH="0" baseline="0">
                          <a:ln>
                            <a:noFill/>
                          </a:ln>
                          <a:solidFill>
                            <a:schemeClr val="tx1"/>
                          </a:solidFill>
                          <a:effectLst/>
                          <a:latin typeface="PMingLiU" panose="02020500000000000000" pitchFamily="18" charset="-120"/>
                          <a:ea typeface="PMingLiU" panose="02020500000000000000" pitchFamily="18" charset="-120"/>
                        </a:rPr>
                        <a:t>人</a:t>
                      </a:r>
                      <a:r>
                        <a:rPr kumimoji="0" lang="en-US" altLang="ko-KR" sz="1600" b="1" i="1" u="none" strike="noStrike" cap="none" normalizeH="0" baseline="0">
                          <a:ln>
                            <a:noFill/>
                          </a:ln>
                          <a:solidFill>
                            <a:schemeClr val="tx1"/>
                          </a:solidFill>
                          <a:effectLst/>
                          <a:latin typeface="PMingLiU" panose="02020500000000000000" pitchFamily="18" charset="-120"/>
                          <a:ea typeface="PMingLiU" panose="02020500000000000000" pitchFamily="18" charset="-120"/>
                        </a:rPr>
                        <a:t>?)</a:t>
                      </a:r>
                      <a:endParaRPr kumimoji="0" lang="en-US" altLang="ko-KR" sz="1600" b="0"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600" b="1" i="1" u="none" strike="noStrike" cap="none" normalizeH="0" baseline="0">
                          <a:ln>
                            <a:noFill/>
                          </a:ln>
                          <a:solidFill>
                            <a:schemeClr val="tx1"/>
                          </a:solidFill>
                          <a:effectLst/>
                          <a:latin typeface="PMingLiU" panose="02020500000000000000" pitchFamily="18" charset="-120"/>
                          <a:ea typeface="PMingLiU" panose="02020500000000000000" pitchFamily="18" charset="-120"/>
                        </a:rPr>
                        <a:t>救恩</a:t>
                      </a:r>
                      <a:endParaRPr kumimoji="0" lang="ko-KR" altLang="en-US" sz="1600" b="0"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600" b="1" i="1" u="none" strike="noStrike" cap="none" normalizeH="0" baseline="0">
                          <a:ln>
                            <a:noFill/>
                          </a:ln>
                          <a:solidFill>
                            <a:schemeClr val="tx1"/>
                          </a:solidFill>
                          <a:effectLst/>
                          <a:latin typeface="PMingLiU" panose="02020500000000000000" pitchFamily="18" charset="-120"/>
                          <a:ea typeface="PMingLiU" panose="02020500000000000000" pitchFamily="18" charset="-120"/>
                        </a:rPr>
                        <a:t>末世論</a:t>
                      </a:r>
                      <a:endParaRPr kumimoji="0" lang="ko-KR" altLang="en-US" sz="1600" b="0"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316556430"/>
                  </a:ext>
                </a:extLst>
              </a:tr>
              <a:tr h="6397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正統基督信仰</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全能</a:t>
                      </a:r>
                      <a:r>
                        <a:rPr kumimoji="0" lang="en-US" altLang="ko-KR" sz="12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全知</a:t>
                      </a:r>
                      <a:r>
                        <a:rPr kumimoji="0" lang="en-US" altLang="ko-KR" sz="12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全在</a:t>
                      </a:r>
                      <a:r>
                        <a:rPr kumimoji="0" lang="en-US" altLang="ko-KR" sz="12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全智</a:t>
                      </a:r>
                      <a:r>
                        <a:rPr kumimoji="0" lang="en-US" altLang="ko-KR" sz="12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永恆的創造主</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耶穌基督是神的獨生愛子</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完全人和完全神</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聖父</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聖子</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聖靈</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三位一體的神</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主耶穌基督替罪羊</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為罪人犧牲</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受死</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復活</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罪人因信他得救</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各人肉身復活受審</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得救的人永享天堂福樂</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滅亡的人永受地獄痛苦</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14358744"/>
                  </a:ext>
                </a:extLst>
              </a:tr>
              <a:tr h="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600" b="1" i="1"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異端</a:t>
                      </a:r>
                      <a:endParaRPr kumimoji="0" lang="ko-KR" altLang="en-US" sz="1600" b="0" i="0" u="none" strike="noStrike" cap="none" normalizeH="0" baseline="0" dirty="0">
                        <a:ln>
                          <a:noFill/>
                        </a:ln>
                        <a:solidFill>
                          <a:schemeClr val="tx1"/>
                        </a:solidFill>
                        <a:effectLst/>
                        <a:latin typeface="PMingLiU" panose="02020500000000000000" pitchFamily="18" charset="-120"/>
                        <a:ea typeface="PMingLiU" panose="02020500000000000000" pitchFamily="18" charset="-12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288662317"/>
                  </a:ext>
                </a:extLst>
              </a:tr>
              <a:tr h="6397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耶和華見證人會</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只有耶和華是神</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耶穌基督是被造的一個小神</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天使長米迦勒是他的前身</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聖靈無位格 </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無三位一體</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行為得救</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沒有地獄永遠受苦之處</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895551354"/>
                  </a:ext>
                </a:extLst>
              </a:tr>
              <a:tr h="8223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摩門教</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多神</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神曾住在人間</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人可變成神</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耶穌是神首生的屬靈兒子</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各人都有未出生前的靈魂</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死後都要得救</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但只有遵守摩門教教導的個人才得救</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沒有地獄永遠受苦之處</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每個人都要去不同尊榮的三重天之一</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552171728"/>
                  </a:ext>
                </a:extLst>
              </a:tr>
              <a:tr h="6397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基督科學會</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神聖原則</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生命</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真理</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愛</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靈</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思想</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神就是被造物</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世界</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基督是醫治的理想真理</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耶穌是顯露這真理的理想人物</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沒有真正的邪惡</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對神聖原則的了解便是得救</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沒有地獄永遠受苦之處</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761087707"/>
                  </a:ext>
                </a:extLst>
              </a:tr>
              <a:tr h="6397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新時代運動</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充滿萬有的普世性的神聖原則</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基督不是人</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而是在每個人身上的神聖原則</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輪迴</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再世投胎</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沒有天堂地獄</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人被無位格的大我吸收</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989179817"/>
                  </a:ext>
                </a:extLst>
              </a:tr>
              <a:tr h="8223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新神學派</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神是人思想中創造出來的不可知的力量</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一個偉大的宗教領袖</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以犧牲的精神表達利他主義</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人沒有原罪</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人類若有良好的環境幫助他的身心靈和人際關係的發展</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都可行善</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沒有永生</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只顧今生</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804817350"/>
                  </a:ext>
                </a:extLst>
              </a:tr>
              <a:tr h="4572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東方閃電</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律法時代隱蔽的耶和華</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恩典時代有恩典的耶穌</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國度時代的全能者女基督</a:t>
                      </a:r>
                      <a:r>
                        <a:rPr kumimoji="0" lang="en-US" altLang="ko-KR"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 </a:t>
                      </a: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聽從全能者的人得救</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不聽從全能者滅亡</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180257781"/>
                  </a:ext>
                </a:extLst>
              </a:tr>
              <a:tr h="27001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400" b="1" i="1"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極端</a:t>
                      </a:r>
                      <a:endParaRPr kumimoji="0" lang="ko-KR" altLang="en-US" sz="1400" b="0" i="0" u="none" strike="noStrike" cap="none" normalizeH="0" baseline="0" dirty="0">
                        <a:ln>
                          <a:noFill/>
                        </a:ln>
                        <a:solidFill>
                          <a:schemeClr val="tx1"/>
                        </a:solidFill>
                        <a:effectLst/>
                        <a:latin typeface="PMingLiU" panose="02020500000000000000" pitchFamily="18" charset="-120"/>
                        <a:ea typeface="PMingLiU" panose="02020500000000000000" pitchFamily="18" charset="-12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623090260"/>
                  </a:ext>
                </a:extLst>
              </a:tr>
              <a:tr h="2952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基督復臨安息日會</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守安息日和舊約律法</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000" b="1"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175677899"/>
                  </a:ext>
                </a:extLst>
              </a:tr>
              <a:tr h="2968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極端靈恩派</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200" b="1" i="0" u="none" strike="noStrike" cap="none" normalizeH="0" baseline="0">
                        <a:ln>
                          <a:noFill/>
                        </a:ln>
                        <a:solidFill>
                          <a:schemeClr val="tx1"/>
                        </a:solidFill>
                        <a:effectLst/>
                        <a:latin typeface="PMingLiU" panose="02020500000000000000" pitchFamily="18" charset="-120"/>
                        <a:ea typeface="PMingLiU" panose="02020500000000000000" pitchFamily="18" charset="-12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2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rPr>
                        <a:t>過份重視講方言和屬靈恩賜</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1000" b="1" i="0" u="none" strike="noStrike" cap="none" normalizeH="0" baseline="0" dirty="0">
                        <a:ln>
                          <a:noFill/>
                        </a:ln>
                        <a:solidFill>
                          <a:schemeClr val="tx1"/>
                        </a:solidFill>
                        <a:effectLst/>
                        <a:latin typeface="PMingLiU" panose="02020500000000000000" pitchFamily="18" charset="-120"/>
                        <a:ea typeface="PMingLiU" panose="02020500000000000000" pitchFamily="18" charset="-12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4433318"/>
                  </a:ext>
                </a:extLst>
              </a:tr>
            </a:tbl>
          </a:graphicData>
        </a:graphic>
      </p:graphicFrame>
    </p:spTree>
    <p:extLst>
      <p:ext uri="{BB962C8B-B14F-4D97-AF65-F5344CB8AC3E}">
        <p14:creationId xmlns:p14="http://schemas.microsoft.com/office/powerpoint/2010/main" val="2593605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Content Placeholder 2">
            <a:extLst>
              <a:ext uri="{FF2B5EF4-FFF2-40B4-BE49-F238E27FC236}">
                <a16:creationId xmlns:a16="http://schemas.microsoft.com/office/drawing/2014/main" xmlns="" id="{A76BD50C-66B0-4E2E-8ACF-74E7C8C4D429}"/>
              </a:ext>
            </a:extLst>
          </p:cNvPr>
          <p:cNvSpPr>
            <a:spLocks noGrp="1" noChangeArrowheads="1"/>
          </p:cNvSpPr>
          <p:nvPr>
            <p:ph idx="1"/>
          </p:nvPr>
        </p:nvSpPr>
        <p:spPr>
          <a:xfrm>
            <a:off x="0" y="0"/>
            <a:ext cx="9144000" cy="6858000"/>
          </a:xfrm>
        </p:spPr>
        <p:txBody>
          <a:bodyPr/>
          <a:lstStyle/>
          <a:p>
            <a:pPr eaLnBrk="1" hangingPunct="1">
              <a:lnSpc>
                <a:spcPct val="80000"/>
              </a:lnSpc>
            </a:pPr>
            <a:r>
              <a:rPr lang="zh-TW" altLang="en-US" sz="4000" b="1">
                <a:latin typeface="SimSun" panose="02010600030101010101" pitchFamily="2" charset="-122"/>
                <a:ea typeface="SimSun" panose="02010600030101010101" pitchFamily="2" charset="-122"/>
              </a:rPr>
              <a:t>極端</a:t>
            </a:r>
            <a:r>
              <a:rPr lang="en-US" altLang="zh-TW" sz="4000" b="1">
                <a:latin typeface="SimSun" panose="02010600030101010101" pitchFamily="2" charset="-122"/>
                <a:ea typeface="SimSun" panose="02010600030101010101" pitchFamily="2" charset="-122"/>
              </a:rPr>
              <a:t>: </a:t>
            </a:r>
            <a:r>
              <a:rPr lang="zh-TW" altLang="en-US" sz="4000" b="1">
                <a:latin typeface="SimSun" panose="02010600030101010101" pitchFamily="2" charset="-122"/>
                <a:ea typeface="SimSun" panose="02010600030101010101" pitchFamily="2" charset="-122"/>
              </a:rPr>
              <a:t>基督復臨安息日會</a:t>
            </a:r>
            <a:r>
              <a:rPr lang="en-US" altLang="en-US" sz="4000" b="1">
                <a:latin typeface="SimSun" panose="02010600030101010101" pitchFamily="2" charset="-122"/>
                <a:ea typeface="SimSun" panose="02010600030101010101" pitchFamily="2" charset="-122"/>
              </a:rPr>
              <a:t>（</a:t>
            </a:r>
            <a:r>
              <a:rPr lang="en-US" altLang="zh-CN" sz="4000" b="1">
                <a:latin typeface="SimSun" panose="02010600030101010101" pitchFamily="2" charset="-122"/>
                <a:ea typeface="SimSun" panose="02010600030101010101" pitchFamily="2" charset="-122"/>
              </a:rPr>
              <a:t>Seventh Day Adventist</a:t>
            </a:r>
            <a:r>
              <a:rPr lang="en-US" altLang="en-US" sz="4000" b="1">
                <a:latin typeface="SimSun" panose="02010600030101010101" pitchFamily="2" charset="-122"/>
                <a:ea typeface="SimSun" panose="02010600030101010101" pitchFamily="2" charset="-122"/>
              </a:rPr>
              <a:t>）</a:t>
            </a:r>
            <a:endParaRPr lang="en-US" altLang="zh-CN" sz="4000" b="1">
              <a:latin typeface="SimSun" panose="02010600030101010101" pitchFamily="2" charset="-122"/>
              <a:ea typeface="SimSun" panose="02010600030101010101" pitchFamily="2" charset="-122"/>
            </a:endParaRPr>
          </a:p>
        </p:txBody>
      </p:sp>
      <p:sp>
        <p:nvSpPr>
          <p:cNvPr id="2055" name="Text Box 7">
            <a:extLst>
              <a:ext uri="{FF2B5EF4-FFF2-40B4-BE49-F238E27FC236}">
                <a16:creationId xmlns:a16="http://schemas.microsoft.com/office/drawing/2014/main" xmlns="" id="{D0B6ED1E-B8C0-4C49-9530-ABE6598D5A66}"/>
              </a:ext>
            </a:extLst>
          </p:cNvPr>
          <p:cNvSpPr txBox="1">
            <a:spLocks noChangeArrowheads="1"/>
          </p:cNvSpPr>
          <p:nvPr/>
        </p:nvSpPr>
        <p:spPr bwMode="auto">
          <a:xfrm>
            <a:off x="0" y="981075"/>
            <a:ext cx="9144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zh-CN" sz="4000" b="1">
                <a:latin typeface="SimSun" panose="02010600030101010101" pitchFamily="2" charset="-122"/>
                <a:ea typeface="SimSun" panose="02010600030101010101" pitchFamily="2" charset="-122"/>
              </a:rPr>
              <a:t>(Ellen G. White)</a:t>
            </a:r>
            <a:r>
              <a:rPr lang="zh-CN" altLang="en-US" sz="4000" b="1">
                <a:latin typeface="SimSun" panose="02010600030101010101" pitchFamily="2" charset="-122"/>
                <a:ea typeface="SimSun" panose="02010600030101010101" pitchFamily="2" charset="-122"/>
              </a:rPr>
              <a:t>声称见了异象，知道基督确曾于该年日降临，不过并非临到</a:t>
            </a:r>
            <a:r>
              <a:rPr lang="en-US" altLang="zh-CN" sz="4000" b="1">
                <a:latin typeface="SimSun" panose="02010600030101010101" pitchFamily="2" charset="-122"/>
                <a:ea typeface="SimSun" panose="02010600030101010101" pitchFamily="2" charset="-122"/>
              </a:rPr>
              <a:t>“</a:t>
            </a:r>
            <a:r>
              <a:rPr lang="zh-CN" altLang="en-US" sz="4000" b="1">
                <a:latin typeface="SimSun" panose="02010600030101010101" pitchFamily="2" charset="-122"/>
                <a:ea typeface="SimSun" panose="02010600030101010101" pitchFamily="2" charset="-122"/>
              </a:rPr>
              <a:t>地上的圣所</a:t>
            </a:r>
            <a:r>
              <a:rPr lang="en-US" altLang="zh-CN" sz="4000" b="1">
                <a:latin typeface="SimSun" panose="02010600030101010101" pitchFamily="2" charset="-122"/>
                <a:ea typeface="SimSun" panose="02010600030101010101" pitchFamily="2" charset="-122"/>
              </a:rPr>
              <a:t>”</a:t>
            </a:r>
            <a:r>
              <a:rPr lang="zh-CN" altLang="en-US" sz="4000" b="1">
                <a:latin typeface="SimSun" panose="02010600030101010101" pitchFamily="2" charset="-122"/>
                <a:ea typeface="SimSun" panose="02010600030101010101" pitchFamily="2" charset="-122"/>
              </a:rPr>
              <a:t>。在众人跟随之下，安息日会遂告产生</a:t>
            </a:r>
            <a:r>
              <a:rPr lang="en-US" altLang="zh-CN" sz="4000" b="1">
                <a:latin typeface="SimSun" panose="02010600030101010101" pitchFamily="2" charset="-122"/>
                <a:ea typeface="SimSun" panose="02010600030101010101" pitchFamily="2" charset="-122"/>
              </a:rPr>
              <a:t>.</a:t>
            </a:r>
          </a:p>
          <a:p>
            <a:pPr eaLnBrk="1" hangingPunct="1">
              <a:spcBef>
                <a:spcPct val="50000"/>
              </a:spcBef>
              <a:buFontTx/>
              <a:buNone/>
            </a:pPr>
            <a:r>
              <a:rPr lang="zh-CN" altLang="en-US" sz="4000" b="1">
                <a:latin typeface="SimSun" panose="02010600030101010101" pitchFamily="2" charset="-122"/>
                <a:ea typeface="SimSun" panose="02010600030101010101" pitchFamily="2" charset="-122"/>
              </a:rPr>
              <a:t> 安息日会成立以后，一方面宣传自己的</a:t>
            </a:r>
            <a:r>
              <a:rPr lang="en-US" altLang="zh-CN" sz="4000" b="1">
                <a:latin typeface="SimSun" panose="02010600030101010101" pitchFamily="2" charset="-122"/>
                <a:ea typeface="SimSun" panose="02010600030101010101" pitchFamily="2" charset="-122"/>
              </a:rPr>
              <a:t> “</a:t>
            </a:r>
            <a:r>
              <a:rPr lang="zh-CN" altLang="en-US" sz="4000" b="1">
                <a:latin typeface="SimSun" panose="02010600030101010101" pitchFamily="2" charset="-122"/>
                <a:ea typeface="SimSun" panose="02010600030101010101" pitchFamily="2" charset="-122"/>
              </a:rPr>
              <a:t>特别真理</a:t>
            </a:r>
            <a:r>
              <a:rPr lang="en-US" altLang="zh-CN" sz="4000" b="1">
                <a:latin typeface="SimSun" panose="02010600030101010101" pitchFamily="2" charset="-122"/>
                <a:ea typeface="SimSun" panose="02010600030101010101" pitchFamily="2" charset="-122"/>
              </a:rPr>
              <a:t>”</a:t>
            </a:r>
            <a:r>
              <a:rPr lang="zh-CN" altLang="en-US" sz="4000" b="1">
                <a:latin typeface="SimSun" panose="02010600030101010101" pitchFamily="2" charset="-122"/>
                <a:ea typeface="SimSun" panose="02010600030101010101" pitchFamily="2" charset="-122"/>
              </a:rPr>
              <a:t>，一方面定罪一切反对他们教训的人，称他们为</a:t>
            </a:r>
            <a:r>
              <a:rPr lang="en-US" altLang="zh-CN" sz="4000" b="1">
                <a:latin typeface="SimSun" panose="02010600030101010101" pitchFamily="2" charset="-122"/>
                <a:ea typeface="SimSun" panose="02010600030101010101" pitchFamily="2" charset="-122"/>
              </a:rPr>
              <a:t>"</a:t>
            </a:r>
            <a:r>
              <a:rPr lang="zh-CN" altLang="en-US" sz="4000" b="1">
                <a:latin typeface="SimSun" panose="02010600030101010101" pitchFamily="2" charset="-122"/>
                <a:ea typeface="SimSun" panose="02010600030101010101" pitchFamily="2" charset="-122"/>
              </a:rPr>
              <a:t>巴比伦</a:t>
            </a:r>
            <a:r>
              <a:rPr lang="en-US" altLang="zh-CN" sz="4000" b="1">
                <a:latin typeface="SimSun" panose="02010600030101010101" pitchFamily="2" charset="-122"/>
                <a:ea typeface="SimSun" panose="02010600030101010101" pitchFamily="2" charset="-122"/>
              </a:rPr>
              <a:t>"</a:t>
            </a:r>
            <a:r>
              <a:rPr lang="zh-CN" altLang="en-US" sz="4000" b="1">
                <a:latin typeface="SimSun" panose="02010600030101010101" pitchFamily="2" charset="-122"/>
                <a:ea typeface="SimSun" panose="02010600030101010101" pitchFamily="2" charset="-122"/>
              </a:rPr>
              <a:t>，为接受</a:t>
            </a:r>
            <a:r>
              <a:rPr lang="en-US" altLang="zh-CN" sz="4000" b="1">
                <a:latin typeface="SimSun" panose="02010600030101010101" pitchFamily="2" charset="-122"/>
                <a:ea typeface="SimSun" panose="02010600030101010101" pitchFamily="2" charset="-122"/>
              </a:rPr>
              <a:t>“</a:t>
            </a:r>
            <a:r>
              <a:rPr lang="zh-CN" altLang="en-US" sz="4000" b="1">
                <a:latin typeface="SimSun" panose="02010600030101010101" pitchFamily="2" charset="-122"/>
                <a:ea typeface="SimSun" panose="02010600030101010101" pitchFamily="2" charset="-122"/>
              </a:rPr>
              <a:t>兽印记的人</a:t>
            </a:r>
            <a:r>
              <a:rPr lang="en-US" altLang="zh-CN" sz="4000" b="1">
                <a:latin typeface="SimSun" panose="02010600030101010101" pitchFamily="2" charset="-122"/>
                <a:ea typeface="SimSun" panose="02010600030101010101" pitchFamily="2" charset="-122"/>
              </a:rPr>
              <a:t>”.</a:t>
            </a:r>
            <a:r>
              <a:rPr lang="zh-CN" altLang="en-US" sz="4000" b="1">
                <a:latin typeface="SimSun" panose="02010600030101010101" pitchFamily="2" charset="-122"/>
                <a:ea typeface="SimSun" panose="02010600030101010101" pitchFamily="2" charset="-122"/>
              </a:rPr>
              <a:t/>
            </a:r>
            <a:br>
              <a:rPr lang="zh-CN" altLang="en-US" sz="4000" b="1">
                <a:latin typeface="SimSun" panose="02010600030101010101" pitchFamily="2" charset="-122"/>
                <a:ea typeface="SimSun" panose="02010600030101010101" pitchFamily="2" charset="-122"/>
              </a:rPr>
            </a:br>
            <a:r>
              <a:rPr lang="zh-CN" altLang="en-US" sz="4000" b="1">
                <a:latin typeface="SimSun" panose="02010600030101010101" pitchFamily="2" charset="-122"/>
                <a:ea typeface="SimSun" panose="02010600030101010101" pitchFamily="2" charset="-122"/>
              </a:rPr>
              <a:t/>
            </a:r>
            <a:br>
              <a:rPr lang="zh-CN" altLang="en-US" sz="4000" b="1">
                <a:latin typeface="SimSun" panose="02010600030101010101" pitchFamily="2" charset="-122"/>
                <a:ea typeface="SimSun" panose="02010600030101010101" pitchFamily="2" charset="-122"/>
              </a:rPr>
            </a:br>
            <a:endParaRPr lang="en-US" altLang="zh-CN" sz="4000" b="1">
              <a:latin typeface="SimSun" panose="02010600030101010101" pitchFamily="2" charset="-122"/>
              <a:ea typeface="SimSun" panose="02010600030101010101" pitchFamily="2" charset="-122"/>
            </a:endParaRPr>
          </a:p>
        </p:txBody>
      </p:sp>
      <p:sp>
        <p:nvSpPr>
          <p:cNvPr id="47108" name="Footer Placeholder 1">
            <a:extLst>
              <a:ext uri="{FF2B5EF4-FFF2-40B4-BE49-F238E27FC236}">
                <a16:creationId xmlns:a16="http://schemas.microsoft.com/office/drawing/2014/main" xmlns="" id="{BFEB10D4-A6FA-4AFF-BE76-2D86100FB7C4}"/>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zh-CN" altLang="en-US" sz="1200">
                <a:solidFill>
                  <a:srgbClr val="898989"/>
                </a:solidFill>
                <a:latin typeface="Calibri" panose="020F0502020204030204" pitchFamily="34" charset="0"/>
              </a:rPr>
              <a:t>洛丽华人基督教会二零一七年夏季成人主日學</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护教学初探</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异教异端与極端  潘柏滔</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趙任君</a:t>
            </a:r>
            <a:endParaRPr lang="en-US" altLang="zh-CN" sz="1200">
              <a:solidFill>
                <a:srgbClr val="898989"/>
              </a:solidFill>
              <a:latin typeface="Calibri" panose="020F0502020204030204" pitchFamily="34" charset="0"/>
            </a:endParaRPr>
          </a:p>
        </p:txBody>
      </p:sp>
    </p:spTree>
    <p:extLst>
      <p:ext uri="{BB962C8B-B14F-4D97-AF65-F5344CB8AC3E}">
        <p14:creationId xmlns:p14="http://schemas.microsoft.com/office/powerpoint/2010/main" val="1028419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5">
                                            <p:txEl>
                                              <p:pRg st="0" end="0"/>
                                            </p:txEl>
                                          </p:spTgt>
                                        </p:tgtEl>
                                        <p:attrNameLst>
                                          <p:attrName>style.visibility</p:attrName>
                                        </p:attrNameLst>
                                      </p:cBhvr>
                                      <p:to>
                                        <p:strVal val="visible"/>
                                      </p:to>
                                    </p:set>
                                    <p:anim calcmode="lin" valueType="num">
                                      <p:cBhvr additive="base">
                                        <p:cTn id="7" dur="500" fill="hold"/>
                                        <p:tgtEl>
                                          <p:spTgt spid="20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5">
                                            <p:txEl>
                                              <p:pRg st="1" end="1"/>
                                            </p:txEl>
                                          </p:spTgt>
                                        </p:tgtEl>
                                        <p:attrNameLst>
                                          <p:attrName>style.visibility</p:attrName>
                                        </p:attrNameLst>
                                      </p:cBhvr>
                                      <p:to>
                                        <p:strVal val="visible"/>
                                      </p:to>
                                    </p:set>
                                    <p:anim calcmode="lin" valueType="num">
                                      <p:cBhvr additive="base">
                                        <p:cTn id="13" dur="500" fill="hold"/>
                                        <p:tgtEl>
                                          <p:spTgt spid="20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xmlns="" id="{404113FC-E827-4ADA-B980-1997DA5B6D2D}"/>
              </a:ext>
            </a:extLst>
          </p:cNvPr>
          <p:cNvSpPr>
            <a:spLocks noGrp="1" noChangeArrowheads="1"/>
          </p:cNvSpPr>
          <p:nvPr>
            <p:ph type="body" idx="1"/>
          </p:nvPr>
        </p:nvSpPr>
        <p:spPr>
          <a:xfrm>
            <a:off x="0" y="1125538"/>
            <a:ext cx="9144000" cy="5732462"/>
          </a:xfrm>
        </p:spPr>
        <p:txBody>
          <a:bodyPr/>
          <a:lstStyle/>
          <a:p>
            <a:r>
              <a:rPr lang="en-US" altLang="zh-CN" sz="3600" b="1" dirty="0" err="1">
                <a:latin typeface="SimSun" panose="02010600030101010101" pitchFamily="2" charset="-122"/>
                <a:ea typeface="SimSun" panose="02010600030101010101" pitchFamily="2" charset="-122"/>
              </a:rPr>
              <a:t>安息日会成立迄今不过百余年，但在全球拥有超过</a:t>
            </a:r>
            <a:r>
              <a:rPr lang="zh-CN" altLang="en-US" sz="3600" b="1" dirty="0">
                <a:latin typeface="SimSun" panose="02010600030101010101" pitchFamily="2" charset="-122"/>
                <a:ea typeface="SimSun" panose="02010600030101010101" pitchFamily="2" charset="-122"/>
              </a:rPr>
              <a:t>二千</a:t>
            </a:r>
            <a:r>
              <a:rPr lang="en-US" altLang="zh-CN" sz="3600" b="1" dirty="0" err="1">
                <a:latin typeface="SimSun" panose="02010600030101010101" pitchFamily="2" charset="-122"/>
                <a:ea typeface="SimSun" panose="02010600030101010101" pitchFamily="2" charset="-122"/>
              </a:rPr>
              <a:t>万的会众</a:t>
            </a:r>
            <a:r>
              <a:rPr lang="en-US" altLang="zh-CN" sz="3600" b="1" dirty="0">
                <a:latin typeface="SimSun" panose="02010600030101010101" pitchFamily="2" charset="-122"/>
                <a:ea typeface="SimSun" panose="02010600030101010101" pitchFamily="2" charset="-122"/>
              </a:rPr>
              <a:t>.</a:t>
            </a:r>
          </a:p>
          <a:p>
            <a:r>
              <a:rPr lang="en-US" altLang="zh-CN" sz="3600" b="1" dirty="0" err="1">
                <a:latin typeface="SimSun" panose="02010600030101010101" pitchFamily="2" charset="-122"/>
                <a:ea typeface="SimSun" panose="02010600030101010101" pitchFamily="2" charset="-122"/>
              </a:rPr>
              <a:t>教友励行十一奉献制度，是基督各宗派中平均捐献最高的</a:t>
            </a:r>
            <a:r>
              <a:rPr lang="en-US" altLang="zh-CN" sz="3600" b="1" dirty="0">
                <a:latin typeface="SimSun" panose="02010600030101010101" pitchFamily="2" charset="-122"/>
                <a:ea typeface="SimSun" panose="02010600030101010101" pitchFamily="2" charset="-122"/>
              </a:rPr>
              <a:t>. </a:t>
            </a:r>
          </a:p>
          <a:p>
            <a:r>
              <a:rPr lang="en-US" altLang="zh-CN" sz="3600" b="1" dirty="0" err="1">
                <a:latin typeface="SimSun" panose="02010600030101010101" pitchFamily="2" charset="-122"/>
                <a:ea typeface="SimSun" panose="02010600030101010101" pitchFamily="2" charset="-122"/>
              </a:rPr>
              <a:t>主张与世界分别的生活,禁止饮酒,吸烟,属世娱乐,并戒数种食物</a:t>
            </a:r>
            <a:r>
              <a:rPr lang="en-US" altLang="zh-CN" sz="3600" b="1" dirty="0">
                <a:latin typeface="SimSun" panose="02010600030101010101" pitchFamily="2" charset="-122"/>
                <a:ea typeface="SimSun" panose="02010600030101010101" pitchFamily="2" charset="-122"/>
              </a:rPr>
              <a:t>. </a:t>
            </a:r>
          </a:p>
          <a:p>
            <a:r>
              <a:rPr lang="en-US" altLang="zh-CN" sz="3600" b="1" dirty="0" err="1">
                <a:latin typeface="SimSun" panose="02010600030101010101" pitchFamily="2" charset="-122"/>
                <a:ea typeface="SimSun" panose="02010600030101010101" pitchFamily="2" charset="-122"/>
              </a:rPr>
              <a:t>安息日会虽然相信三位一体的真神，热心慈善事业，但对救恩、律法及圣经真理，有诸多错误之处</a:t>
            </a:r>
            <a:r>
              <a:rPr lang="en-US" altLang="zh-CN" sz="3600" b="1" dirty="0">
                <a:latin typeface="SimSun" panose="02010600030101010101" pitchFamily="2" charset="-122"/>
                <a:ea typeface="SimSun" panose="02010600030101010101" pitchFamily="2" charset="-122"/>
              </a:rPr>
              <a:t>. </a:t>
            </a:r>
          </a:p>
        </p:txBody>
      </p:sp>
      <p:sp>
        <p:nvSpPr>
          <p:cNvPr id="48131" name="Text Box 4">
            <a:extLst>
              <a:ext uri="{FF2B5EF4-FFF2-40B4-BE49-F238E27FC236}">
                <a16:creationId xmlns:a16="http://schemas.microsoft.com/office/drawing/2014/main" xmlns="" id="{29341806-DD7C-48C0-8DAE-9EF0BB7CB448}"/>
              </a:ext>
            </a:extLst>
          </p:cNvPr>
          <p:cNvSpPr txBox="1">
            <a:spLocks noChangeArrowheads="1"/>
          </p:cNvSpPr>
          <p:nvPr/>
        </p:nvSpPr>
        <p:spPr bwMode="auto">
          <a:xfrm>
            <a:off x="303213" y="112713"/>
            <a:ext cx="2441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zh-CN" altLang="en-US" b="1">
                <a:latin typeface="SimSun" panose="02010600030101010101" pitchFamily="2" charset="-122"/>
                <a:ea typeface="SimSun" panose="02010600030101010101" pitchFamily="2" charset="-122"/>
              </a:rPr>
              <a:t>发展與特色 </a:t>
            </a:r>
            <a:endParaRPr lang="en-US" altLang="zh-CN" b="1">
              <a:latin typeface="SimSun" panose="02010600030101010101" pitchFamily="2" charset="-122"/>
              <a:ea typeface="SimSun" panose="02010600030101010101" pitchFamily="2" charset="-122"/>
            </a:endParaRPr>
          </a:p>
        </p:txBody>
      </p:sp>
      <p:sp>
        <p:nvSpPr>
          <p:cNvPr id="48132" name="Footer Placeholder 1">
            <a:extLst>
              <a:ext uri="{FF2B5EF4-FFF2-40B4-BE49-F238E27FC236}">
                <a16:creationId xmlns:a16="http://schemas.microsoft.com/office/drawing/2014/main" xmlns="" id="{38F0A993-F111-4625-9A56-29BC971DD1F8}"/>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zh-CN" altLang="en-US" sz="1200">
                <a:solidFill>
                  <a:srgbClr val="898989"/>
                </a:solidFill>
                <a:latin typeface="Calibri" panose="020F0502020204030204" pitchFamily="34" charset="0"/>
              </a:rPr>
              <a:t>洛丽华人基督教会二零一七年夏季成人主日學</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护教学初探</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异教异端与極端  潘柏滔</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趙任君</a:t>
            </a:r>
            <a:endParaRPr lang="en-US" altLang="zh-CN" sz="1200">
              <a:solidFill>
                <a:srgbClr val="898989"/>
              </a:solidFill>
              <a:latin typeface="Calibri" panose="020F0502020204030204" pitchFamily="34" charset="0"/>
            </a:endParaRPr>
          </a:p>
        </p:txBody>
      </p:sp>
    </p:spTree>
    <p:extLst>
      <p:ext uri="{BB962C8B-B14F-4D97-AF65-F5344CB8AC3E}">
        <p14:creationId xmlns:p14="http://schemas.microsoft.com/office/powerpoint/2010/main" val="2492082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xmlns="" id="{C18EB668-F59F-42CA-A7BF-4263A0B228A0}"/>
              </a:ext>
            </a:extLst>
          </p:cNvPr>
          <p:cNvSpPr>
            <a:spLocks noGrp="1" noChangeArrowheads="1"/>
          </p:cNvSpPr>
          <p:nvPr>
            <p:ph type="title"/>
          </p:nvPr>
        </p:nvSpPr>
        <p:spPr>
          <a:xfrm>
            <a:off x="0" y="0"/>
            <a:ext cx="9144000" cy="1143000"/>
          </a:xfrm>
        </p:spPr>
        <p:txBody>
          <a:bodyPr/>
          <a:lstStyle/>
          <a:p>
            <a:pPr algn="l"/>
            <a:r>
              <a:rPr lang="zh-CN" altLang="en-US" sz="4000" b="1">
                <a:latin typeface="SimSun" panose="02010600030101010101" pitchFamily="2" charset="-122"/>
                <a:ea typeface="SimSun" panose="02010600030101010101" pitchFamily="2" charset="-122"/>
              </a:rPr>
              <a:t>基督复临安息日会信仰的差誤</a:t>
            </a:r>
            <a:r>
              <a:rPr lang="en-US" altLang="zh-CN" sz="4000" b="1">
                <a:latin typeface="SimSun" panose="02010600030101010101" pitchFamily="2" charset="-122"/>
                <a:ea typeface="SimSun" panose="02010600030101010101" pitchFamily="2" charset="-122"/>
              </a:rPr>
              <a:t>:</a:t>
            </a:r>
            <a:endParaRPr lang="en-US" altLang="zh-CN" sz="4000" b="1"/>
          </a:p>
        </p:txBody>
      </p:sp>
      <p:sp>
        <p:nvSpPr>
          <p:cNvPr id="52227" name="Rectangle 3">
            <a:extLst>
              <a:ext uri="{FF2B5EF4-FFF2-40B4-BE49-F238E27FC236}">
                <a16:creationId xmlns:a16="http://schemas.microsoft.com/office/drawing/2014/main" xmlns="" id="{11CDFF0E-B1A4-42F3-9AC4-BB8576456333}"/>
              </a:ext>
            </a:extLst>
          </p:cNvPr>
          <p:cNvSpPr>
            <a:spLocks noGrp="1" noChangeArrowheads="1"/>
          </p:cNvSpPr>
          <p:nvPr>
            <p:ph type="body" idx="1"/>
          </p:nvPr>
        </p:nvSpPr>
        <p:spPr>
          <a:xfrm>
            <a:off x="-20638" y="836613"/>
            <a:ext cx="9144001" cy="5516562"/>
          </a:xfrm>
        </p:spPr>
        <p:txBody>
          <a:bodyPr/>
          <a:lstStyle/>
          <a:p>
            <a:pPr lvl="1">
              <a:lnSpc>
                <a:spcPct val="90000"/>
              </a:lnSpc>
              <a:buFontTx/>
              <a:buNone/>
            </a:pPr>
            <a:r>
              <a:rPr lang="zh-CN" altLang="en-US" sz="3100" b="1" dirty="0">
                <a:solidFill>
                  <a:srgbClr val="000000"/>
                </a:solidFill>
                <a:latin typeface="SimSun" panose="02010600030101010101" pitchFamily="2" charset="-122"/>
                <a:ea typeface="SimSun" panose="02010600030101010101" pitchFamily="2" charset="-122"/>
              </a:rPr>
              <a:t>守安息日（星期六）禁戒飲食</a:t>
            </a:r>
            <a:br>
              <a:rPr lang="zh-CN" altLang="en-US" sz="3100" b="1" dirty="0">
                <a:solidFill>
                  <a:srgbClr val="000000"/>
                </a:solidFill>
                <a:latin typeface="SimSun" panose="02010600030101010101" pitchFamily="2" charset="-122"/>
                <a:ea typeface="SimSun" panose="02010600030101010101" pitchFamily="2" charset="-122"/>
              </a:rPr>
            </a:br>
            <a:r>
              <a:rPr lang="zh-CN" altLang="en-US" sz="3100" b="1" dirty="0">
                <a:solidFill>
                  <a:srgbClr val="000000"/>
                </a:solidFill>
                <a:latin typeface="SimSun" panose="02010600030101010101" pitchFamily="2" charset="-122"/>
                <a:ea typeface="SimSun" panose="02010600030101010101" pitchFamily="2" charset="-122"/>
              </a:rPr>
              <a:t>安息日会认为今日一切基督徒皆应守安息日</a:t>
            </a:r>
            <a:r>
              <a:rPr lang="en-US" altLang="zh-CN" sz="3100" b="1" dirty="0">
                <a:solidFill>
                  <a:srgbClr val="000000"/>
                </a:solidFill>
                <a:latin typeface="SimSun" panose="02010600030101010101" pitchFamily="2" charset="-122"/>
                <a:ea typeface="SimSun" panose="02010600030101010101" pitchFamily="2" charset="-122"/>
              </a:rPr>
              <a:t>(</a:t>
            </a:r>
            <a:r>
              <a:rPr lang="zh-CN" altLang="en-US" sz="3100" b="1" dirty="0">
                <a:solidFill>
                  <a:srgbClr val="000000"/>
                </a:solidFill>
                <a:latin typeface="SimSun" panose="02010600030101010101" pitchFamily="2" charset="-122"/>
                <a:ea typeface="SimSun" panose="02010600030101010101" pitchFamily="2" charset="-122"/>
              </a:rPr>
              <a:t>星期六</a:t>
            </a:r>
            <a:r>
              <a:rPr lang="en-US" altLang="zh-CN" sz="3100" b="1" dirty="0">
                <a:solidFill>
                  <a:srgbClr val="000000"/>
                </a:solidFill>
                <a:latin typeface="SimSun" panose="02010600030101010101" pitchFamily="2" charset="-122"/>
                <a:ea typeface="SimSun" panose="02010600030101010101" pitchFamily="2" charset="-122"/>
              </a:rPr>
              <a:t>)</a:t>
            </a:r>
            <a:r>
              <a:rPr lang="zh-CN" altLang="en-US" sz="3100" b="1" dirty="0">
                <a:solidFill>
                  <a:srgbClr val="000000"/>
                </a:solidFill>
                <a:latin typeface="SimSun" panose="02010600030101010101" pitchFamily="2" charset="-122"/>
                <a:ea typeface="SimSun" panose="02010600030101010101" pitchFamily="2" charset="-122"/>
              </a:rPr>
              <a:t>，是为服权柄的记号，守安息日也可有助于得救。</a:t>
            </a:r>
            <a:r>
              <a:rPr lang="zh-TW" altLang="en-US" sz="3100" b="1" dirty="0">
                <a:solidFill>
                  <a:srgbClr val="000000"/>
                </a:solidFill>
                <a:latin typeface="SimSun" panose="02010600030101010101" pitchFamily="2" charset="-122"/>
                <a:ea typeface="SimSun" panose="02010600030101010101" pitchFamily="2" charset="-122"/>
              </a:rPr>
              <a:t>信徒亦要在飲食上守律法上的禁戒</a:t>
            </a:r>
            <a:r>
              <a:rPr lang="en-US" altLang="zh-TW" sz="3100" b="1" dirty="0">
                <a:solidFill>
                  <a:srgbClr val="000000"/>
                </a:solidFill>
                <a:latin typeface="SimSun" panose="02010600030101010101" pitchFamily="2" charset="-122"/>
                <a:ea typeface="SimSun" panose="02010600030101010101" pitchFamily="2" charset="-122"/>
              </a:rPr>
              <a:t>.</a:t>
            </a:r>
            <a:br>
              <a:rPr lang="en-US" altLang="zh-TW" sz="3100" b="1" dirty="0">
                <a:solidFill>
                  <a:srgbClr val="000000"/>
                </a:solidFill>
                <a:latin typeface="SimSun" panose="02010600030101010101" pitchFamily="2" charset="-122"/>
                <a:ea typeface="SimSun" panose="02010600030101010101" pitchFamily="2" charset="-122"/>
              </a:rPr>
            </a:br>
            <a:endParaRPr lang="en-US" altLang="zh-TW" sz="3100" b="1" dirty="0">
              <a:solidFill>
                <a:srgbClr val="000000"/>
              </a:solidFill>
              <a:latin typeface="SimSun" panose="02010600030101010101" pitchFamily="2" charset="-122"/>
              <a:ea typeface="SimSun" panose="02010600030101010101" pitchFamily="2" charset="-122"/>
            </a:endParaRPr>
          </a:p>
          <a:p>
            <a:pPr lvl="1">
              <a:lnSpc>
                <a:spcPct val="90000"/>
              </a:lnSpc>
              <a:buFontTx/>
              <a:buNone/>
            </a:pPr>
            <a:r>
              <a:rPr lang="en-US" altLang="zh-CN" sz="3100" b="1" dirty="0">
                <a:solidFill>
                  <a:srgbClr val="000000"/>
                </a:solidFill>
                <a:latin typeface="SimSun" panose="02010600030101010101" pitchFamily="2" charset="-122"/>
                <a:ea typeface="SimSun" panose="02010600030101010101" pitchFamily="2" charset="-122"/>
              </a:rPr>
              <a:t>【</a:t>
            </a:r>
            <a:r>
              <a:rPr lang="zh-CN" altLang="en-US" sz="3100" b="1" dirty="0">
                <a:solidFill>
                  <a:srgbClr val="000000"/>
                </a:solidFill>
                <a:latin typeface="SimSun" panose="02010600030101010101" pitchFamily="2" charset="-122"/>
                <a:ea typeface="SimSun" panose="02010600030101010101" pitchFamily="2" charset="-122"/>
              </a:rPr>
              <a:t>圣经真道</a:t>
            </a:r>
            <a:r>
              <a:rPr lang="en-US" altLang="zh-CN" sz="3100" b="1" dirty="0">
                <a:solidFill>
                  <a:srgbClr val="000000"/>
                </a:solidFill>
                <a:latin typeface="SimSun" panose="02010600030101010101" pitchFamily="2" charset="-122"/>
                <a:ea typeface="SimSun" panose="02010600030101010101" pitchFamily="2" charset="-122"/>
              </a:rPr>
              <a:t>】</a:t>
            </a:r>
            <a:br>
              <a:rPr lang="en-US" altLang="zh-CN" sz="3100" b="1" dirty="0">
                <a:solidFill>
                  <a:srgbClr val="000000"/>
                </a:solidFill>
                <a:latin typeface="SimSun" panose="02010600030101010101" pitchFamily="2" charset="-122"/>
                <a:ea typeface="SimSun" panose="02010600030101010101" pitchFamily="2" charset="-122"/>
              </a:rPr>
            </a:br>
            <a:r>
              <a:rPr lang="en-US" altLang="zh-CN" sz="3100" b="1" dirty="0">
                <a:solidFill>
                  <a:srgbClr val="000000"/>
                </a:solidFill>
                <a:latin typeface="SimSun" panose="02010600030101010101" pitchFamily="2" charset="-122"/>
                <a:ea typeface="SimSun" panose="02010600030101010101" pitchFamily="2" charset="-122"/>
              </a:rPr>
              <a:t/>
            </a:r>
            <a:br>
              <a:rPr lang="en-US" altLang="zh-CN" sz="3100" b="1" dirty="0">
                <a:solidFill>
                  <a:srgbClr val="000000"/>
                </a:solidFill>
                <a:latin typeface="SimSun" panose="02010600030101010101" pitchFamily="2" charset="-122"/>
                <a:ea typeface="SimSun" panose="02010600030101010101" pitchFamily="2" charset="-122"/>
              </a:rPr>
            </a:br>
            <a:r>
              <a:rPr lang="zh-CN" altLang="en-US" sz="3100" b="1" dirty="0">
                <a:solidFill>
                  <a:srgbClr val="000000"/>
                </a:solidFill>
                <a:latin typeface="SimSun" panose="02010600030101010101" pitchFamily="2" charset="-122"/>
                <a:ea typeface="SimSun" panose="02010600030101010101" pitchFamily="2" charset="-122"/>
              </a:rPr>
              <a:t>在圣经的记载中，自从基督复活以后，从未有任何地方说到应该守安息日的字句</a:t>
            </a:r>
            <a:r>
              <a:rPr lang="en-US" altLang="zh-CN" sz="3100" b="1" dirty="0">
                <a:solidFill>
                  <a:srgbClr val="000000"/>
                </a:solidFill>
                <a:latin typeface="SimSun" panose="02010600030101010101" pitchFamily="2" charset="-122"/>
                <a:ea typeface="SimSun" panose="02010600030101010101" pitchFamily="2" charset="-122"/>
              </a:rPr>
              <a:t>. </a:t>
            </a:r>
            <a:r>
              <a:rPr lang="zh-CN" altLang="en-US" sz="3100" b="1" dirty="0">
                <a:solidFill>
                  <a:srgbClr val="000000"/>
                </a:solidFill>
                <a:latin typeface="SimSun" panose="02010600030101010101" pitchFamily="2" charset="-122"/>
                <a:ea typeface="SimSun" panose="02010600030101010101" pitchFamily="2" charset="-122"/>
              </a:rPr>
              <a:t>罗马书十四章清楚说明信徒不可以因守特殊节日或禁戒饮食而互相论断</a:t>
            </a:r>
            <a:r>
              <a:rPr lang="en-US" altLang="zh-CN" sz="3100" b="1" dirty="0">
                <a:solidFill>
                  <a:srgbClr val="000000"/>
                </a:solidFill>
                <a:latin typeface="SimSun" panose="02010600030101010101" pitchFamily="2" charset="-122"/>
                <a:ea typeface="SimSun" panose="02010600030101010101" pitchFamily="2" charset="-122"/>
              </a:rPr>
              <a:t>. </a:t>
            </a:r>
            <a:r>
              <a:rPr lang="zh-CN" altLang="en-US" sz="3100" b="1" dirty="0">
                <a:solidFill>
                  <a:srgbClr val="000000"/>
                </a:solidFill>
                <a:latin typeface="SimSun" panose="02010600030101010101" pitchFamily="2" charset="-122"/>
                <a:ea typeface="SimSun" panose="02010600030101010101" pitchFamily="2" charset="-122"/>
              </a:rPr>
              <a:t>保罗说</a:t>
            </a:r>
            <a:r>
              <a:rPr lang="en-US" altLang="zh-CN" sz="3100" b="1" dirty="0">
                <a:solidFill>
                  <a:srgbClr val="000000"/>
                </a:solidFill>
                <a:latin typeface="SimSun" panose="02010600030101010101" pitchFamily="2" charset="-122"/>
                <a:ea typeface="SimSun" panose="02010600030101010101" pitchFamily="2" charset="-122"/>
              </a:rPr>
              <a:t>,"</a:t>
            </a:r>
            <a:r>
              <a:rPr lang="zh-CN" altLang="en-US" sz="3100" b="1" dirty="0">
                <a:solidFill>
                  <a:srgbClr val="000000"/>
                </a:solidFill>
                <a:latin typeface="SimSun" panose="02010600030101010101" pitchFamily="2" charset="-122"/>
                <a:ea typeface="SimSun" panose="02010600030101010101" pitchFamily="2" charset="-122"/>
              </a:rPr>
              <a:t>人在自己以为可行的事上，能不自责，就有福了。</a:t>
            </a:r>
            <a:r>
              <a:rPr lang="en-US" altLang="zh-CN" sz="3100" b="1" dirty="0">
                <a:solidFill>
                  <a:srgbClr val="000000"/>
                </a:solidFill>
                <a:latin typeface="SimSun" panose="02010600030101010101" pitchFamily="2" charset="-122"/>
                <a:ea typeface="SimSun" panose="02010600030101010101" pitchFamily="2" charset="-122"/>
              </a:rPr>
              <a:t>"(</a:t>
            </a:r>
            <a:r>
              <a:rPr lang="zh-CN" altLang="en-US" sz="3100" b="1" dirty="0">
                <a:solidFill>
                  <a:srgbClr val="000000"/>
                </a:solidFill>
                <a:latin typeface="SimSun" panose="02010600030101010101" pitchFamily="2" charset="-122"/>
                <a:ea typeface="SimSun" panose="02010600030101010101" pitchFamily="2" charset="-122"/>
              </a:rPr>
              <a:t>罗十四</a:t>
            </a:r>
            <a:r>
              <a:rPr lang="en-US" altLang="zh-CN" sz="3100" b="1" dirty="0">
                <a:solidFill>
                  <a:srgbClr val="000000"/>
                </a:solidFill>
                <a:latin typeface="SimSun" panose="02010600030101010101" pitchFamily="2" charset="-122"/>
                <a:ea typeface="SimSun" panose="02010600030101010101" pitchFamily="2" charset="-122"/>
              </a:rPr>
              <a:t>22)</a:t>
            </a:r>
          </a:p>
        </p:txBody>
      </p:sp>
      <p:sp>
        <p:nvSpPr>
          <p:cNvPr id="49156" name="Footer Placeholder 1">
            <a:extLst>
              <a:ext uri="{FF2B5EF4-FFF2-40B4-BE49-F238E27FC236}">
                <a16:creationId xmlns:a16="http://schemas.microsoft.com/office/drawing/2014/main" xmlns="" id="{72B10FA8-96F5-4EF5-97CB-7E350108F046}"/>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zh-CN" altLang="en-US" sz="1200">
                <a:solidFill>
                  <a:srgbClr val="898989"/>
                </a:solidFill>
                <a:latin typeface="Calibri" panose="020F0502020204030204" pitchFamily="34" charset="0"/>
              </a:rPr>
              <a:t>洛丽华人基督教会二零一七年夏季成人主日學</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护教学初探</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异教异端与極端  潘柏滔</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趙任君</a:t>
            </a:r>
            <a:endParaRPr lang="en-US" altLang="zh-CN" sz="1200">
              <a:solidFill>
                <a:srgbClr val="898989"/>
              </a:solidFill>
              <a:latin typeface="Calibri" panose="020F0502020204030204" pitchFamily="34" charset="0"/>
            </a:endParaRPr>
          </a:p>
        </p:txBody>
      </p:sp>
    </p:spTree>
    <p:extLst>
      <p:ext uri="{BB962C8B-B14F-4D97-AF65-F5344CB8AC3E}">
        <p14:creationId xmlns:p14="http://schemas.microsoft.com/office/powerpoint/2010/main" val="3110511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xmlns="" id="{04F00461-872A-4A77-B6B4-2F0C28FF1F8B}"/>
              </a:ext>
            </a:extLst>
          </p:cNvPr>
          <p:cNvSpPr>
            <a:spLocks noGrp="1" noChangeArrowheads="1"/>
          </p:cNvSpPr>
          <p:nvPr>
            <p:ph type="body" idx="1"/>
          </p:nvPr>
        </p:nvSpPr>
        <p:spPr>
          <a:xfrm>
            <a:off x="0" y="188913"/>
            <a:ext cx="9144000" cy="6408737"/>
          </a:xfrm>
        </p:spPr>
        <p:txBody>
          <a:bodyPr/>
          <a:lstStyle/>
          <a:p>
            <a:pPr marL="457200" lvl="1" indent="0">
              <a:buFontTx/>
              <a:buNone/>
            </a:pPr>
            <a:r>
              <a:rPr lang="zh-TW" altLang="en-US" sz="4400" b="1">
                <a:latin typeface="SimSun" panose="02010600030101010101" pitchFamily="2" charset="-122"/>
                <a:ea typeface="SimSun" panose="02010600030101010101" pitchFamily="2" charset="-122"/>
              </a:rPr>
              <a:t>歌罗西书二章里，保罗吩咐歌罗西的教会不要受饮食、节期、日朔和安息日的辖制，因为这些事都是 </a:t>
            </a:r>
            <a:r>
              <a:rPr lang="en-US" altLang="zh-TW" sz="4400" b="1">
                <a:latin typeface="SimSun" panose="02010600030101010101" pitchFamily="2" charset="-122"/>
                <a:ea typeface="SimSun" panose="02010600030101010101" pitchFamily="2" charset="-122"/>
              </a:rPr>
              <a:t>“</a:t>
            </a:r>
            <a:r>
              <a:rPr lang="zh-TW" altLang="en-US" sz="4400" b="1">
                <a:latin typeface="SimSun" panose="02010600030101010101" pitchFamily="2" charset="-122"/>
                <a:ea typeface="SimSun" panose="02010600030101010101" pitchFamily="2" charset="-122"/>
              </a:rPr>
              <a:t>后事的影儿</a:t>
            </a:r>
            <a:r>
              <a:rPr lang="en-US" altLang="zh-TW" sz="4400" b="1">
                <a:latin typeface="SimSun" panose="02010600030101010101" pitchFamily="2" charset="-122"/>
                <a:ea typeface="SimSun" panose="02010600030101010101" pitchFamily="2" charset="-122"/>
              </a:rPr>
              <a:t>..</a:t>
            </a:r>
            <a:r>
              <a:rPr lang="zh-TW" altLang="en-US" sz="4400" b="1">
                <a:latin typeface="SimSun" panose="02010600030101010101" pitchFamily="2" charset="-122"/>
                <a:ea typeface="SimSun" panose="02010600030101010101" pitchFamily="2" charset="-122"/>
              </a:rPr>
              <a:t>那形体却是基督</a:t>
            </a:r>
            <a:r>
              <a:rPr lang="en-US" altLang="zh-TW" sz="4400" b="1">
                <a:latin typeface="SimSun" panose="02010600030101010101" pitchFamily="2" charset="-122"/>
                <a:ea typeface="SimSun" panose="02010600030101010101" pitchFamily="2" charset="-122"/>
              </a:rPr>
              <a:t>”</a:t>
            </a:r>
          </a:p>
          <a:p>
            <a:pPr marL="457200" lvl="1" indent="0">
              <a:buFontTx/>
              <a:buNone/>
            </a:pPr>
            <a:r>
              <a:rPr lang="zh-TW" altLang="en-US" sz="4400" b="1">
                <a:latin typeface="SimSun" panose="02010600030101010101" pitchFamily="2" charset="-122"/>
                <a:ea typeface="SimSun" panose="02010600030101010101" pitchFamily="2" charset="-122"/>
              </a:rPr>
              <a:t>舊約中安息日的律法有兩重意義</a:t>
            </a:r>
            <a:r>
              <a:rPr lang="en-US" altLang="zh-TW" sz="4400" b="1">
                <a:latin typeface="SimSun" panose="02010600030101010101" pitchFamily="2" charset="-122"/>
                <a:ea typeface="SimSun" panose="02010600030101010101" pitchFamily="2" charset="-122"/>
              </a:rPr>
              <a:t>: </a:t>
            </a:r>
            <a:r>
              <a:rPr lang="zh-TW" altLang="en-US" sz="4400" b="1">
                <a:latin typeface="SimSun" panose="02010600030101010101" pitchFamily="2" charset="-122"/>
                <a:ea typeface="SimSun" panose="02010600030101010101" pitchFamily="2" charset="-122"/>
              </a:rPr>
              <a:t>出廿</a:t>
            </a:r>
            <a:r>
              <a:rPr lang="en-US" altLang="zh-TW" sz="4400" b="1">
                <a:latin typeface="SimSun" panose="02010600030101010101" pitchFamily="2" charset="-122"/>
                <a:ea typeface="SimSun" panose="02010600030101010101" pitchFamily="2" charset="-122"/>
              </a:rPr>
              <a:t>8-11</a:t>
            </a:r>
            <a:r>
              <a:rPr lang="zh-TW" altLang="en-US" sz="4400" b="1">
                <a:latin typeface="SimSun" panose="02010600030101010101" pitchFamily="2" charset="-122"/>
                <a:ea typeface="SimSun" panose="02010600030101010101" pitchFamily="2" charset="-122"/>
              </a:rPr>
              <a:t>強調的是勞苦中的安息</a:t>
            </a:r>
            <a:r>
              <a:rPr lang="en-US" altLang="zh-TW" sz="4400" b="1">
                <a:latin typeface="SimSun" panose="02010600030101010101" pitchFamily="2" charset="-122"/>
                <a:ea typeface="SimSun" panose="02010600030101010101" pitchFamily="2" charset="-122"/>
              </a:rPr>
              <a:t>, </a:t>
            </a:r>
            <a:r>
              <a:rPr lang="zh-TW" altLang="en-US" sz="4400" b="1">
                <a:latin typeface="SimSun" panose="02010600030101010101" pitchFamily="2" charset="-122"/>
                <a:ea typeface="SimSun" panose="02010600030101010101" pitchFamily="2" charset="-122"/>
              </a:rPr>
              <a:t>身体的安息</a:t>
            </a:r>
            <a:r>
              <a:rPr lang="en-US" altLang="zh-TW" sz="4400" b="1">
                <a:latin typeface="SimSun" panose="02010600030101010101" pitchFamily="2" charset="-122"/>
                <a:ea typeface="SimSun" panose="02010600030101010101" pitchFamily="2" charset="-122"/>
              </a:rPr>
              <a:t>. </a:t>
            </a:r>
            <a:r>
              <a:rPr lang="zh-TW" altLang="en-US" sz="4400" b="1">
                <a:latin typeface="SimSun" panose="02010600030101010101" pitchFamily="2" charset="-122"/>
                <a:ea typeface="SimSun" panose="02010600030101010101" pitchFamily="2" charset="-122"/>
              </a:rPr>
              <a:t>申五</a:t>
            </a:r>
            <a:r>
              <a:rPr lang="en-US" altLang="zh-TW" sz="4400" b="1">
                <a:latin typeface="SimSun" panose="02010600030101010101" pitchFamily="2" charset="-122"/>
                <a:ea typeface="SimSun" panose="02010600030101010101" pitchFamily="2" charset="-122"/>
              </a:rPr>
              <a:t>12-15</a:t>
            </a:r>
            <a:r>
              <a:rPr lang="zh-TW" altLang="en-US" sz="4400" b="1">
                <a:latin typeface="SimSun" panose="02010600030101010101" pitchFamily="2" charset="-122"/>
                <a:ea typeface="SimSun" panose="02010600030101010101" pitchFamily="2" charset="-122"/>
              </a:rPr>
              <a:t>強調的是救贖性的安息</a:t>
            </a:r>
            <a:r>
              <a:rPr lang="en-US" altLang="zh-TW" sz="4400" b="1">
                <a:latin typeface="SimSun" panose="02010600030101010101" pitchFamily="2" charset="-122"/>
                <a:ea typeface="SimSun" panose="02010600030101010101" pitchFamily="2" charset="-122"/>
              </a:rPr>
              <a:t>, </a:t>
            </a:r>
            <a:r>
              <a:rPr lang="zh-TW" altLang="en-US" sz="4400" b="1">
                <a:latin typeface="SimSun" panose="02010600030101010101" pitchFamily="2" charset="-122"/>
                <a:ea typeface="SimSun" panose="02010600030101010101" pitchFamily="2" charset="-122"/>
              </a:rPr>
              <a:t>灵魂的安息</a:t>
            </a:r>
            <a:r>
              <a:rPr lang="en-US" altLang="zh-TW" sz="4400" b="1">
                <a:latin typeface="SimSun" panose="02010600030101010101" pitchFamily="2" charset="-122"/>
                <a:ea typeface="SimSun" panose="02010600030101010101" pitchFamily="2" charset="-122"/>
              </a:rPr>
              <a:t>.</a:t>
            </a:r>
          </a:p>
        </p:txBody>
      </p:sp>
      <p:sp>
        <p:nvSpPr>
          <p:cNvPr id="50179" name="Footer Placeholder 1">
            <a:extLst>
              <a:ext uri="{FF2B5EF4-FFF2-40B4-BE49-F238E27FC236}">
                <a16:creationId xmlns:a16="http://schemas.microsoft.com/office/drawing/2014/main" xmlns="" id="{42DD1167-E25F-4C4D-B399-B7C566D74657}"/>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zh-CN" altLang="en-US" sz="1200">
                <a:solidFill>
                  <a:srgbClr val="898989"/>
                </a:solidFill>
                <a:latin typeface="Calibri" panose="020F0502020204030204" pitchFamily="34" charset="0"/>
              </a:rPr>
              <a:t>洛丽华人基督教会二零一七年夏季成人主日學</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护教学初探</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异教异端与極端  潘柏滔</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趙任君</a:t>
            </a:r>
            <a:endParaRPr lang="en-US" altLang="zh-CN" sz="1200">
              <a:solidFill>
                <a:srgbClr val="898989"/>
              </a:solidFill>
              <a:latin typeface="Calibri" panose="020F0502020204030204" pitchFamily="34" charset="0"/>
            </a:endParaRPr>
          </a:p>
        </p:txBody>
      </p:sp>
    </p:spTree>
    <p:extLst>
      <p:ext uri="{BB962C8B-B14F-4D97-AF65-F5344CB8AC3E}">
        <p14:creationId xmlns:p14="http://schemas.microsoft.com/office/powerpoint/2010/main" val="4006424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a:extLst>
              <a:ext uri="{FF2B5EF4-FFF2-40B4-BE49-F238E27FC236}">
                <a16:creationId xmlns:a16="http://schemas.microsoft.com/office/drawing/2014/main" xmlns="" id="{932FBD85-0317-49DE-ACF2-756916E94F23}"/>
              </a:ext>
            </a:extLst>
          </p:cNvPr>
          <p:cNvSpPr>
            <a:spLocks noGrp="1" noChangeArrowheads="1"/>
          </p:cNvSpPr>
          <p:nvPr>
            <p:ph type="body" idx="1"/>
          </p:nvPr>
        </p:nvSpPr>
        <p:spPr>
          <a:xfrm>
            <a:off x="-396875" y="188913"/>
            <a:ext cx="9540875" cy="6408737"/>
          </a:xfrm>
        </p:spPr>
        <p:txBody>
          <a:bodyPr/>
          <a:lstStyle/>
          <a:p>
            <a:pPr lvl="1"/>
            <a:r>
              <a:rPr lang="zh-TW" altLang="en-US" sz="3300" b="1" dirty="0">
                <a:latin typeface="SimSun" panose="02010600030101010101" pitchFamily="2" charset="-122"/>
                <a:ea typeface="SimSun" panose="02010600030101010101" pitchFamily="2" charset="-122"/>
              </a:rPr>
              <a:t>舊約安息日是预表基督给我们的安息，來四告訴我們原本應許以色列子民的安息</a:t>
            </a:r>
            <a:r>
              <a:rPr lang="en-US" altLang="zh-TW" sz="3300" b="1" dirty="0">
                <a:latin typeface="SimSun" panose="02010600030101010101" pitchFamily="2" charset="-122"/>
                <a:ea typeface="SimSun" panose="02010600030101010101" pitchFamily="2" charset="-122"/>
              </a:rPr>
              <a:t>, </a:t>
            </a:r>
            <a:r>
              <a:rPr lang="zh-TW" altLang="en-US" sz="3300" b="1" dirty="0">
                <a:latin typeface="SimSun" panose="02010600030101010101" pitchFamily="2" charset="-122"/>
                <a:ea typeface="SimSun" panose="02010600030101010101" pitchFamily="2" charset="-122"/>
              </a:rPr>
              <a:t>因為他們的叛逆</a:t>
            </a:r>
            <a:r>
              <a:rPr lang="en-US" altLang="zh-TW" sz="3300" b="1" dirty="0">
                <a:latin typeface="SimSun" panose="02010600030101010101" pitchFamily="2" charset="-122"/>
                <a:ea typeface="SimSun" panose="02010600030101010101" pitchFamily="2" charset="-122"/>
              </a:rPr>
              <a:t>, </a:t>
            </a:r>
            <a:r>
              <a:rPr lang="zh-TW" altLang="en-US" sz="3300" b="1" dirty="0">
                <a:latin typeface="SimSun" panose="02010600030101010101" pitchFamily="2" charset="-122"/>
                <a:ea typeface="SimSun" panose="02010600030101010101" pitchFamily="2" charset="-122"/>
              </a:rPr>
              <a:t>沒有得到</a:t>
            </a:r>
            <a:r>
              <a:rPr lang="en-US" altLang="zh-TW" sz="3300" b="1" dirty="0">
                <a:latin typeface="SimSun" panose="02010600030101010101" pitchFamily="2" charset="-122"/>
                <a:ea typeface="SimSun" panose="02010600030101010101" pitchFamily="2" charset="-122"/>
              </a:rPr>
              <a:t>, </a:t>
            </a:r>
            <a:r>
              <a:rPr lang="zh-TW" altLang="en-US" sz="3300" b="1" dirty="0">
                <a:latin typeface="SimSun" panose="02010600030101010101" pitchFamily="2" charset="-122"/>
                <a:ea typeface="SimSun" panose="02010600030101010101" pitchFamily="2" charset="-122"/>
              </a:rPr>
              <a:t>詩九十五</a:t>
            </a:r>
            <a:r>
              <a:rPr lang="en-US" altLang="zh-TW" sz="3300" b="1" dirty="0">
                <a:latin typeface="SimSun" panose="02010600030101010101" pitchFamily="2" charset="-122"/>
                <a:ea typeface="SimSun" panose="02010600030101010101" pitchFamily="2" charset="-122"/>
              </a:rPr>
              <a:t>11</a:t>
            </a:r>
            <a:r>
              <a:rPr lang="zh-TW" altLang="en-US" sz="3300" b="1" dirty="0">
                <a:latin typeface="SimSun" panose="02010600030101010101" pitchFamily="2" charset="-122"/>
                <a:ea typeface="SimSun" panose="02010600030101010101" pitchFamily="2" charset="-122"/>
              </a:rPr>
              <a:t>說</a:t>
            </a:r>
            <a:r>
              <a:rPr lang="en-US" altLang="zh-TW" sz="3300" b="1" dirty="0">
                <a:latin typeface="SimSun" panose="02010600030101010101" pitchFamily="2" charset="-122"/>
                <a:ea typeface="SimSun" panose="02010600030101010101" pitchFamily="2" charset="-122"/>
              </a:rPr>
              <a:t>: </a:t>
            </a:r>
            <a:r>
              <a:rPr lang="zh-TW" altLang="en-US" sz="3300" b="1" dirty="0">
                <a:latin typeface="SimSun" panose="02010600030101010101" pitchFamily="2" charset="-122"/>
                <a:ea typeface="SimSun" panose="02010600030101010101" pitchFamily="2" charset="-122"/>
              </a:rPr>
              <a:t>他們斷不可進入我的安息</a:t>
            </a:r>
            <a:r>
              <a:rPr lang="en-US" altLang="zh-TW" sz="3300" b="1" dirty="0">
                <a:latin typeface="SimSun" panose="02010600030101010101" pitchFamily="2" charset="-122"/>
                <a:ea typeface="SimSun" panose="02010600030101010101" pitchFamily="2" charset="-122"/>
              </a:rPr>
              <a:t>. </a:t>
            </a:r>
            <a:r>
              <a:rPr lang="zh-TW" altLang="en-US" sz="3300" b="1" dirty="0">
                <a:latin typeface="SimSun" panose="02010600030101010101" pitchFamily="2" charset="-122"/>
                <a:ea typeface="SimSun" panose="02010600030101010101" pitchFamily="2" charset="-122"/>
              </a:rPr>
              <a:t>但神另有一安息日的安息為神的子民存留</a:t>
            </a:r>
            <a:r>
              <a:rPr lang="en-US" altLang="zh-TW" sz="3300" b="1" dirty="0">
                <a:latin typeface="SimSun" panose="02010600030101010101" pitchFamily="2" charset="-122"/>
                <a:ea typeface="SimSun" panose="02010600030101010101" pitchFamily="2" charset="-122"/>
              </a:rPr>
              <a:t>(</a:t>
            </a:r>
            <a:r>
              <a:rPr lang="zh-TW" altLang="en-US" sz="3300" b="1" dirty="0">
                <a:latin typeface="SimSun" panose="02010600030101010101" pitchFamily="2" charset="-122"/>
                <a:ea typeface="SimSun" panose="02010600030101010101" pitchFamily="2" charset="-122"/>
              </a:rPr>
              <a:t>來四</a:t>
            </a:r>
            <a:r>
              <a:rPr lang="en-US" altLang="zh-TW" sz="3300" b="1" dirty="0">
                <a:latin typeface="SimSun" panose="02010600030101010101" pitchFamily="2" charset="-122"/>
                <a:ea typeface="SimSun" panose="02010600030101010101" pitchFamily="2" charset="-122"/>
              </a:rPr>
              <a:t>9), </a:t>
            </a:r>
            <a:r>
              <a:rPr lang="zh-TW" altLang="en-US" sz="3300" b="1" dirty="0">
                <a:latin typeface="SimSun" panose="02010600030101010101" pitchFamily="2" charset="-122"/>
                <a:ea typeface="SimSun" panose="02010600030101010101" pitchFamily="2" charset="-122"/>
              </a:rPr>
              <a:t>指的是主耶稣</a:t>
            </a:r>
            <a:r>
              <a:rPr lang="en-US" altLang="zh-TW" sz="3300" b="1" dirty="0">
                <a:latin typeface="SimSun" panose="02010600030101010101" pitchFamily="2" charset="-122"/>
                <a:ea typeface="SimSun" panose="02010600030101010101" pitchFamily="2" charset="-122"/>
              </a:rPr>
              <a:t>, </a:t>
            </a:r>
            <a:r>
              <a:rPr lang="zh-TW" altLang="en-US" sz="3300" b="1" dirty="0">
                <a:latin typeface="SimSun" panose="02010600030101010101" pitchFamily="2" charset="-122"/>
                <a:ea typeface="SimSun" panose="02010600030101010101" pitchFamily="2" charset="-122"/>
              </a:rPr>
              <a:t>祂自己来了</a:t>
            </a:r>
            <a:r>
              <a:rPr lang="en-US" altLang="zh-TW" sz="3300" b="1" dirty="0">
                <a:latin typeface="SimSun" panose="02010600030101010101" pitchFamily="2" charset="-122"/>
                <a:ea typeface="SimSun" panose="02010600030101010101" pitchFamily="2" charset="-122"/>
              </a:rPr>
              <a:t>,</a:t>
            </a:r>
            <a:r>
              <a:rPr lang="zh-TW" altLang="en-US" sz="3300" b="1" dirty="0">
                <a:latin typeface="SimSun" panose="02010600030101010101" pitchFamily="2" charset="-122"/>
                <a:ea typeface="SimSun" panose="02010600030101010101" pitchFamily="2" charset="-122"/>
              </a:rPr>
              <a:t>就是我们的安息</a:t>
            </a:r>
            <a:r>
              <a:rPr lang="en-US" altLang="zh-TW" sz="3300" b="1" dirty="0">
                <a:latin typeface="SimSun" panose="02010600030101010101" pitchFamily="2" charset="-122"/>
                <a:ea typeface="SimSun" panose="02010600030101010101" pitchFamily="2" charset="-122"/>
              </a:rPr>
              <a:t>,</a:t>
            </a:r>
            <a:r>
              <a:rPr lang="zh-TW" altLang="en-US" sz="3300" b="1" dirty="0">
                <a:latin typeface="SimSun" panose="02010600030101010101" pitchFamily="2" charset="-122"/>
                <a:ea typeface="SimSun" panose="02010600030101010101" pitchFamily="2" charset="-122"/>
              </a:rPr>
              <a:t>祂说</a:t>
            </a:r>
            <a:r>
              <a:rPr lang="en-US" altLang="zh-TW" sz="3300" b="1" dirty="0">
                <a:latin typeface="SimSun" panose="02010600030101010101" pitchFamily="2" charset="-122"/>
                <a:ea typeface="SimSun" panose="02010600030101010101" pitchFamily="2" charset="-122"/>
              </a:rPr>
              <a:t>:“</a:t>
            </a:r>
            <a:r>
              <a:rPr lang="zh-TW" altLang="en-US" sz="3300" b="1" dirty="0">
                <a:latin typeface="SimSun" panose="02010600030101010101" pitchFamily="2" charset="-122"/>
                <a:ea typeface="SimSun" panose="02010600030101010101" pitchFamily="2" charset="-122"/>
              </a:rPr>
              <a:t>凡劳苦担重担的人可以到我这里来</a:t>
            </a:r>
            <a:r>
              <a:rPr lang="en-US" altLang="zh-TW" sz="3300" b="1" dirty="0">
                <a:latin typeface="SimSun" panose="02010600030101010101" pitchFamily="2" charset="-122"/>
                <a:ea typeface="SimSun" panose="02010600030101010101" pitchFamily="2" charset="-122"/>
              </a:rPr>
              <a:t>,</a:t>
            </a:r>
            <a:r>
              <a:rPr lang="zh-TW" altLang="en-US" sz="3300" b="1" dirty="0">
                <a:latin typeface="SimSun" panose="02010600030101010101" pitchFamily="2" charset="-122"/>
                <a:ea typeface="SimSun" panose="02010600030101010101" pitchFamily="2" charset="-122"/>
              </a:rPr>
              <a:t>我就使你们得安息</a:t>
            </a:r>
            <a:r>
              <a:rPr lang="en-US" altLang="zh-TW" sz="3300" b="1" dirty="0">
                <a:latin typeface="SimSun" panose="02010600030101010101" pitchFamily="2" charset="-122"/>
                <a:ea typeface="SimSun" panose="02010600030101010101" pitchFamily="2" charset="-122"/>
              </a:rPr>
              <a:t>.” (</a:t>
            </a:r>
            <a:r>
              <a:rPr lang="zh-TW" altLang="en-US" sz="3300" b="1" dirty="0">
                <a:latin typeface="SimSun" panose="02010600030101010101" pitchFamily="2" charset="-122"/>
                <a:ea typeface="SimSun" panose="02010600030101010101" pitchFamily="2" charset="-122"/>
              </a:rPr>
              <a:t>太十一</a:t>
            </a:r>
            <a:r>
              <a:rPr lang="en-US" altLang="zh-TW" sz="3300" b="1" dirty="0">
                <a:latin typeface="SimSun" panose="02010600030101010101" pitchFamily="2" charset="-122"/>
                <a:ea typeface="SimSun" panose="02010600030101010101" pitchFamily="2" charset="-122"/>
              </a:rPr>
              <a:t>28).</a:t>
            </a:r>
            <a:r>
              <a:rPr lang="zh-TW" altLang="en-US" sz="3300" b="1" dirty="0">
                <a:latin typeface="SimSun" panose="02010600030101010101" pitchFamily="2" charset="-122"/>
                <a:ea typeface="SimSun" panose="02010600030101010101" pitchFamily="2" charset="-122"/>
              </a:rPr>
              <a:t>祂是安息日的主</a:t>
            </a:r>
            <a:r>
              <a:rPr lang="en-US" altLang="zh-TW" sz="3300" b="1" dirty="0">
                <a:latin typeface="SimSun" panose="02010600030101010101" pitchFamily="2" charset="-122"/>
                <a:ea typeface="SimSun" panose="02010600030101010101" pitchFamily="2" charset="-122"/>
              </a:rPr>
              <a:t>, </a:t>
            </a:r>
            <a:r>
              <a:rPr lang="zh-TW" altLang="en-US" sz="3300" b="1" dirty="0">
                <a:latin typeface="SimSun" panose="02010600030101010101" pitchFamily="2" charset="-122"/>
                <a:ea typeface="SimSun" panose="02010600030101010101" pitchFamily="2" charset="-122"/>
              </a:rPr>
              <a:t>安息日是為人而設</a:t>
            </a:r>
            <a:r>
              <a:rPr lang="en-US" altLang="zh-TW" sz="3300" b="1" dirty="0">
                <a:latin typeface="SimSun" panose="02010600030101010101" pitchFamily="2" charset="-122"/>
                <a:ea typeface="SimSun" panose="02010600030101010101" pitchFamily="2" charset="-122"/>
              </a:rPr>
              <a:t>, </a:t>
            </a:r>
            <a:r>
              <a:rPr lang="zh-TW" altLang="en-US" sz="3300" b="1" dirty="0">
                <a:latin typeface="SimSun" panose="02010600030101010101" pitchFamily="2" charset="-122"/>
                <a:ea typeface="SimSun" panose="02010600030101010101" pitchFamily="2" charset="-122"/>
              </a:rPr>
              <a:t>人不是為安息日而設</a:t>
            </a:r>
            <a:r>
              <a:rPr lang="en-US" altLang="zh-TW" sz="3300" b="1" dirty="0">
                <a:latin typeface="SimSun" panose="02010600030101010101" pitchFamily="2" charset="-122"/>
                <a:ea typeface="SimSun" panose="02010600030101010101" pitchFamily="2" charset="-122"/>
              </a:rPr>
              <a:t>,( </a:t>
            </a:r>
            <a:r>
              <a:rPr lang="zh-TW" altLang="en-US" sz="3300" b="1" dirty="0">
                <a:latin typeface="SimSun" panose="02010600030101010101" pitchFamily="2" charset="-122"/>
                <a:ea typeface="SimSun" panose="02010600030101010101" pitchFamily="2" charset="-122"/>
              </a:rPr>
              <a:t>太十二</a:t>
            </a:r>
            <a:r>
              <a:rPr lang="en-US" altLang="zh-TW" sz="3300" b="1" dirty="0">
                <a:latin typeface="SimSun" panose="02010600030101010101" pitchFamily="2" charset="-122"/>
                <a:ea typeface="SimSun" panose="02010600030101010101" pitchFamily="2" charset="-122"/>
              </a:rPr>
              <a:t>1-8), </a:t>
            </a:r>
            <a:r>
              <a:rPr lang="zh-TW" altLang="en-US" sz="3300" b="1" dirty="0">
                <a:latin typeface="SimSun" panose="02010600030101010101" pitchFamily="2" charset="-122"/>
                <a:ea typeface="SimSun" panose="02010600030101010101" pitchFamily="2" charset="-122"/>
              </a:rPr>
              <a:t>他強調安息日的救贖意義</a:t>
            </a:r>
            <a:r>
              <a:rPr lang="en-US" altLang="zh-TW" sz="3300" b="1" dirty="0">
                <a:latin typeface="SimSun" panose="02010600030101010101" pitchFamily="2" charset="-122"/>
                <a:ea typeface="SimSun" panose="02010600030101010101" pitchFamily="2" charset="-122"/>
              </a:rPr>
              <a:t>, </a:t>
            </a:r>
            <a:r>
              <a:rPr lang="zh-TW" altLang="en-US" sz="3300" b="1" dirty="0">
                <a:latin typeface="SimSun" panose="02010600030101010101" pitchFamily="2" charset="-122"/>
                <a:ea typeface="SimSun" panose="02010600030101010101" pitchFamily="2" charset="-122"/>
              </a:rPr>
              <a:t>把安息提升到精義的層次裡</a:t>
            </a:r>
            <a:r>
              <a:rPr lang="en-US" altLang="zh-TW" sz="3300" b="1" dirty="0">
                <a:latin typeface="SimSun" panose="02010600030101010101" pitchFamily="2" charset="-122"/>
                <a:ea typeface="SimSun" panose="02010600030101010101" pitchFamily="2" charset="-122"/>
              </a:rPr>
              <a:t>. </a:t>
            </a:r>
            <a:r>
              <a:rPr lang="zh-TW" altLang="en-US" sz="3300" b="1" dirty="0">
                <a:latin typeface="SimSun" panose="02010600030101010101" pitchFamily="2" charset="-122"/>
                <a:ea typeface="SimSun" panose="02010600030101010101" pitchFamily="2" charset="-122"/>
              </a:rPr>
              <a:t>信主的人</a:t>
            </a:r>
            <a:r>
              <a:rPr lang="en-US" altLang="zh-TW" sz="3300" b="1" dirty="0">
                <a:latin typeface="SimSun" panose="02010600030101010101" pitchFamily="2" charset="-122"/>
                <a:ea typeface="SimSun" panose="02010600030101010101" pitchFamily="2" charset="-122"/>
              </a:rPr>
              <a:t>, </a:t>
            </a:r>
            <a:r>
              <a:rPr lang="zh-TW" altLang="en-US" sz="3300" b="1" dirty="0">
                <a:latin typeface="SimSun" panose="02010600030101010101" pitchFamily="2" charset="-122"/>
                <a:ea typeface="SimSun" panose="02010600030101010101" pitchFamily="2" charset="-122"/>
              </a:rPr>
              <a:t>今世心靈得安慰</a:t>
            </a:r>
            <a:r>
              <a:rPr lang="en-US" altLang="zh-TW" sz="3300" b="1" dirty="0">
                <a:latin typeface="SimSun" panose="02010600030101010101" pitchFamily="2" charset="-122"/>
                <a:ea typeface="SimSun" panose="02010600030101010101" pitchFamily="2" charset="-122"/>
              </a:rPr>
              <a:t>, </a:t>
            </a:r>
            <a:r>
              <a:rPr lang="zh-TW" altLang="en-US" sz="3300" b="1" dirty="0">
                <a:latin typeface="SimSun" panose="02010600030101010101" pitchFamily="2" charset="-122"/>
                <a:ea typeface="SimSun" panose="02010600030101010101" pitchFamily="2" charset="-122"/>
              </a:rPr>
              <a:t>來世靈魂得永遠安息</a:t>
            </a:r>
            <a:r>
              <a:rPr lang="en-US" altLang="zh-TW" sz="3300" b="1" dirty="0">
                <a:latin typeface="SimSun" panose="02010600030101010101" pitchFamily="2" charset="-122"/>
                <a:ea typeface="SimSun" panose="02010600030101010101" pitchFamily="2" charset="-122"/>
              </a:rPr>
              <a:t>.</a:t>
            </a:r>
          </a:p>
        </p:txBody>
      </p:sp>
      <p:sp>
        <p:nvSpPr>
          <p:cNvPr id="51203" name="Footer Placeholder 1">
            <a:extLst>
              <a:ext uri="{FF2B5EF4-FFF2-40B4-BE49-F238E27FC236}">
                <a16:creationId xmlns:a16="http://schemas.microsoft.com/office/drawing/2014/main" xmlns="" id="{83927E45-4D54-4487-9FDB-2DFA8B6269B2}"/>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zh-CN" altLang="en-US" sz="1200">
                <a:solidFill>
                  <a:srgbClr val="898989"/>
                </a:solidFill>
                <a:latin typeface="Calibri" panose="020F0502020204030204" pitchFamily="34" charset="0"/>
              </a:rPr>
              <a:t>洛丽华人基督教会二零一七年夏季成人主日學</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护教学初探</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异教异端与極端  潘柏滔</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趙任君</a:t>
            </a:r>
            <a:endParaRPr lang="en-US" altLang="zh-CN" sz="1200">
              <a:solidFill>
                <a:srgbClr val="898989"/>
              </a:solidFill>
              <a:latin typeface="Calibri" panose="020F0502020204030204" pitchFamily="34" charset="0"/>
            </a:endParaRPr>
          </a:p>
        </p:txBody>
      </p:sp>
    </p:spTree>
    <p:extLst>
      <p:ext uri="{BB962C8B-B14F-4D97-AF65-F5344CB8AC3E}">
        <p14:creationId xmlns:p14="http://schemas.microsoft.com/office/powerpoint/2010/main" val="2704105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xmlns="" id="{D2EFE61D-0D4E-497F-96DD-75809412B5D5}"/>
              </a:ext>
            </a:extLst>
          </p:cNvPr>
          <p:cNvSpPr>
            <a:spLocks noGrp="1" noChangeArrowheads="1"/>
          </p:cNvSpPr>
          <p:nvPr>
            <p:ph type="body" idx="4294967295"/>
          </p:nvPr>
        </p:nvSpPr>
        <p:spPr>
          <a:xfrm>
            <a:off x="0" y="692150"/>
            <a:ext cx="9144000" cy="5434013"/>
          </a:xfrm>
        </p:spPr>
        <p:txBody>
          <a:bodyPr/>
          <a:lstStyle/>
          <a:p>
            <a:r>
              <a:rPr lang="zh-TW" altLang="en-US" sz="3600" b="1">
                <a:solidFill>
                  <a:srgbClr val="000000"/>
                </a:solidFill>
                <a:latin typeface="SimSun" panose="02010600030101010101" pitchFamily="2" charset="-122"/>
                <a:ea typeface="SimSun" panose="02010600030101010101" pitchFamily="2" charset="-122"/>
              </a:rPr>
              <a:t>來四</a:t>
            </a:r>
            <a:r>
              <a:rPr lang="en-US" altLang="zh-TW" sz="3600" b="1">
                <a:solidFill>
                  <a:srgbClr val="000000"/>
                </a:solidFill>
                <a:latin typeface="SimSun" panose="02010600030101010101" pitchFamily="2" charset="-122"/>
                <a:ea typeface="SimSun" panose="02010600030101010101" pitchFamily="2" charset="-122"/>
              </a:rPr>
              <a:t>1-11</a:t>
            </a:r>
            <a:r>
              <a:rPr lang="zh-TW" altLang="en-US" sz="3600" b="1">
                <a:solidFill>
                  <a:srgbClr val="000000"/>
                </a:solidFill>
                <a:latin typeface="SimSun" panose="02010600030101010101" pitchFamily="2" charset="-122"/>
                <a:ea typeface="SimSun" panose="02010600030101010101" pitchFamily="2" charset="-122"/>
              </a:rPr>
              <a:t>對安息的解釋</a:t>
            </a:r>
            <a:r>
              <a:rPr lang="en-US" altLang="zh-TW" sz="3600" b="1">
                <a:solidFill>
                  <a:srgbClr val="000000"/>
                </a:solidFill>
                <a:latin typeface="SimSun" panose="02010600030101010101" pitchFamily="2" charset="-122"/>
                <a:ea typeface="SimSun" panose="02010600030101010101" pitchFamily="2" charset="-122"/>
              </a:rPr>
              <a:t>:</a:t>
            </a:r>
          </a:p>
          <a:p>
            <a:endParaRPr lang="en-US" altLang="zh-TW" sz="3600" b="1">
              <a:solidFill>
                <a:srgbClr val="000000"/>
              </a:solidFill>
              <a:latin typeface="SimSun" panose="02010600030101010101" pitchFamily="2" charset="-122"/>
              <a:ea typeface="SimSun" panose="02010600030101010101" pitchFamily="2" charset="-122"/>
            </a:endParaRPr>
          </a:p>
          <a:p>
            <a:r>
              <a:rPr lang="zh-TW" altLang="en-US" sz="3600" b="1">
                <a:solidFill>
                  <a:srgbClr val="000000"/>
                </a:solidFill>
                <a:latin typeface="SimSun" panose="02010600030101010101" pitchFamily="2" charset="-122"/>
                <a:ea typeface="SimSun" panose="02010600030101010101" pitchFamily="2" charset="-122"/>
              </a:rPr>
              <a:t>創</a:t>
            </a:r>
            <a:r>
              <a:rPr lang="en-US" altLang="zh-TW" sz="3600" b="1">
                <a:solidFill>
                  <a:srgbClr val="000000"/>
                </a:solidFill>
                <a:latin typeface="SimSun" panose="02010600030101010101" pitchFamily="2" charset="-122"/>
                <a:ea typeface="SimSun" panose="02010600030101010101" pitchFamily="2" charset="-122"/>
              </a:rPr>
              <a:t>2:1-3</a:t>
            </a:r>
            <a:r>
              <a:rPr lang="en-US" altLang="zh-TW" sz="3600" b="1">
                <a:solidFill>
                  <a:srgbClr val="000000"/>
                </a:solidFill>
                <a:latin typeface="SimSun" panose="02010600030101010101" pitchFamily="2" charset="-122"/>
                <a:ea typeface="SimSun" panose="02010600030101010101" pitchFamily="2" charset="-122"/>
                <a:sym typeface="Wingdings" panose="05000000000000000000" pitchFamily="2" charset="2"/>
              </a:rPr>
              <a:t></a:t>
            </a:r>
            <a:r>
              <a:rPr lang="zh-TW" altLang="en-US" sz="3600" b="1">
                <a:solidFill>
                  <a:srgbClr val="000000"/>
                </a:solidFill>
                <a:latin typeface="SimSun" panose="02010600030101010101" pitchFamily="2" charset="-122"/>
                <a:ea typeface="SimSun" panose="02010600030101010101" pitchFamily="2" charset="-122"/>
              </a:rPr>
              <a:t>出</a:t>
            </a:r>
            <a:r>
              <a:rPr lang="en-US" altLang="zh-TW" sz="3600" b="1">
                <a:solidFill>
                  <a:srgbClr val="000000"/>
                </a:solidFill>
                <a:latin typeface="SimSun" panose="02010600030101010101" pitchFamily="2" charset="-122"/>
                <a:ea typeface="SimSun" panose="02010600030101010101" pitchFamily="2" charset="-122"/>
              </a:rPr>
              <a:t>20:8-11, </a:t>
            </a:r>
            <a:r>
              <a:rPr lang="zh-TW" altLang="en-US" sz="3600" b="1">
                <a:solidFill>
                  <a:srgbClr val="000000"/>
                </a:solidFill>
                <a:latin typeface="SimSun" panose="02010600030101010101" pitchFamily="2" charset="-122"/>
                <a:ea typeface="SimSun" panose="02010600030101010101" pitchFamily="2" charset="-122"/>
              </a:rPr>
              <a:t>申</a:t>
            </a:r>
            <a:r>
              <a:rPr lang="en-US" altLang="zh-TW" sz="3600" b="1">
                <a:solidFill>
                  <a:srgbClr val="000000"/>
                </a:solidFill>
                <a:latin typeface="SimSun" panose="02010600030101010101" pitchFamily="2" charset="-122"/>
                <a:ea typeface="SimSun" panose="02010600030101010101" pitchFamily="2" charset="-122"/>
              </a:rPr>
              <a:t>5:12-15</a:t>
            </a:r>
            <a:r>
              <a:rPr lang="en-US" altLang="zh-TW" sz="3600" b="1">
                <a:solidFill>
                  <a:srgbClr val="000000"/>
                </a:solidFill>
                <a:latin typeface="SimSun" panose="02010600030101010101" pitchFamily="2" charset="-122"/>
                <a:ea typeface="SimSun" panose="02010600030101010101" pitchFamily="2" charset="-122"/>
                <a:sym typeface="Wingdings" panose="05000000000000000000" pitchFamily="2" charset="2"/>
              </a:rPr>
              <a:t></a:t>
            </a:r>
            <a:r>
              <a:rPr lang="zh-TW" altLang="en-US" sz="3600" b="1">
                <a:solidFill>
                  <a:srgbClr val="000000"/>
                </a:solidFill>
                <a:latin typeface="SimSun" panose="02010600030101010101" pitchFamily="2" charset="-122"/>
                <a:ea typeface="SimSun" panose="02010600030101010101" pitchFamily="2" charset="-122"/>
              </a:rPr>
              <a:t>詩</a:t>
            </a:r>
            <a:r>
              <a:rPr lang="en-US" altLang="zh-TW" sz="3600" b="1">
                <a:solidFill>
                  <a:srgbClr val="000000"/>
                </a:solidFill>
                <a:latin typeface="SimSun" panose="02010600030101010101" pitchFamily="2" charset="-122"/>
                <a:ea typeface="SimSun" panose="02010600030101010101" pitchFamily="2" charset="-122"/>
              </a:rPr>
              <a:t>95:911</a:t>
            </a:r>
            <a:r>
              <a:rPr lang="en-US" altLang="zh-TW" sz="3600" b="1">
                <a:solidFill>
                  <a:srgbClr val="000000"/>
                </a:solidFill>
                <a:latin typeface="SimSun" panose="02010600030101010101" pitchFamily="2" charset="-122"/>
                <a:ea typeface="SimSun" panose="02010600030101010101" pitchFamily="2" charset="-122"/>
                <a:sym typeface="Wingdings" panose="05000000000000000000" pitchFamily="2" charset="2"/>
              </a:rPr>
              <a:t></a:t>
            </a:r>
            <a:r>
              <a:rPr lang="zh-TW" altLang="en-US" sz="3600" b="1">
                <a:solidFill>
                  <a:srgbClr val="000000"/>
                </a:solidFill>
                <a:latin typeface="SimSun" panose="02010600030101010101" pitchFamily="2" charset="-122"/>
                <a:ea typeface="SimSun" panose="02010600030101010101" pitchFamily="2" charset="-122"/>
              </a:rPr>
              <a:t>來</a:t>
            </a:r>
            <a:r>
              <a:rPr lang="en-US" altLang="zh-TW" sz="3600" b="1">
                <a:solidFill>
                  <a:srgbClr val="000000"/>
                </a:solidFill>
                <a:latin typeface="SimSun" panose="02010600030101010101" pitchFamily="2" charset="-122"/>
                <a:ea typeface="SimSun" panose="02010600030101010101" pitchFamily="2" charset="-122"/>
              </a:rPr>
              <a:t>4:9</a:t>
            </a:r>
            <a:r>
              <a:rPr lang="en-US" altLang="zh-TW" sz="3600" b="1">
                <a:solidFill>
                  <a:srgbClr val="000000"/>
                </a:solidFill>
                <a:latin typeface="SimSun" panose="02010600030101010101" pitchFamily="2" charset="-122"/>
                <a:ea typeface="SimSun" panose="02010600030101010101" pitchFamily="2" charset="-122"/>
                <a:sym typeface="Wingdings" panose="05000000000000000000" pitchFamily="2" charset="2"/>
              </a:rPr>
              <a:t></a:t>
            </a:r>
            <a:r>
              <a:rPr lang="zh-TW" altLang="en-US" sz="3600" b="1">
                <a:solidFill>
                  <a:srgbClr val="000000"/>
                </a:solidFill>
                <a:latin typeface="SimSun" panose="02010600030101010101" pitchFamily="2" charset="-122"/>
                <a:ea typeface="SimSun" panose="02010600030101010101" pitchFamily="2" charset="-122"/>
              </a:rPr>
              <a:t>太</a:t>
            </a:r>
            <a:r>
              <a:rPr lang="en-US" altLang="zh-TW" sz="3600" b="1">
                <a:solidFill>
                  <a:srgbClr val="000000"/>
                </a:solidFill>
                <a:latin typeface="SimSun" panose="02010600030101010101" pitchFamily="2" charset="-122"/>
                <a:ea typeface="SimSun" panose="02010600030101010101" pitchFamily="2" charset="-122"/>
              </a:rPr>
              <a:t>11:28-30</a:t>
            </a:r>
            <a:r>
              <a:rPr lang="en-US" altLang="zh-TW" sz="3600" b="1">
                <a:solidFill>
                  <a:srgbClr val="000000"/>
                </a:solidFill>
                <a:latin typeface="SimSun" panose="02010600030101010101" pitchFamily="2" charset="-122"/>
                <a:ea typeface="SimSun" panose="02010600030101010101" pitchFamily="2" charset="-122"/>
                <a:sym typeface="Wingdings" panose="05000000000000000000" pitchFamily="2" charset="2"/>
              </a:rPr>
              <a:t></a:t>
            </a:r>
            <a:r>
              <a:rPr lang="zh-TW" altLang="en-US" sz="3600" b="1">
                <a:solidFill>
                  <a:srgbClr val="000000"/>
                </a:solidFill>
                <a:latin typeface="SimSun" panose="02010600030101010101" pitchFamily="2" charset="-122"/>
                <a:ea typeface="SimSun" panose="02010600030101010101" pitchFamily="2" charset="-122"/>
              </a:rPr>
              <a:t>啟</a:t>
            </a:r>
            <a:r>
              <a:rPr lang="en-US" altLang="zh-TW" sz="3600" b="1">
                <a:solidFill>
                  <a:srgbClr val="000000"/>
                </a:solidFill>
                <a:latin typeface="SimSun" panose="02010600030101010101" pitchFamily="2" charset="-122"/>
                <a:ea typeface="SimSun" panose="02010600030101010101" pitchFamily="2" charset="-122"/>
              </a:rPr>
              <a:t>21:1,3,4</a:t>
            </a:r>
          </a:p>
          <a:p>
            <a:pPr>
              <a:buFontTx/>
              <a:buNone/>
            </a:pPr>
            <a:endParaRPr lang="en-US" altLang="zh-TW" sz="3600" b="1">
              <a:solidFill>
                <a:srgbClr val="000000"/>
              </a:solidFill>
              <a:latin typeface="SimSun" panose="02010600030101010101" pitchFamily="2" charset="-122"/>
              <a:ea typeface="SimSun" panose="02010600030101010101" pitchFamily="2" charset="-122"/>
            </a:endParaRPr>
          </a:p>
          <a:p>
            <a:r>
              <a:rPr lang="en-US" altLang="zh-TW" sz="3600" b="1">
                <a:solidFill>
                  <a:srgbClr val="000000"/>
                </a:solidFill>
                <a:latin typeface="SimSun" panose="02010600030101010101" pitchFamily="2" charset="-122"/>
                <a:ea typeface="SimSun" panose="02010600030101010101" pitchFamily="2" charset="-122"/>
              </a:rPr>
              <a:t>(</a:t>
            </a:r>
            <a:r>
              <a:rPr lang="zh-TW" altLang="en-US" sz="3600" b="1">
                <a:solidFill>
                  <a:srgbClr val="000000"/>
                </a:solidFill>
                <a:latin typeface="SimSun" panose="02010600030101010101" pitchFamily="2" charset="-122"/>
                <a:ea typeface="SimSun" panose="02010600030101010101" pitchFamily="2" charset="-122"/>
              </a:rPr>
              <a:t>創造</a:t>
            </a:r>
            <a:r>
              <a:rPr lang="en-US" altLang="zh-TW" sz="3600" b="1">
                <a:solidFill>
                  <a:srgbClr val="000000"/>
                </a:solidFill>
                <a:latin typeface="SimSun" panose="02010600030101010101" pitchFamily="2" charset="-122"/>
                <a:ea typeface="SimSun" panose="02010600030101010101" pitchFamily="2" charset="-122"/>
              </a:rPr>
              <a:t>) </a:t>
            </a:r>
            <a:r>
              <a:rPr lang="en-US" altLang="zh-TW" sz="3600" b="1">
                <a:solidFill>
                  <a:srgbClr val="000000"/>
                </a:solidFill>
                <a:latin typeface="SimSun" panose="02010600030101010101" pitchFamily="2" charset="-122"/>
                <a:ea typeface="SimSun" panose="02010600030101010101" pitchFamily="2" charset="-122"/>
                <a:sym typeface="Wingdings" panose="05000000000000000000" pitchFamily="2" charset="2"/>
              </a:rPr>
              <a:t></a:t>
            </a:r>
            <a:r>
              <a:rPr lang="en-US" altLang="zh-TW" sz="3600" b="1">
                <a:solidFill>
                  <a:srgbClr val="000000"/>
                </a:solidFill>
                <a:latin typeface="SimSun" panose="02010600030101010101" pitchFamily="2" charset="-122"/>
                <a:ea typeface="SimSun" panose="02010600030101010101" pitchFamily="2" charset="-122"/>
              </a:rPr>
              <a:t> (</a:t>
            </a:r>
            <a:r>
              <a:rPr lang="zh-TW" altLang="en-US" sz="3600" b="1">
                <a:solidFill>
                  <a:srgbClr val="000000"/>
                </a:solidFill>
                <a:latin typeface="SimSun" panose="02010600030101010101" pitchFamily="2" charset="-122"/>
                <a:ea typeface="SimSun" panose="02010600030101010101" pitchFamily="2" charset="-122"/>
              </a:rPr>
              <a:t>西乃山</a:t>
            </a:r>
            <a:r>
              <a:rPr lang="en-US" altLang="zh-TW" sz="3600" b="1">
                <a:solidFill>
                  <a:srgbClr val="000000"/>
                </a:solidFill>
                <a:latin typeface="SimSun" panose="02010600030101010101" pitchFamily="2" charset="-122"/>
                <a:ea typeface="SimSun" panose="02010600030101010101" pitchFamily="2" charset="-122"/>
              </a:rPr>
              <a:t>) </a:t>
            </a:r>
            <a:r>
              <a:rPr lang="en-US" altLang="zh-TW" sz="3600" b="1">
                <a:solidFill>
                  <a:srgbClr val="000000"/>
                </a:solidFill>
                <a:latin typeface="SimSun" panose="02010600030101010101" pitchFamily="2" charset="-122"/>
                <a:ea typeface="SimSun" panose="02010600030101010101" pitchFamily="2" charset="-122"/>
                <a:sym typeface="Wingdings" panose="05000000000000000000" pitchFamily="2" charset="2"/>
              </a:rPr>
              <a:t>            </a:t>
            </a:r>
            <a:r>
              <a:rPr lang="en-US" altLang="zh-TW" sz="3600" b="1">
                <a:solidFill>
                  <a:srgbClr val="000000"/>
                </a:solidFill>
                <a:latin typeface="SimSun" panose="02010600030101010101" pitchFamily="2" charset="-122"/>
                <a:ea typeface="SimSun" panose="02010600030101010101" pitchFamily="2" charset="-122"/>
              </a:rPr>
              <a:t>(</a:t>
            </a:r>
            <a:r>
              <a:rPr lang="zh-TW" altLang="en-US" sz="3600" b="1">
                <a:solidFill>
                  <a:srgbClr val="000000"/>
                </a:solidFill>
                <a:latin typeface="SimSun" panose="02010600030101010101" pitchFamily="2" charset="-122"/>
                <a:ea typeface="SimSun" panose="02010600030101010101" pitchFamily="2" charset="-122"/>
              </a:rPr>
              <a:t>基督</a:t>
            </a:r>
            <a:r>
              <a:rPr lang="en-US" altLang="zh-TW" sz="3600" b="1">
                <a:solidFill>
                  <a:srgbClr val="000000"/>
                </a:solidFill>
                <a:latin typeface="SimSun" panose="02010600030101010101" pitchFamily="2" charset="-122"/>
                <a:ea typeface="SimSun" panose="02010600030101010101" pitchFamily="2" charset="-122"/>
              </a:rPr>
              <a:t>) </a:t>
            </a:r>
            <a:r>
              <a:rPr lang="en-US" altLang="zh-TW" sz="3600" b="1">
                <a:solidFill>
                  <a:srgbClr val="000000"/>
                </a:solidFill>
                <a:latin typeface="SimSun" panose="02010600030101010101" pitchFamily="2" charset="-122"/>
                <a:ea typeface="SimSun" panose="02010600030101010101" pitchFamily="2" charset="-122"/>
                <a:sym typeface="Wingdings" panose="05000000000000000000" pitchFamily="2" charset="2"/>
              </a:rPr>
              <a:t></a:t>
            </a:r>
            <a:r>
              <a:rPr lang="en-US" altLang="zh-TW" sz="3600" b="1">
                <a:solidFill>
                  <a:srgbClr val="000000"/>
                </a:solidFill>
                <a:latin typeface="SimSun" panose="02010600030101010101" pitchFamily="2" charset="-122"/>
                <a:ea typeface="SimSun" panose="02010600030101010101" pitchFamily="2" charset="-122"/>
              </a:rPr>
              <a:t> (</a:t>
            </a:r>
            <a:r>
              <a:rPr lang="zh-TW" altLang="en-US" sz="3600" b="1">
                <a:solidFill>
                  <a:srgbClr val="000000"/>
                </a:solidFill>
                <a:latin typeface="SimSun" panose="02010600030101010101" pitchFamily="2" charset="-122"/>
                <a:ea typeface="SimSun" panose="02010600030101010101" pitchFamily="2" charset="-122"/>
              </a:rPr>
              <a:t>新天新地</a:t>
            </a:r>
            <a:r>
              <a:rPr lang="en-US" altLang="zh-TW" sz="3600" b="1">
                <a:solidFill>
                  <a:srgbClr val="000000"/>
                </a:solidFill>
                <a:latin typeface="SimSun" panose="02010600030101010101" pitchFamily="2" charset="-122"/>
                <a:ea typeface="SimSun" panose="02010600030101010101" pitchFamily="2" charset="-122"/>
              </a:rPr>
              <a:t>)</a:t>
            </a:r>
            <a:endParaRPr lang="en-US" altLang="zh-CN" sz="3600" b="1">
              <a:solidFill>
                <a:srgbClr val="000000"/>
              </a:solidFill>
              <a:latin typeface="SimSun" panose="02010600030101010101" pitchFamily="2" charset="-122"/>
              <a:ea typeface="SimSun" panose="02010600030101010101" pitchFamily="2" charset="-122"/>
            </a:endParaRPr>
          </a:p>
        </p:txBody>
      </p:sp>
      <p:sp>
        <p:nvSpPr>
          <p:cNvPr id="52227" name="Footer Placeholder 1">
            <a:extLst>
              <a:ext uri="{FF2B5EF4-FFF2-40B4-BE49-F238E27FC236}">
                <a16:creationId xmlns:a16="http://schemas.microsoft.com/office/drawing/2014/main" xmlns="" id="{E402DB2D-7162-47C8-9DDD-43511DDA7936}"/>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zh-CN" altLang="en-US" sz="1200">
                <a:solidFill>
                  <a:srgbClr val="898989"/>
                </a:solidFill>
                <a:latin typeface="Calibri" panose="020F0502020204030204" pitchFamily="34" charset="0"/>
              </a:rPr>
              <a:t>洛丽华人基督教会二零一七年夏季成人主日學</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护教学初探</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异教异端与極端  潘柏滔</a:t>
            </a:r>
            <a:r>
              <a:rPr lang="en-US" altLang="zh-CN" sz="1200">
                <a:solidFill>
                  <a:srgbClr val="898989"/>
                </a:solidFill>
                <a:latin typeface="Calibri" panose="020F0502020204030204" pitchFamily="34" charset="0"/>
              </a:rPr>
              <a:t>, </a:t>
            </a:r>
            <a:r>
              <a:rPr lang="zh-CN" altLang="en-US" sz="1200">
                <a:solidFill>
                  <a:srgbClr val="898989"/>
                </a:solidFill>
                <a:latin typeface="Calibri" panose="020F0502020204030204" pitchFamily="34" charset="0"/>
              </a:rPr>
              <a:t>趙任君</a:t>
            </a:r>
            <a:endParaRPr lang="en-US" altLang="zh-CN" sz="1200">
              <a:solidFill>
                <a:srgbClr val="898989"/>
              </a:solidFill>
              <a:latin typeface="Calibri" panose="020F0502020204030204" pitchFamily="34" charset="0"/>
            </a:endParaRPr>
          </a:p>
        </p:txBody>
      </p:sp>
    </p:spTree>
    <p:extLst>
      <p:ext uri="{BB962C8B-B14F-4D97-AF65-F5344CB8AC3E}">
        <p14:creationId xmlns:p14="http://schemas.microsoft.com/office/powerpoint/2010/main" val="3173603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3097</Words>
  <Application>Microsoft Macintosh PowerPoint</Application>
  <PresentationFormat>On-screen Show (4:3)</PresentationFormat>
  <Paragraphs>516</Paragraphs>
  <Slides>39</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Arial Black</vt:lpstr>
      <vt:lpstr>Calibri</vt:lpstr>
      <vt:lpstr>MS Mincho</vt:lpstr>
      <vt:lpstr>MS PGothic</vt:lpstr>
      <vt:lpstr>ＭＳ Ｐゴシック</vt:lpstr>
      <vt:lpstr>PMingLiU</vt:lpstr>
      <vt:lpstr>SimSun</vt:lpstr>
      <vt:lpstr>Times New Roman</vt:lpstr>
      <vt:lpstr>Wingdings</vt:lpstr>
      <vt:lpstr>南極系統繁體</vt:lpstr>
      <vt:lpstr>Default Design</vt:lpstr>
      <vt:lpstr>13(8-27-17) 基督復臨安息日會  總結 </vt:lpstr>
      <vt:lpstr> 护教学初探:  異教, 異端與極端 </vt:lpstr>
      <vt:lpstr>PowerPoint Presentation</vt:lpstr>
      <vt:lpstr>PowerPoint Presentation</vt:lpstr>
      <vt:lpstr>PowerPoint Presentation</vt:lpstr>
      <vt:lpstr>基督复临安息日会信仰的差誤: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總結 </vt:lpstr>
      <vt:lpstr>PowerPoint Presentation</vt:lpstr>
      <vt:lpstr>PowerPoint Presentation</vt:lpstr>
      <vt:lpstr>PowerPoint Presentation</vt:lpstr>
      <vt:lpstr>PowerPoint Presentation</vt:lpstr>
      <vt:lpstr> 真理的標準:  </vt:lpstr>
      <vt:lpstr>世界觀的主流系統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Pattle Pun</dc:creator>
  <cp:lastModifiedBy>Pattle Pun</cp:lastModifiedBy>
  <cp:revision>37</cp:revision>
  <dcterms:created xsi:type="dcterms:W3CDTF">2017-08-03T16:15:11Z</dcterms:created>
  <dcterms:modified xsi:type="dcterms:W3CDTF">2017-08-26T18:07:04Z</dcterms:modified>
</cp:coreProperties>
</file>