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92" r:id="rId2"/>
    <p:sldId id="267" r:id="rId3"/>
    <p:sldId id="298" r:id="rId4"/>
    <p:sldId id="297" r:id="rId5"/>
    <p:sldId id="268" r:id="rId6"/>
    <p:sldId id="302" r:id="rId7"/>
    <p:sldId id="303" r:id="rId8"/>
    <p:sldId id="270" r:id="rId9"/>
    <p:sldId id="271" r:id="rId10"/>
    <p:sldId id="272" r:id="rId11"/>
    <p:sldId id="275" r:id="rId12"/>
    <p:sldId id="257" r:id="rId13"/>
    <p:sldId id="259" r:id="rId14"/>
    <p:sldId id="274" r:id="rId15"/>
    <p:sldId id="290" r:id="rId16"/>
    <p:sldId id="288" r:id="rId17"/>
    <p:sldId id="289" r:id="rId18"/>
    <p:sldId id="282" r:id="rId19"/>
    <p:sldId id="291" r:id="rId20"/>
    <p:sldId id="295" r:id="rId21"/>
    <p:sldId id="296" r:id="rId22"/>
    <p:sldId id="273" r:id="rId23"/>
    <p:sldId id="277" r:id="rId24"/>
    <p:sldId id="278" r:id="rId25"/>
    <p:sldId id="279" r:id="rId26"/>
    <p:sldId id="280" r:id="rId27"/>
    <p:sldId id="281" r:id="rId28"/>
    <p:sldId id="301" r:id="rId29"/>
    <p:sldId id="304" r:id="rId30"/>
    <p:sldId id="283" r:id="rId31"/>
    <p:sldId id="258" r:id="rId32"/>
    <p:sldId id="256" r:id="rId33"/>
    <p:sldId id="284" r:id="rId34"/>
    <p:sldId id="265" r:id="rId35"/>
    <p:sldId id="285" r:id="rId36"/>
    <p:sldId id="286" r:id="rId37"/>
    <p:sldId id="2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70C16D-BCB5-4147-81BE-4826D5E1F714}">
          <p14:sldIdLst>
            <p14:sldId id="292"/>
            <p14:sldId id="267"/>
            <p14:sldId id="298"/>
            <p14:sldId id="297"/>
            <p14:sldId id="268"/>
            <p14:sldId id="302"/>
            <p14:sldId id="303"/>
            <p14:sldId id="270"/>
            <p14:sldId id="271"/>
          </p14:sldIdLst>
        </p14:section>
        <p14:section name="Untitled Section" id="{F78AD9FE-36A7-F146-9CC5-89E712325A31}">
          <p14:sldIdLst>
            <p14:sldId id="272"/>
            <p14:sldId id="275"/>
            <p14:sldId id="257"/>
            <p14:sldId id="259"/>
            <p14:sldId id="274"/>
            <p14:sldId id="290"/>
            <p14:sldId id="288"/>
            <p14:sldId id="289"/>
            <p14:sldId id="282"/>
            <p14:sldId id="291"/>
            <p14:sldId id="295"/>
            <p14:sldId id="296"/>
            <p14:sldId id="273"/>
            <p14:sldId id="277"/>
            <p14:sldId id="278"/>
            <p14:sldId id="279"/>
            <p14:sldId id="280"/>
            <p14:sldId id="281"/>
            <p14:sldId id="301"/>
            <p14:sldId id="304"/>
            <p14:sldId id="283"/>
            <p14:sldId id="258"/>
            <p14:sldId id="256"/>
            <p14:sldId id="284"/>
            <p14:sldId id="265"/>
            <p14:sldId id="285"/>
            <p14:sldId id="286"/>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2292" autoAdjust="0"/>
  </p:normalViewPr>
  <p:slideViewPr>
    <p:cSldViewPr snapToGrid="0">
      <p:cViewPr varScale="1">
        <p:scale>
          <a:sx n="49" d="100"/>
          <a:sy n="49" d="100"/>
        </p:scale>
        <p:origin x="1334" y="48"/>
      </p:cViewPr>
      <p:guideLst>
        <p:guide orient="horz" pos="2160"/>
        <p:guide pos="2880"/>
      </p:guideLst>
    </p:cSldViewPr>
  </p:slideViewPr>
  <p:notesTextViewPr>
    <p:cViewPr>
      <p:scale>
        <a:sx n="1" d="1"/>
        <a:sy n="1" d="1"/>
      </p:scale>
      <p:origin x="0" y="0"/>
    </p:cViewPr>
  </p:notesTextViewPr>
  <p:sorterViewPr>
    <p:cViewPr>
      <p:scale>
        <a:sx n="170" d="100"/>
        <a:sy n="170" d="100"/>
      </p:scale>
      <p:origin x="0" y="-6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C4C38-182C-4EA8-B87A-28F810E15E96}" type="datetimeFigureOut">
              <a:rPr lang="en-US" smtClean="0"/>
              <a:t>2/11/2017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296CF-DF80-4619-89CA-E021662364D3}" type="slidenum">
              <a:rPr lang="en-US" smtClean="0"/>
              <a:t>‹#›</a:t>
            </a:fld>
            <a:endParaRPr lang="en-US"/>
          </a:p>
        </p:txBody>
      </p:sp>
    </p:spTree>
    <p:extLst>
      <p:ext uri="{BB962C8B-B14F-4D97-AF65-F5344CB8AC3E}">
        <p14:creationId xmlns:p14="http://schemas.microsoft.com/office/powerpoint/2010/main" val="117456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296CF-DF80-4619-89CA-E021662364D3}" type="slidenum">
              <a:rPr lang="en-US" smtClean="0"/>
              <a:t>9</a:t>
            </a:fld>
            <a:endParaRPr lang="en-US"/>
          </a:p>
        </p:txBody>
      </p:sp>
    </p:spTree>
    <p:extLst>
      <p:ext uri="{BB962C8B-B14F-4D97-AF65-F5344CB8AC3E}">
        <p14:creationId xmlns:p14="http://schemas.microsoft.com/office/powerpoint/2010/main" val="223948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296CF-DF80-4619-89CA-E021662364D3}" type="slidenum">
              <a:rPr lang="en-US" smtClean="0"/>
              <a:t>13</a:t>
            </a:fld>
            <a:endParaRPr lang="en-US"/>
          </a:p>
        </p:txBody>
      </p:sp>
    </p:spTree>
    <p:extLst>
      <p:ext uri="{BB962C8B-B14F-4D97-AF65-F5344CB8AC3E}">
        <p14:creationId xmlns:p14="http://schemas.microsoft.com/office/powerpoint/2010/main" val="173174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296CF-DF80-4619-89CA-E021662364D3}" type="slidenum">
              <a:rPr lang="en-US" smtClean="0"/>
              <a:t>20</a:t>
            </a:fld>
            <a:endParaRPr lang="en-US"/>
          </a:p>
        </p:txBody>
      </p:sp>
    </p:spTree>
    <p:extLst>
      <p:ext uri="{BB962C8B-B14F-4D97-AF65-F5344CB8AC3E}">
        <p14:creationId xmlns:p14="http://schemas.microsoft.com/office/powerpoint/2010/main" val="2272247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E5077-1D9E-4979-850D-32B1C58030E9}"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206268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B7D2C-8A4D-49A3-B20D-1CA948690520}"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150810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9DB7E-4F3E-4E50-A42E-0714FD328F9D}"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33189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146AC-E15B-482E-B7B4-3E6B6522766B}"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59299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8298E3-D059-402F-8506-786C29F79D24}"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23225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CDAC35-72DC-40EF-BA38-FF7B153B2CED}" type="datetime1">
              <a:rPr lang="en-US" smtClean="0"/>
              <a:t>2/11/2017</a:t>
            </a:fld>
            <a:endParaRPr lang="en-US"/>
          </a:p>
        </p:txBody>
      </p:sp>
      <p:sp>
        <p:nvSpPr>
          <p:cNvPr id="6" name="Footer Placeholder 5"/>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7" name="Slide Number Placeholder 6"/>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139574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6A37D-ABFD-43C5-9899-F42D9D1D1F19}" type="datetime1">
              <a:rPr lang="en-US" smtClean="0"/>
              <a:t>2/11/2017</a:t>
            </a:fld>
            <a:endParaRPr lang="en-US"/>
          </a:p>
        </p:txBody>
      </p:sp>
      <p:sp>
        <p:nvSpPr>
          <p:cNvPr id="8" name="Footer Placeholder 7"/>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9" name="Slide Number Placeholder 8"/>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158952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11514F-EAD6-4AA1-9B52-BAC30822E837}" type="datetime1">
              <a:rPr lang="en-US" smtClean="0"/>
              <a:t>2/11/2017</a:t>
            </a:fld>
            <a:endParaRPr lang="en-US"/>
          </a:p>
        </p:txBody>
      </p:sp>
      <p:sp>
        <p:nvSpPr>
          <p:cNvPr id="4" name="Footer Placeholder 3"/>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5" name="Slide Number Placeholder 4"/>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13724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95C1C-AE47-449A-A33C-2084F8448DFF}"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408381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74630C-7E79-4484-ABEC-75D4F4590463}" type="datetime1">
              <a:rPr lang="en-US" smtClean="0"/>
              <a:t>2/11/2017</a:t>
            </a:fld>
            <a:endParaRPr lang="en-US"/>
          </a:p>
        </p:txBody>
      </p:sp>
      <p:sp>
        <p:nvSpPr>
          <p:cNvPr id="6" name="Footer Placeholder 5"/>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7" name="Slide Number Placeholder 6"/>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313011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95D41-45F0-45C9-BC66-12D000E11CA0}" type="datetime1">
              <a:rPr lang="en-US" smtClean="0"/>
              <a:t>2/11/2017</a:t>
            </a:fld>
            <a:endParaRPr lang="en-US"/>
          </a:p>
        </p:txBody>
      </p:sp>
      <p:sp>
        <p:nvSpPr>
          <p:cNvPr id="6" name="Footer Placeholder 5"/>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7" name="Slide Number Placeholder 6"/>
          <p:cNvSpPr>
            <a:spLocks noGrp="1"/>
          </p:cNvSpPr>
          <p:nvPr>
            <p:ph type="sldNum" sz="quarter" idx="12"/>
          </p:nvPr>
        </p:nvSpPr>
        <p:spPr/>
        <p:txBody>
          <a:bodyPr/>
          <a:lstStyle/>
          <a:p>
            <a:fld id="{89678012-2C8F-44C1-8212-B41D894B3370}" type="slidenum">
              <a:rPr lang="en-US" smtClean="0"/>
              <a:t>‹#›</a:t>
            </a:fld>
            <a:endParaRPr lang="en-US"/>
          </a:p>
        </p:txBody>
      </p:sp>
    </p:spTree>
    <p:extLst>
      <p:ext uri="{BB962C8B-B14F-4D97-AF65-F5344CB8AC3E}">
        <p14:creationId xmlns:p14="http://schemas.microsoft.com/office/powerpoint/2010/main" val="418548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42762-F6C9-405B-BC36-29D48F0917E7}" type="datetime1">
              <a:rPr lang="en-US" smtClean="0"/>
              <a:t>2/11/2017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78012-2C8F-44C1-8212-B41D894B3370}" type="slidenum">
              <a:rPr lang="en-US" smtClean="0"/>
              <a:t>‹#›</a:t>
            </a:fld>
            <a:endParaRPr lang="en-US"/>
          </a:p>
        </p:txBody>
      </p:sp>
    </p:spTree>
    <p:extLst>
      <p:ext uri="{BB962C8B-B14F-4D97-AF65-F5344CB8AC3E}">
        <p14:creationId xmlns:p14="http://schemas.microsoft.com/office/powerpoint/2010/main" val="315667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youtube.com/watch?v=C6Xo7dXkHbc"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152355"/>
            <a:ext cx="8977085" cy="683082"/>
          </a:xfrm>
        </p:spPr>
        <p:txBody>
          <a:bodyPr>
            <a:normAutofit/>
          </a:bodyPr>
          <a:lstStyle/>
          <a:p>
            <a:pPr algn="ctr"/>
            <a:r>
              <a:rPr lang="zh-CN" altLang="en-US" sz="2500" b="1" dirty="0">
                <a:latin typeface="SimSun" panose="02010600030101010101" pitchFamily="2" charset="-122"/>
                <a:ea typeface="SimSun" panose="02010600030101010101" pitchFamily="2" charset="-122"/>
              </a:rPr>
              <a:t>生命讀经系列（旧约讀经）摩西五经</a:t>
            </a:r>
            <a:r>
              <a:rPr lang="en-US" altLang="zh-CN" sz="2500" b="1" dirty="0">
                <a:latin typeface="SimSun" panose="02010600030101010101" pitchFamily="2" charset="-122"/>
                <a:ea typeface="SimSun" panose="02010600030101010101" pitchFamily="2" charset="-122"/>
              </a:rPr>
              <a:t>12</a:t>
            </a:r>
            <a:r>
              <a:rPr lang="zh-CN" altLang="en-US" sz="2500" b="1" dirty="0">
                <a:latin typeface="SimSun" panose="02010600030101010101" pitchFamily="2" charset="-122"/>
                <a:ea typeface="SimSun" panose="02010600030101010101" pitchFamily="2" charset="-122"/>
              </a:rPr>
              <a:t>課，</a:t>
            </a:r>
            <a:r>
              <a:rPr lang="en-US" altLang="zh-CN" sz="2500" b="1" dirty="0">
                <a:latin typeface="SimSun" panose="02010600030101010101" pitchFamily="2" charset="-122"/>
                <a:ea typeface="SimSun" panose="02010600030101010101" pitchFamily="2" charset="-122"/>
              </a:rPr>
              <a:t>2017</a:t>
            </a:r>
            <a:r>
              <a:rPr lang="zh-CN" altLang="en-US" sz="2500" b="1" dirty="0">
                <a:latin typeface="SimSun" panose="02010600030101010101" pitchFamily="2" charset="-122"/>
                <a:ea typeface="SimSun" panose="02010600030101010101" pitchFamily="2" charset="-122"/>
              </a:rPr>
              <a:t>年</a:t>
            </a:r>
            <a:r>
              <a:rPr lang="en-US" altLang="zh-CN" sz="2500" b="1" dirty="0">
                <a:latin typeface="SimSun" panose="02010600030101010101" pitchFamily="2" charset="-122"/>
                <a:ea typeface="SimSun" panose="02010600030101010101" pitchFamily="2" charset="-122"/>
              </a:rPr>
              <a:t>1-3</a:t>
            </a:r>
            <a:r>
              <a:rPr lang="zh-CN" altLang="en-US" sz="2500" b="1" dirty="0">
                <a:latin typeface="SimSun" panose="02010600030101010101" pitchFamily="2" charset="-122"/>
                <a:ea typeface="SimSun" panose="02010600030101010101" pitchFamily="2" charset="-122"/>
              </a:rPr>
              <a:t>月</a:t>
            </a:r>
            <a:endParaRPr lang="en-US" sz="2500" b="1"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a:xfrm>
            <a:off x="608693" y="6467296"/>
            <a:ext cx="2057400" cy="271425"/>
          </a:xfrm>
        </p:spPr>
        <p:txBody>
          <a:bodyPr/>
          <a:lstStyle/>
          <a:p>
            <a:fld id="{3C675494-AE3E-4D54-9A76-9E52DB5136F5}" type="datetime1">
              <a:rPr lang="en-US" smtClean="0"/>
              <a:t>2/11/2017</a:t>
            </a:fld>
            <a:endParaRPr lang="en-US" dirty="0"/>
          </a:p>
        </p:txBody>
      </p:sp>
      <p:sp>
        <p:nvSpPr>
          <p:cNvPr id="5" name="Footer Placeholder 4"/>
          <p:cNvSpPr>
            <a:spLocks noGrp="1"/>
          </p:cNvSpPr>
          <p:nvPr>
            <p:ph type="ftr" sz="quarter" idx="11"/>
          </p:nvPr>
        </p:nvSpPr>
        <p:spPr>
          <a:xfrm>
            <a:off x="3294743" y="6580150"/>
            <a:ext cx="5374821" cy="45719"/>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6" name="Slide Number Placeholder 5"/>
          <p:cNvSpPr>
            <a:spLocks noGrp="1"/>
          </p:cNvSpPr>
          <p:nvPr>
            <p:ph type="sldNum" sz="quarter" idx="12"/>
          </p:nvPr>
        </p:nvSpPr>
        <p:spPr>
          <a:xfrm>
            <a:off x="6457950" y="6125032"/>
            <a:ext cx="2057400" cy="365125"/>
          </a:xfrm>
        </p:spPr>
        <p:txBody>
          <a:bodyPr/>
          <a:lstStyle/>
          <a:p>
            <a:fld id="{A734FF1C-C082-46CE-A597-CA818AAFF8DB}" type="slidenum">
              <a:rPr lang="en-US" smtClean="0"/>
              <a:pPr/>
              <a:t>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87206916"/>
              </p:ext>
            </p:extLst>
          </p:nvPr>
        </p:nvGraphicFramePr>
        <p:xfrm>
          <a:off x="159656" y="506353"/>
          <a:ext cx="8984344" cy="5973214"/>
        </p:xfrm>
        <a:graphic>
          <a:graphicData uri="http://schemas.openxmlformats.org/drawingml/2006/table">
            <a:tbl>
              <a:tblPr firstRow="1" firstCol="1" bandRow="1"/>
              <a:tblGrid>
                <a:gridCol w="1314501">
                  <a:extLst>
                    <a:ext uri="{9D8B030D-6E8A-4147-A177-3AD203B41FA5}">
                      <a16:colId xmlns:a16="http://schemas.microsoft.com/office/drawing/2014/main" val="2949850535"/>
                    </a:ext>
                  </a:extLst>
                </a:gridCol>
                <a:gridCol w="1124244">
                  <a:extLst>
                    <a:ext uri="{9D8B030D-6E8A-4147-A177-3AD203B41FA5}">
                      <a16:colId xmlns:a16="http://schemas.microsoft.com/office/drawing/2014/main" val="4044537204"/>
                    </a:ext>
                  </a:extLst>
                </a:gridCol>
                <a:gridCol w="2205828">
                  <a:extLst>
                    <a:ext uri="{9D8B030D-6E8A-4147-A177-3AD203B41FA5}">
                      <a16:colId xmlns:a16="http://schemas.microsoft.com/office/drawing/2014/main" val="3938454104"/>
                    </a:ext>
                  </a:extLst>
                </a:gridCol>
                <a:gridCol w="4339771">
                  <a:extLst>
                    <a:ext uri="{9D8B030D-6E8A-4147-A177-3AD203B41FA5}">
                      <a16:colId xmlns:a16="http://schemas.microsoft.com/office/drawing/2014/main" val="946058228"/>
                    </a:ext>
                  </a:extLst>
                </a:gridCol>
              </a:tblGrid>
              <a:tr h="433635">
                <a:tc>
                  <a:txBody>
                    <a:bodyPr/>
                    <a:lstStyle/>
                    <a:p>
                      <a:pPr marL="0" marR="0">
                        <a:lnSpc>
                          <a:spcPct val="107000"/>
                        </a:lnSpc>
                        <a:spcBef>
                          <a:spcPts val="0"/>
                        </a:spcBef>
                        <a:spcAft>
                          <a:spcPts val="0"/>
                        </a:spcAft>
                      </a:pPr>
                      <a:r>
                        <a:rPr lang="zh-CN" sz="1900" b="1" i="1">
                          <a:effectLst/>
                          <a:latin typeface="SimSun" panose="02010600030101010101" pitchFamily="2" charset="-122"/>
                          <a:ea typeface="SimSun" panose="02010600030101010101" pitchFamily="2" charset="-122"/>
                          <a:cs typeface="Times New Roman" panose="02020603050405020304" pitchFamily="18" charset="0"/>
                        </a:rPr>
                        <a:t>課程分配</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i="1">
                          <a:effectLst/>
                          <a:latin typeface="SimSun" panose="02010600030101010101" pitchFamily="2" charset="-122"/>
                          <a:ea typeface="SimSun" panose="02010600030101010101" pitchFamily="2" charset="-122"/>
                          <a:cs typeface="Times New Roman" panose="02020603050405020304" pitchFamily="18" charset="0"/>
                        </a:rPr>
                        <a:t>日期</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i="1">
                          <a:effectLst/>
                          <a:latin typeface="SimSun" panose="02010600030101010101" pitchFamily="2" charset="-122"/>
                          <a:ea typeface="SimSun" panose="02010600030101010101" pitchFamily="2" charset="-122"/>
                          <a:cs typeface="Times New Roman" panose="02020603050405020304" pitchFamily="18" charset="0"/>
                        </a:rPr>
                        <a:t>经文</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i="1">
                          <a:effectLst/>
                          <a:latin typeface="SimSun" panose="02010600030101010101" pitchFamily="2" charset="-122"/>
                          <a:ea typeface="SimSun" panose="02010600030101010101" pitchFamily="2" charset="-122"/>
                          <a:cs typeface="Times New Roman" panose="02020603050405020304" pitchFamily="18" charset="0"/>
                        </a:rPr>
                        <a:t>題目</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309985"/>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第一課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1/1</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五经</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五经概论，创世记導论</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85346"/>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第二課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1/8</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创</a:t>
                      </a:r>
                      <a:r>
                        <a:rPr lang="en-US" sz="1900" b="1">
                          <a:effectLst/>
                          <a:latin typeface="SimSun" panose="02010600030101010101" pitchFamily="2" charset="-122"/>
                          <a:ea typeface="SimSun" panose="02010600030101010101" pitchFamily="2" charset="-122"/>
                          <a:cs typeface="Times New Roman" panose="02020603050405020304" pitchFamily="18" charset="0"/>
                        </a:rPr>
                        <a:t>1</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创世</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07314"/>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第三課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1/15</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创</a:t>
                      </a:r>
                      <a:r>
                        <a:rPr lang="en-US" sz="1900" b="1">
                          <a:effectLst/>
                          <a:latin typeface="SimSun" panose="02010600030101010101" pitchFamily="2" charset="-122"/>
                          <a:ea typeface="SimSun" panose="02010600030101010101" pitchFamily="2" charset="-122"/>
                          <a:cs typeface="Times New Roman" panose="02020603050405020304" pitchFamily="18" charset="0"/>
                        </a:rPr>
                        <a:t>2</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造人</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27914"/>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第四課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1/22</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创</a:t>
                      </a:r>
                      <a:r>
                        <a:rPr lang="en-US" sz="1900" b="1">
                          <a:effectLst/>
                          <a:latin typeface="SimSun" panose="02010600030101010101" pitchFamily="2" charset="-122"/>
                          <a:ea typeface="SimSun" panose="02010600030101010101" pitchFamily="2" charset="-122"/>
                          <a:cs typeface="Times New Roman" panose="02020603050405020304" pitchFamily="18" charset="0"/>
                        </a:rPr>
                        <a:t>3-11</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墮落</a:t>
                      </a:r>
                      <a:r>
                        <a:rPr lang="en-US" sz="1900" b="1">
                          <a:effectLst/>
                          <a:latin typeface="SimSun" panose="02010600030101010101" pitchFamily="2" charset="-122"/>
                          <a:ea typeface="SimSun" panose="02010600030101010101" pitchFamily="2" charset="-122"/>
                          <a:cs typeface="Times New Roman" panose="02020603050405020304" pitchFamily="18" charset="0"/>
                        </a:rPr>
                        <a:t>: </a:t>
                      </a:r>
                      <a:r>
                        <a:rPr lang="zh-CN" sz="1900" b="1">
                          <a:effectLst/>
                          <a:latin typeface="SimSun" panose="02010600030101010101" pitchFamily="2" charset="-122"/>
                          <a:ea typeface="SimSun" panose="02010600030101010101" pitchFamily="2" charset="-122"/>
                          <a:cs typeface="Times New Roman" panose="02020603050405020304" pitchFamily="18" charset="0"/>
                        </a:rPr>
                        <a:t>伊甸園到巴別塔</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560929"/>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第五課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1/29</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创</a:t>
                      </a:r>
                      <a:r>
                        <a:rPr lang="en-US" sz="1900" b="1">
                          <a:effectLst/>
                          <a:latin typeface="SimSun" panose="02010600030101010101" pitchFamily="2" charset="-122"/>
                          <a:ea typeface="SimSun" panose="02010600030101010101" pitchFamily="2" charset="-122"/>
                          <a:cs typeface="Times New Roman" panose="02020603050405020304" pitchFamily="18" charset="0"/>
                        </a:rPr>
                        <a:t>12-36</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救贖历史三循環</a:t>
                      </a:r>
                      <a:r>
                        <a:rPr lang="en-US" sz="1900" b="1">
                          <a:effectLst/>
                          <a:latin typeface="SimSun" panose="02010600030101010101" pitchFamily="2" charset="-122"/>
                          <a:ea typeface="SimSun" panose="02010600030101010101" pitchFamily="2" charset="-122"/>
                          <a:cs typeface="Times New Roman" panose="02020603050405020304" pitchFamily="18" charset="0"/>
                        </a:rPr>
                        <a:t>: </a:t>
                      </a:r>
                      <a:r>
                        <a:rPr lang="zh-CN" sz="1900" b="1">
                          <a:effectLst/>
                          <a:latin typeface="SimSun" panose="02010600030101010101" pitchFamily="2" charset="-122"/>
                          <a:ea typeface="SimSun" panose="02010600030101010101" pitchFamily="2" charset="-122"/>
                          <a:cs typeface="Times New Roman" panose="02020603050405020304" pitchFamily="18" charset="0"/>
                        </a:rPr>
                        <a:t>亚伯拉罕</a:t>
                      </a:r>
                      <a:r>
                        <a:rPr lang="en-US" sz="1900" b="1">
                          <a:effectLst/>
                          <a:latin typeface="SimSun" panose="02010600030101010101" pitchFamily="2" charset="-122"/>
                          <a:ea typeface="SimSun" panose="02010600030101010101" pitchFamily="2" charset="-122"/>
                          <a:cs typeface="Times New Roman" panose="02020603050405020304" pitchFamily="18" charset="0"/>
                        </a:rPr>
                        <a:t>/</a:t>
                      </a:r>
                      <a:r>
                        <a:rPr lang="zh-CN" sz="1900" b="1">
                          <a:effectLst/>
                          <a:latin typeface="SimSun" panose="02010600030101010101" pitchFamily="2" charset="-122"/>
                          <a:ea typeface="SimSun" panose="02010600030101010101" pitchFamily="2" charset="-122"/>
                          <a:cs typeface="Times New Roman" panose="02020603050405020304" pitchFamily="18" charset="0"/>
                        </a:rPr>
                        <a:t>以撤</a:t>
                      </a:r>
                      <a:r>
                        <a:rPr lang="en-US" sz="1900" b="1">
                          <a:effectLst/>
                          <a:latin typeface="SimSun" panose="02010600030101010101" pitchFamily="2" charset="-122"/>
                          <a:ea typeface="SimSun" panose="02010600030101010101" pitchFamily="2" charset="-122"/>
                          <a:cs typeface="Times New Roman" panose="02020603050405020304" pitchFamily="18" charset="0"/>
                        </a:rPr>
                        <a:t>/</a:t>
                      </a:r>
                      <a:r>
                        <a:rPr lang="zh-CN" sz="1900" b="1">
                          <a:effectLst/>
                          <a:latin typeface="SimSun" panose="02010600030101010101" pitchFamily="2" charset="-122"/>
                          <a:ea typeface="SimSun" panose="02010600030101010101" pitchFamily="2" charset="-122"/>
                          <a:cs typeface="Times New Roman" panose="02020603050405020304" pitchFamily="18" charset="0"/>
                        </a:rPr>
                        <a:t>雅各</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408882"/>
                  </a:ext>
                </a:extLst>
              </a:tr>
              <a:tr h="580968">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第六課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2/5</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创</a:t>
                      </a:r>
                      <a:r>
                        <a:rPr lang="en-US" sz="1900" b="1">
                          <a:effectLst/>
                          <a:latin typeface="SimSun" panose="02010600030101010101" pitchFamily="2" charset="-122"/>
                          <a:ea typeface="SimSun" panose="02010600030101010101" pitchFamily="2" charset="-122"/>
                          <a:cs typeface="Times New Roman" panose="02020603050405020304" pitchFamily="18" charset="0"/>
                        </a:rPr>
                        <a:t>37-50</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遙望基督</a:t>
                      </a:r>
                      <a:r>
                        <a:rPr lang="en-US" sz="1900" b="1">
                          <a:effectLst/>
                          <a:latin typeface="SimSun" panose="02010600030101010101" pitchFamily="2" charset="-122"/>
                          <a:ea typeface="SimSun" panose="02010600030101010101" pitchFamily="2" charset="-122"/>
                          <a:cs typeface="Times New Roman" panose="02020603050405020304" pitchFamily="18" charset="0"/>
                        </a:rPr>
                        <a:t>: </a:t>
                      </a:r>
                      <a:r>
                        <a:rPr lang="zh-CN" sz="1900" b="1">
                          <a:effectLst/>
                          <a:latin typeface="SimSun" panose="02010600030101010101" pitchFamily="2" charset="-122"/>
                          <a:ea typeface="SimSun" panose="02010600030101010101" pitchFamily="2" charset="-122"/>
                          <a:cs typeface="Times New Roman" panose="02020603050405020304" pitchFamily="18" charset="0"/>
                        </a:rPr>
                        <a:t>约瑟循環</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688562"/>
                  </a:ext>
                </a:extLst>
              </a:tr>
              <a:tr h="472966">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第七課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2/12</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dirty="0">
                          <a:effectLst/>
                          <a:latin typeface="SimSun" panose="02010600030101010101" pitchFamily="2" charset="-122"/>
                          <a:ea typeface="SimSun" panose="02010600030101010101" pitchFamily="2" charset="-122"/>
                          <a:cs typeface="Times New Roman" panose="02020603050405020304" pitchFamily="18" charset="0"/>
                        </a:rPr>
                        <a:t>出</a:t>
                      </a:r>
                      <a:r>
                        <a:rPr lang="en-US" sz="1900" b="1" dirty="0">
                          <a:effectLst/>
                          <a:latin typeface="SimSun" panose="02010600030101010101" pitchFamily="2" charset="-122"/>
                          <a:ea typeface="SimSun" panose="02010600030101010101" pitchFamily="2" charset="-122"/>
                          <a:cs typeface="Times New Roman" panose="02020603050405020304" pitchFamily="18" charset="0"/>
                        </a:rPr>
                        <a:t>1-18</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dirty="0">
                          <a:effectLst/>
                          <a:latin typeface="SimSun" panose="02010600030101010101" pitchFamily="2" charset="-122"/>
                          <a:ea typeface="SimSun" panose="02010600030101010101" pitchFamily="2" charset="-122"/>
                          <a:cs typeface="Times New Roman" panose="02020603050405020304" pitchFamily="18" charset="0"/>
                        </a:rPr>
                        <a:t>救贖神学</a:t>
                      </a:r>
                      <a:r>
                        <a:rPr lang="en-US" sz="1900" b="1" dirty="0">
                          <a:effectLst/>
                          <a:latin typeface="SimSun" panose="02010600030101010101" pitchFamily="2" charset="-122"/>
                          <a:ea typeface="SimSun" panose="02010600030101010101" pitchFamily="2" charset="-122"/>
                          <a:cs typeface="Times New Roman" panose="02020603050405020304" pitchFamily="18" charset="0"/>
                        </a:rPr>
                        <a:t>: </a:t>
                      </a:r>
                      <a:r>
                        <a:rPr lang="zh-CN" sz="1900" b="1" dirty="0">
                          <a:effectLst/>
                          <a:latin typeface="SimSun" panose="02010600030101010101" pitchFamily="2" charset="-122"/>
                          <a:ea typeface="SimSun" panose="02010600030101010101" pitchFamily="2" charset="-122"/>
                          <a:cs typeface="Times New Roman" panose="02020603050405020304" pitchFamily="18" charset="0"/>
                        </a:rPr>
                        <a:t>出埃及</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833195"/>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第八課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2/19</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出</a:t>
                      </a:r>
                      <a:r>
                        <a:rPr lang="en-US" sz="1900" b="1">
                          <a:effectLst/>
                          <a:latin typeface="SimSun" panose="02010600030101010101" pitchFamily="2" charset="-122"/>
                          <a:ea typeface="SimSun" panose="02010600030101010101" pitchFamily="2" charset="-122"/>
                          <a:cs typeface="Times New Roman" panose="02020603050405020304" pitchFamily="18" charset="0"/>
                        </a:rPr>
                        <a:t>19-24/25-40</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dirty="0">
                          <a:effectLst/>
                          <a:latin typeface="SimSun" panose="02010600030101010101" pitchFamily="2" charset="-122"/>
                          <a:ea typeface="SimSun" panose="02010600030101010101" pitchFamily="2" charset="-122"/>
                          <a:cs typeface="Times New Roman" panose="02020603050405020304" pitchFamily="18" charset="0"/>
                        </a:rPr>
                        <a:t>圣</a:t>
                      </a:r>
                      <a:r>
                        <a:rPr lang="zh-CN" altLang="en-US" sz="1900" b="1" dirty="0">
                          <a:effectLst/>
                          <a:latin typeface="SimSun" panose="02010600030101010101" pitchFamily="2" charset="-122"/>
                          <a:ea typeface="SimSun" panose="02010600030101010101" pitchFamily="2" charset="-122"/>
                          <a:cs typeface="Times New Roman" panose="02020603050405020304" pitchFamily="18" charset="0"/>
                        </a:rPr>
                        <a:t>洁神学</a:t>
                      </a:r>
                      <a:r>
                        <a:rPr lang="en-US" altLang="zh-CN" sz="1900" b="1"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900" b="1" dirty="0">
                          <a:effectLst/>
                          <a:latin typeface="SimSun" panose="02010600030101010101" pitchFamily="2" charset="-122"/>
                          <a:ea typeface="SimSun" panose="02010600030101010101" pitchFamily="2" charset="-122"/>
                          <a:cs typeface="Times New Roman" panose="02020603050405020304" pitchFamily="18" charset="0"/>
                        </a:rPr>
                        <a:t> </a:t>
                      </a:r>
                      <a:r>
                        <a:rPr lang="zh-CN" sz="1900" b="1" dirty="0">
                          <a:effectLst/>
                          <a:latin typeface="SimSun" panose="02010600030101010101" pitchFamily="2" charset="-122"/>
                          <a:ea typeface="SimSun" panose="02010600030101010101" pitchFamily="2" charset="-122"/>
                          <a:cs typeface="Times New Roman" panose="02020603050405020304" pitchFamily="18" charset="0"/>
                        </a:rPr>
                        <a:t>榮耀神学</a:t>
                      </a:r>
                      <a:r>
                        <a:rPr lang="en-US" sz="1900" b="1" dirty="0">
                          <a:effectLst/>
                          <a:latin typeface="SimSun" panose="02010600030101010101" pitchFamily="2" charset="-122"/>
                          <a:ea typeface="SimSun" panose="02010600030101010101" pitchFamily="2" charset="-122"/>
                          <a:cs typeface="Times New Roman" panose="02020603050405020304" pitchFamily="18" charset="0"/>
                        </a:rPr>
                        <a:t>: </a:t>
                      </a:r>
                      <a:r>
                        <a:rPr lang="zh-CN" sz="1900" b="1" dirty="0">
                          <a:effectLst/>
                          <a:latin typeface="SimSun" panose="02010600030101010101" pitchFamily="2" charset="-122"/>
                          <a:ea typeface="SimSun" panose="02010600030101010101" pitchFamily="2" charset="-122"/>
                          <a:cs typeface="Times New Roman" panose="02020603050405020304" pitchFamily="18" charset="0"/>
                        </a:rPr>
                        <a:t>典章律法</a:t>
                      </a:r>
                      <a:r>
                        <a:rPr lang="en-US" sz="1900" b="1" dirty="0">
                          <a:effectLst/>
                          <a:latin typeface="SimSun" panose="02010600030101010101" pitchFamily="2" charset="-122"/>
                          <a:ea typeface="SimSun" panose="02010600030101010101" pitchFamily="2" charset="-122"/>
                          <a:cs typeface="Times New Roman" panose="02020603050405020304" pitchFamily="18" charset="0"/>
                        </a:rPr>
                        <a:t>,</a:t>
                      </a:r>
                      <a:r>
                        <a:rPr lang="zh-CN" sz="1900" b="1" dirty="0">
                          <a:effectLst/>
                          <a:latin typeface="SimSun" panose="02010600030101010101" pitchFamily="2" charset="-122"/>
                          <a:ea typeface="SimSun" panose="02010600030101010101" pitchFamily="2" charset="-122"/>
                          <a:cs typeface="Times New Roman" panose="02020603050405020304" pitchFamily="18" charset="0"/>
                        </a:rPr>
                        <a:t>建造会幕</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423496"/>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第九課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2/26</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利</a:t>
                      </a:r>
                      <a:r>
                        <a:rPr lang="en-US" sz="1900" b="1">
                          <a:effectLst/>
                          <a:latin typeface="SimSun" panose="02010600030101010101" pitchFamily="2" charset="-122"/>
                          <a:ea typeface="SimSun" panose="02010600030101010101" pitchFamily="2" charset="-122"/>
                          <a:cs typeface="Times New Roman" panose="02020603050405020304" pitchFamily="18" charset="0"/>
                        </a:rPr>
                        <a:t>1-27</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圣洁的子民</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489388"/>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第十課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3/5</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民</a:t>
                      </a:r>
                      <a:r>
                        <a:rPr lang="en-US" sz="1900" b="1">
                          <a:effectLst/>
                          <a:latin typeface="SimSun" panose="02010600030101010101" pitchFamily="2" charset="-122"/>
                          <a:ea typeface="SimSun" panose="02010600030101010101" pitchFamily="2" charset="-122"/>
                          <a:cs typeface="Times New Roman" panose="02020603050405020304" pitchFamily="18" charset="0"/>
                        </a:rPr>
                        <a:t>1-36</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旷野</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244760"/>
                  </a:ext>
                </a:extLst>
              </a:tr>
              <a:tr h="433635">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第十一課</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a:effectLst/>
                          <a:latin typeface="SimSun" panose="02010600030101010101" pitchFamily="2" charset="-122"/>
                          <a:ea typeface="SimSun" panose="02010600030101010101" pitchFamily="2" charset="-122"/>
                          <a:cs typeface="Times New Roman" panose="02020603050405020304" pitchFamily="18" charset="0"/>
                        </a:rPr>
                        <a:t>3/12</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a:effectLst/>
                          <a:latin typeface="SimSun" panose="02010600030101010101" pitchFamily="2" charset="-122"/>
                          <a:ea typeface="SimSun" panose="02010600030101010101" pitchFamily="2" charset="-122"/>
                          <a:cs typeface="Times New Roman" panose="02020603050405020304" pitchFamily="18" charset="0"/>
                        </a:rPr>
                        <a:t>申</a:t>
                      </a:r>
                      <a:r>
                        <a:rPr lang="en-US" sz="1900" b="1">
                          <a:effectLst/>
                          <a:latin typeface="SimSun" panose="02010600030101010101" pitchFamily="2" charset="-122"/>
                          <a:ea typeface="SimSun" panose="02010600030101010101" pitchFamily="2" charset="-122"/>
                          <a:cs typeface="Times New Roman" panose="02020603050405020304" pitchFamily="18" charset="0"/>
                        </a:rPr>
                        <a:t>1-28</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900" b="1">
                          <a:effectLst/>
                          <a:latin typeface="SimSun" panose="02010600030101010101" pitchFamily="2" charset="-122"/>
                          <a:ea typeface="SimSun" panose="02010600030101010101" pitchFamily="2" charset="-122"/>
                          <a:cs typeface="Times New Roman" panose="02020603050405020304" pitchFamily="18" charset="0"/>
                        </a:rPr>
                        <a:t>摩西慈父叮嚀</a:t>
                      </a:r>
                      <a:r>
                        <a:rPr lang="en-US" sz="1900" b="1">
                          <a:effectLst/>
                          <a:latin typeface="SimSun" panose="02010600030101010101" pitchFamily="2" charset="-122"/>
                          <a:ea typeface="SimSun" panose="02010600030101010101" pitchFamily="2" charset="-122"/>
                          <a:cs typeface="Times New Roman" panose="02020603050405020304" pitchFamily="18" charset="0"/>
                        </a:rPr>
                        <a:t>(1): </a:t>
                      </a:r>
                      <a:r>
                        <a:rPr lang="zh-TW" sz="1900" b="1">
                          <a:effectLst/>
                          <a:latin typeface="SimSun" panose="02010600030101010101" pitchFamily="2" charset="-122"/>
                          <a:ea typeface="SimSun" panose="02010600030101010101" pitchFamily="2" charset="-122"/>
                          <a:cs typeface="Times New Roman" panose="02020603050405020304" pitchFamily="18" charset="0"/>
                        </a:rPr>
                        <a:t>第</a:t>
                      </a:r>
                      <a:r>
                        <a:rPr lang="en-US" sz="1900" b="1">
                          <a:effectLst/>
                          <a:latin typeface="SimSun" panose="02010600030101010101" pitchFamily="2" charset="-122"/>
                          <a:ea typeface="SimSun" panose="02010600030101010101" pitchFamily="2" charset="-122"/>
                          <a:cs typeface="Times New Roman" panose="02020603050405020304" pitchFamily="18" charset="0"/>
                        </a:rPr>
                        <a:t>1,2</a:t>
                      </a:r>
                      <a:r>
                        <a:rPr lang="zh-TW" sz="1900" b="1">
                          <a:effectLst/>
                          <a:latin typeface="SimSun" panose="02010600030101010101" pitchFamily="2" charset="-122"/>
                          <a:ea typeface="SimSun" panose="02010600030101010101" pitchFamily="2" charset="-122"/>
                          <a:cs typeface="Times New Roman" panose="02020603050405020304" pitchFamily="18" charset="0"/>
                        </a:rPr>
                        <a:t>篇訓言</a:t>
                      </a:r>
                      <a:endParaRPr lang="en-US" sz="19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531476"/>
                  </a:ext>
                </a:extLst>
              </a:tr>
              <a:tr h="433635">
                <a:tc>
                  <a:txBody>
                    <a:bodyPr/>
                    <a:lstStyle/>
                    <a:p>
                      <a:pPr marL="0" marR="0">
                        <a:lnSpc>
                          <a:spcPct val="107000"/>
                        </a:lnSpc>
                        <a:spcBef>
                          <a:spcPts val="0"/>
                        </a:spcBef>
                        <a:spcAft>
                          <a:spcPts val="0"/>
                        </a:spcAft>
                      </a:pPr>
                      <a:r>
                        <a:rPr lang="zh-CN" sz="1900" b="1" dirty="0">
                          <a:effectLst/>
                          <a:latin typeface="SimSun" panose="02010600030101010101" pitchFamily="2" charset="-122"/>
                          <a:ea typeface="SimSun" panose="02010600030101010101" pitchFamily="2" charset="-122"/>
                          <a:cs typeface="Times New Roman" panose="02020603050405020304" pitchFamily="18" charset="0"/>
                        </a:rPr>
                        <a:t>第十二課</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dirty="0">
                          <a:effectLst/>
                          <a:latin typeface="SimSun" panose="02010600030101010101" pitchFamily="2" charset="-122"/>
                          <a:ea typeface="SimSun" panose="02010600030101010101" pitchFamily="2" charset="-122"/>
                          <a:cs typeface="Times New Roman" panose="02020603050405020304" pitchFamily="18" charset="0"/>
                        </a:rPr>
                        <a:t>3/19</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CN" sz="1900" b="1" dirty="0">
                          <a:effectLst/>
                          <a:latin typeface="SimSun" panose="02010600030101010101" pitchFamily="2" charset="-122"/>
                          <a:ea typeface="SimSun" panose="02010600030101010101" pitchFamily="2" charset="-122"/>
                          <a:cs typeface="Times New Roman" panose="02020603050405020304" pitchFamily="18" charset="0"/>
                        </a:rPr>
                        <a:t>申</a:t>
                      </a:r>
                      <a:r>
                        <a:rPr lang="en-US" sz="1900" b="1" dirty="0">
                          <a:effectLst/>
                          <a:latin typeface="SimSun" panose="02010600030101010101" pitchFamily="2" charset="-122"/>
                          <a:ea typeface="SimSun" panose="02010600030101010101" pitchFamily="2" charset="-122"/>
                          <a:cs typeface="Times New Roman" panose="02020603050405020304" pitchFamily="18" charset="0"/>
                        </a:rPr>
                        <a:t>29-34</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900" b="1" dirty="0">
                          <a:effectLst/>
                          <a:latin typeface="SimSun" panose="02010600030101010101" pitchFamily="2" charset="-122"/>
                          <a:ea typeface="SimSun" panose="02010600030101010101" pitchFamily="2" charset="-122"/>
                          <a:cs typeface="Times New Roman" panose="02020603050405020304" pitchFamily="18" charset="0"/>
                        </a:rPr>
                        <a:t>摩西慈父叮嚀</a:t>
                      </a:r>
                      <a:r>
                        <a:rPr lang="en-US" sz="1900" b="1" dirty="0">
                          <a:effectLst/>
                          <a:latin typeface="SimSun" panose="02010600030101010101" pitchFamily="2" charset="-122"/>
                          <a:ea typeface="SimSun" panose="02010600030101010101" pitchFamily="2" charset="-122"/>
                          <a:cs typeface="Times New Roman" panose="02020603050405020304" pitchFamily="18" charset="0"/>
                        </a:rPr>
                        <a:t>(2):</a:t>
                      </a:r>
                      <a:r>
                        <a:rPr lang="zh-TW" sz="1900" b="1" dirty="0">
                          <a:effectLst/>
                          <a:latin typeface="SimSun" panose="02010600030101010101" pitchFamily="2" charset="-122"/>
                          <a:ea typeface="SimSun" panose="02010600030101010101" pitchFamily="2" charset="-122"/>
                          <a:cs typeface="Times New Roman" panose="02020603050405020304" pitchFamily="18" charset="0"/>
                        </a:rPr>
                        <a:t>第</a:t>
                      </a:r>
                      <a:r>
                        <a:rPr lang="en-US" sz="1900" b="1" dirty="0">
                          <a:effectLst/>
                          <a:latin typeface="SimSun" panose="02010600030101010101" pitchFamily="2" charset="-122"/>
                          <a:ea typeface="SimSun" panose="02010600030101010101" pitchFamily="2" charset="-122"/>
                          <a:cs typeface="Times New Roman" panose="02020603050405020304" pitchFamily="18" charset="0"/>
                        </a:rPr>
                        <a:t>3</a:t>
                      </a:r>
                      <a:r>
                        <a:rPr lang="zh-TW" sz="1900" b="1" dirty="0">
                          <a:effectLst/>
                          <a:latin typeface="SimSun" panose="02010600030101010101" pitchFamily="2" charset="-122"/>
                          <a:ea typeface="SimSun" panose="02010600030101010101" pitchFamily="2" charset="-122"/>
                          <a:cs typeface="Times New Roman" panose="02020603050405020304" pitchFamily="18" charset="0"/>
                        </a:rPr>
                        <a:t>篇和臨別訓言</a:t>
                      </a:r>
                      <a:endParaRPr lang="en-US" sz="19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555437"/>
                  </a:ext>
                </a:extLst>
              </a:tr>
            </a:tbl>
          </a:graphicData>
        </a:graphic>
      </p:graphicFrame>
    </p:spTree>
    <p:extLst>
      <p:ext uri="{BB962C8B-B14F-4D97-AF65-F5344CB8AC3E}">
        <p14:creationId xmlns:p14="http://schemas.microsoft.com/office/powerpoint/2010/main" val="229729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BFB1E-25CF-4A9D-AE1F-A720F010D0B4}"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10</a:t>
            </a:fld>
            <a:endParaRPr lang="en-US"/>
          </a:p>
        </p:txBody>
      </p:sp>
      <p:sp>
        <p:nvSpPr>
          <p:cNvPr id="7" name="Rectangle 6"/>
          <p:cNvSpPr/>
          <p:nvPr/>
        </p:nvSpPr>
        <p:spPr>
          <a:xfrm>
            <a:off x="0" y="0"/>
            <a:ext cx="9144000" cy="5632311"/>
          </a:xfrm>
          <a:prstGeom prst="rect">
            <a:avLst/>
          </a:prstGeom>
        </p:spPr>
        <p:txBody>
          <a:bodyPr wrap="square">
            <a:spAutoFit/>
          </a:bodyPr>
          <a:lstStyle/>
          <a:p>
            <a:pPr marL="742950" indent="-742950">
              <a:buFont typeface="+mj-lt"/>
              <a:buAutoNum type="arabicParenR"/>
            </a:pPr>
            <a:r>
              <a:rPr lang="zh-TW" altLang="zh-CN" sz="6000" b="1" dirty="0">
                <a:latin typeface="SimSun" panose="02010600030101010101" pitchFamily="2" charset="-122"/>
                <a:ea typeface="SimSun" panose="02010600030101010101" pitchFamily="2" charset="-122"/>
                <a:cs typeface="SimSun-ExtB"/>
              </a:rPr>
              <a:t>埃及史料沒有記載</a:t>
            </a:r>
            <a:r>
              <a:rPr lang="en-US" altLang="zh-CN" sz="6000" b="1" dirty="0">
                <a:latin typeface="SimSun" panose="02010600030101010101" pitchFamily="2" charset="-122"/>
                <a:ea typeface="SimSun" panose="02010600030101010101" pitchFamily="2" charset="-122"/>
                <a:cs typeface="SimSun-ExtB"/>
              </a:rPr>
              <a:t> </a:t>
            </a:r>
          </a:p>
          <a:p>
            <a:pPr marL="742950" indent="-742950">
              <a:buFont typeface="+mj-lt"/>
              <a:buAutoNum type="arabicParenR"/>
            </a:pPr>
            <a:r>
              <a:rPr lang="zh-TW" altLang="zh-CN" sz="6000" b="1" dirty="0">
                <a:latin typeface="SimSun" panose="02010600030101010101" pitchFamily="2" charset="-122"/>
                <a:ea typeface="SimSun" panose="02010600030101010101" pitchFamily="2" charset="-122"/>
                <a:cs typeface="SimSun-ExtB"/>
              </a:rPr>
              <a:t>以色列人數太龐大，一共</a:t>
            </a:r>
            <a:r>
              <a:rPr lang="en-US" altLang="zh-CN" sz="6000" b="1" dirty="0">
                <a:latin typeface="SimSun" panose="02010600030101010101" pitchFamily="2" charset="-122"/>
                <a:ea typeface="SimSun" panose="02010600030101010101" pitchFamily="2" charset="-122"/>
                <a:cs typeface="SimSun-ExtB"/>
              </a:rPr>
              <a:t>250</a:t>
            </a:r>
            <a:r>
              <a:rPr lang="zh-TW" altLang="zh-CN" sz="6000" b="1" dirty="0">
                <a:latin typeface="SimSun" panose="02010600030101010101" pitchFamily="2" charset="-122"/>
                <a:ea typeface="SimSun" panose="02010600030101010101" pitchFamily="2" charset="-122"/>
                <a:cs typeface="SimSun-ExtB"/>
              </a:rPr>
              <a:t>萬人，這麼多人在曠野漂流</a:t>
            </a:r>
            <a:r>
              <a:rPr lang="en-US" altLang="zh-CN" sz="6000" b="1" dirty="0">
                <a:latin typeface="SimSun" panose="02010600030101010101" pitchFamily="2" charset="-122"/>
                <a:ea typeface="SimSun" panose="02010600030101010101" pitchFamily="2" charset="-122"/>
                <a:cs typeface="SimSun-ExtB"/>
              </a:rPr>
              <a:t>40</a:t>
            </a:r>
            <a:r>
              <a:rPr lang="zh-TW" altLang="zh-CN" sz="6000" b="1" dirty="0">
                <a:latin typeface="SimSun" panose="02010600030101010101" pitchFamily="2" charset="-122"/>
                <a:ea typeface="SimSun" panose="02010600030101010101" pitchFamily="2" charset="-122"/>
                <a:cs typeface="SimSun-ExtB"/>
              </a:rPr>
              <a:t>年，沒有固定的水源和食物，这个题目会在民数记时讨论</a:t>
            </a:r>
            <a:r>
              <a:rPr lang="en-US" altLang="zh-CN" sz="6000" b="1" dirty="0">
                <a:latin typeface="SimSun" panose="02010600030101010101" pitchFamily="2" charset="-122"/>
                <a:ea typeface="SimSun" panose="02010600030101010101" pitchFamily="2" charset="-122"/>
                <a:cs typeface="SimSun-ExtB"/>
              </a:rPr>
              <a:t>.  </a:t>
            </a:r>
          </a:p>
        </p:txBody>
      </p:sp>
    </p:spTree>
    <p:extLst>
      <p:ext uri="{BB962C8B-B14F-4D97-AF65-F5344CB8AC3E}">
        <p14:creationId xmlns:p14="http://schemas.microsoft.com/office/powerpoint/2010/main" val="21552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35485-7474-4231-A626-AC6BFD5DE569}" type="datetime1">
              <a:rPr lang="en-US" smtClean="0"/>
              <a:t>2/11/2017</a:t>
            </a:fld>
            <a:endParaRPr lang="en-US"/>
          </a:p>
        </p:txBody>
      </p:sp>
      <p:sp>
        <p:nvSpPr>
          <p:cNvPr id="3" name="Footer Placeholder 2"/>
          <p:cNvSpPr>
            <a:spLocks noGrp="1"/>
          </p:cNvSpPr>
          <p:nvPr>
            <p:ph type="ftr" sz="quarter" idx="11"/>
          </p:nvPr>
        </p:nvSpPr>
        <p:spPr>
          <a:xfrm>
            <a:off x="3533447" y="6492875"/>
            <a:ext cx="3086100" cy="365125"/>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4" name="Slide Number Placeholder 3"/>
          <p:cNvSpPr>
            <a:spLocks noGrp="1"/>
          </p:cNvSpPr>
          <p:nvPr>
            <p:ph type="sldNum" sz="quarter" idx="12"/>
          </p:nvPr>
        </p:nvSpPr>
        <p:spPr/>
        <p:txBody>
          <a:bodyPr/>
          <a:lstStyle/>
          <a:p>
            <a:fld id="{89678012-2C8F-44C1-8212-B41D894B3370}" type="slidenum">
              <a:rPr lang="en-US" smtClean="0"/>
              <a:t>11</a:t>
            </a:fld>
            <a:endParaRPr lang="en-US"/>
          </a:p>
        </p:txBody>
      </p:sp>
      <p:sp>
        <p:nvSpPr>
          <p:cNvPr id="5" name="Rectangle 4"/>
          <p:cNvSpPr/>
          <p:nvPr/>
        </p:nvSpPr>
        <p:spPr>
          <a:xfrm>
            <a:off x="0" y="101780"/>
            <a:ext cx="9144000" cy="6186309"/>
          </a:xfrm>
          <a:prstGeom prst="rect">
            <a:avLst/>
          </a:prstGeom>
        </p:spPr>
        <p:txBody>
          <a:bodyPr wrap="square">
            <a:spAutoFit/>
          </a:bodyPr>
          <a:lstStyle/>
          <a:p>
            <a:pPr marL="514350" indent="-514350">
              <a:buFont typeface="+mj-lt"/>
              <a:buAutoNum type="arabicParenR" startAt="3"/>
            </a:pPr>
            <a:r>
              <a:rPr lang="zh-TW" altLang="zh-CN" sz="3600" b="1" dirty="0">
                <a:latin typeface="SimSun" panose="02010600030101010101" pitchFamily="2" charset="-122"/>
                <a:ea typeface="SimSun" panose="02010600030101010101" pitchFamily="2" charset="-122"/>
                <a:cs typeface="SimSun-ExtB"/>
              </a:rPr>
              <a:t>兩個可能的年代，</a:t>
            </a:r>
            <a:endParaRPr lang="en-US" altLang="zh-TW" sz="3600" b="1" dirty="0">
              <a:latin typeface="SimSun" panose="02010600030101010101" pitchFamily="2" charset="-122"/>
              <a:ea typeface="SimSun" panose="02010600030101010101" pitchFamily="2" charset="-122"/>
              <a:cs typeface="SimSun-ExtB"/>
            </a:endParaRPr>
          </a:p>
          <a:p>
            <a:pPr marL="514350" indent="-514350">
              <a:buFont typeface="+mj-lt"/>
              <a:buAutoNum type="arabicPeriod"/>
            </a:pPr>
            <a:r>
              <a:rPr lang="zh-TW" altLang="zh-CN" sz="3600" b="1" dirty="0">
                <a:latin typeface="SimSun" panose="02010600030101010101" pitchFamily="2" charset="-122"/>
                <a:ea typeface="SimSun" panose="02010600030101010101" pitchFamily="2" charset="-122"/>
                <a:cs typeface="SimSun-ExtB"/>
              </a:rPr>
              <a:t>西元前</a:t>
            </a:r>
            <a:r>
              <a:rPr lang="en-US" altLang="zh-CN" sz="3600" b="1" dirty="0">
                <a:latin typeface="SimSun" panose="02010600030101010101" pitchFamily="2" charset="-122"/>
                <a:ea typeface="SimSun" panose="02010600030101010101" pitchFamily="2" charset="-122"/>
                <a:cs typeface="SimSun-ExtB"/>
              </a:rPr>
              <a:t>15</a:t>
            </a:r>
            <a:r>
              <a:rPr lang="zh-TW" altLang="zh-CN" sz="3600" b="1" dirty="0">
                <a:latin typeface="SimSun" panose="02010600030101010101" pitchFamily="2" charset="-122"/>
                <a:ea typeface="SimSun" panose="02010600030101010101" pitchFamily="2" charset="-122"/>
                <a:cs typeface="SimSun-ExtB"/>
              </a:rPr>
              <a:t>世紀</a:t>
            </a:r>
            <a:r>
              <a:rPr lang="en-US" altLang="zh-TW" sz="3600" b="1" dirty="0">
                <a:latin typeface="SimSun" panose="02010600030101010101" pitchFamily="2" charset="-122"/>
                <a:ea typeface="SimSun" panose="02010600030101010101" pitchFamily="2" charset="-122"/>
                <a:cs typeface="SimSun-ExtB"/>
              </a:rPr>
              <a:t>, </a:t>
            </a:r>
            <a:r>
              <a:rPr lang="zh-TW" altLang="zh-CN" sz="3600" b="1" dirty="0">
                <a:latin typeface="SimSun" panose="02010600030101010101" pitchFamily="2" charset="-122"/>
                <a:ea typeface="SimSun" panose="02010600030101010101" pitchFamily="2" charset="-122"/>
                <a:cs typeface="SimSun-ExtB"/>
              </a:rPr>
              <a:t>是根据出</a:t>
            </a:r>
            <a:r>
              <a:rPr lang="en-US" altLang="zh-CN" sz="3600" b="1" dirty="0">
                <a:latin typeface="SimSun" panose="02010600030101010101" pitchFamily="2" charset="-122"/>
                <a:ea typeface="SimSun" panose="02010600030101010101" pitchFamily="2" charset="-122"/>
                <a:cs typeface="SimSun-ExtB"/>
              </a:rPr>
              <a:t>12:41</a:t>
            </a:r>
            <a:r>
              <a:rPr lang="zh-TW" altLang="zh-CN" sz="3600" b="1" dirty="0">
                <a:latin typeface="SimSun" panose="02010600030101010101" pitchFamily="2" charset="-122"/>
                <a:ea typeface="SimSun" panose="02010600030101010101" pitchFamily="2" charset="-122"/>
                <a:cs typeface="SimSun-ExtB"/>
              </a:rPr>
              <a:t>和王上</a:t>
            </a:r>
            <a:r>
              <a:rPr lang="en-US" altLang="zh-CN" sz="3600" b="1" dirty="0">
                <a:latin typeface="SimSun" panose="02010600030101010101" pitchFamily="2" charset="-122"/>
                <a:ea typeface="SimSun" panose="02010600030101010101" pitchFamily="2" charset="-122"/>
                <a:cs typeface="SimSun-ExtB"/>
              </a:rPr>
              <a:t>6:1</a:t>
            </a:r>
            <a:r>
              <a:rPr lang="zh-TW" altLang="zh-CN" sz="3600" b="1" dirty="0">
                <a:latin typeface="SimSun" panose="02010600030101010101" pitchFamily="2" charset="-122"/>
                <a:ea typeface="SimSun" panose="02010600030101010101" pitchFamily="2" charset="-122"/>
                <a:cs typeface="SimSun-ExtB"/>
              </a:rPr>
              <a:t>所罗门建圣殿时倒算</a:t>
            </a:r>
            <a:r>
              <a:rPr lang="en-US" altLang="zh-CN" sz="3600" b="1" dirty="0">
                <a:latin typeface="SimSun" panose="02010600030101010101" pitchFamily="2" charset="-122"/>
                <a:ea typeface="SimSun" panose="02010600030101010101" pitchFamily="2" charset="-122"/>
                <a:cs typeface="SimSun-ExtB"/>
              </a:rPr>
              <a:t>480(440 LXX)</a:t>
            </a:r>
            <a:r>
              <a:rPr lang="zh-TW" altLang="zh-CN" sz="3600" b="1" dirty="0">
                <a:latin typeface="SimSun" panose="02010600030101010101" pitchFamily="2" charset="-122"/>
                <a:ea typeface="SimSun" panose="02010600030101010101" pitchFamily="2" charset="-122"/>
                <a:cs typeface="SimSun-ExtB"/>
              </a:rPr>
              <a:t>年到若</a:t>
            </a:r>
            <a:r>
              <a:rPr lang="en-US" altLang="zh-CN" sz="3600" b="1" dirty="0">
                <a:latin typeface="SimSun" panose="02010600030101010101" pitchFamily="2" charset="-122"/>
                <a:ea typeface="SimSun" panose="02010600030101010101" pitchFamily="2" charset="-122"/>
                <a:cs typeface="SimSun-ExtB"/>
              </a:rPr>
              <a:t>1445BC,</a:t>
            </a:r>
            <a:endParaRPr lang="en-US" altLang="zh-TW" sz="3600" b="1" dirty="0">
              <a:latin typeface="SimSun" panose="02010600030101010101" pitchFamily="2" charset="-122"/>
              <a:ea typeface="SimSun" panose="02010600030101010101" pitchFamily="2" charset="-122"/>
              <a:cs typeface="SimSun-ExtB"/>
            </a:endParaRPr>
          </a:p>
          <a:p>
            <a:pPr marL="514350" indent="-514350">
              <a:buFont typeface="+mj-lt"/>
              <a:buAutoNum type="arabicPeriod"/>
            </a:pPr>
            <a:r>
              <a:rPr lang="zh-TW" altLang="zh-CN" sz="3600" b="1" dirty="0">
                <a:latin typeface="SimSun" panose="02010600030101010101" pitchFamily="2" charset="-122"/>
                <a:ea typeface="SimSun" panose="02010600030101010101" pitchFamily="2" charset="-122"/>
                <a:cs typeface="SimSun-ExtB"/>
              </a:rPr>
              <a:t>西元前</a:t>
            </a:r>
            <a:r>
              <a:rPr lang="en-US" altLang="zh-CN" sz="3600" b="1" dirty="0">
                <a:latin typeface="SimSun" panose="02010600030101010101" pitchFamily="2" charset="-122"/>
                <a:ea typeface="SimSun" panose="02010600030101010101" pitchFamily="2" charset="-122"/>
                <a:cs typeface="SimSun-ExtB"/>
              </a:rPr>
              <a:t>13</a:t>
            </a:r>
            <a:r>
              <a:rPr lang="zh-TW" altLang="zh-CN" sz="3600" b="1" dirty="0">
                <a:latin typeface="SimSun" panose="02010600030101010101" pitchFamily="2" charset="-122"/>
                <a:ea typeface="SimSun" panose="02010600030101010101" pitchFamily="2" charset="-122"/>
                <a:cs typeface="SimSun-ExtB"/>
              </a:rPr>
              <a:t>世紀</a:t>
            </a:r>
            <a:r>
              <a:rPr lang="en-US" altLang="zh-CN" sz="3600" b="1" dirty="0">
                <a:latin typeface="SimSun" panose="02010600030101010101" pitchFamily="2" charset="-122"/>
                <a:ea typeface="SimSun" panose="02010600030101010101" pitchFamily="2" charset="-122"/>
                <a:cs typeface="SimSun-ExtB"/>
              </a:rPr>
              <a:t>,</a:t>
            </a:r>
            <a:r>
              <a:rPr lang="zh-TW" altLang="zh-CN" sz="3600" b="1" dirty="0">
                <a:latin typeface="SimSun" panose="02010600030101010101" pitchFamily="2" charset="-122"/>
                <a:ea typeface="SimSun" panose="02010600030101010101" pitchFamily="2" charset="-122"/>
                <a:cs typeface="SimSun-ExtB"/>
              </a:rPr>
              <a:t>根据兰塞城为埃及王兰塞在</a:t>
            </a:r>
            <a:r>
              <a:rPr lang="en-US" altLang="zh-CN" sz="3600" b="1" dirty="0">
                <a:latin typeface="SimSun" panose="02010600030101010101" pitchFamily="2" charset="-122"/>
                <a:ea typeface="SimSun" panose="02010600030101010101" pitchFamily="2" charset="-122"/>
                <a:cs typeface="SimSun-ExtB"/>
              </a:rPr>
              <a:t>1270BC</a:t>
            </a:r>
            <a:r>
              <a:rPr lang="zh-TW" altLang="zh-CN" sz="3600" b="1" dirty="0">
                <a:latin typeface="SimSun" panose="02010600030101010101" pitchFamily="2" charset="-122"/>
                <a:ea typeface="SimSun" panose="02010600030101010101" pitchFamily="2" charset="-122"/>
                <a:cs typeface="SimSun-ExtB"/>
              </a:rPr>
              <a:t>所建</a:t>
            </a:r>
            <a:r>
              <a:rPr lang="en-US" altLang="zh-TW" sz="3600" b="1" dirty="0">
                <a:latin typeface="SimSun" panose="02010600030101010101" pitchFamily="2" charset="-122"/>
                <a:ea typeface="SimSun" panose="02010600030101010101" pitchFamily="2" charset="-122"/>
                <a:cs typeface="SimSun-ExtB"/>
              </a:rPr>
              <a:t>, (480=12</a:t>
            </a:r>
            <a:r>
              <a:rPr lang="zh-TW" altLang="en-US" sz="3600" b="1" dirty="0">
                <a:latin typeface="SimSun" panose="02010600030101010101" pitchFamily="2" charset="-122"/>
                <a:ea typeface="SimSun" panose="02010600030101010101" pitchFamily="2" charset="-122"/>
                <a:cs typeface="SimSun-ExtB"/>
              </a:rPr>
              <a:t>代</a:t>
            </a:r>
            <a:r>
              <a:rPr lang="en-US" altLang="zh-TW" sz="3600" b="1" dirty="0">
                <a:latin typeface="SimSun" panose="02010600030101010101" pitchFamily="2" charset="-122"/>
                <a:ea typeface="SimSun" panose="02010600030101010101" pitchFamily="2" charset="-122"/>
                <a:cs typeface="SimSun-ExtB"/>
              </a:rPr>
              <a:t>/25-40</a:t>
            </a:r>
            <a:r>
              <a:rPr lang="zh-TW" altLang="en-US" sz="3600" b="1" dirty="0">
                <a:latin typeface="SimSun" panose="02010600030101010101" pitchFamily="2" charset="-122"/>
                <a:ea typeface="SimSun" panose="02010600030101010101" pitchFamily="2" charset="-122"/>
                <a:cs typeface="SimSun-ExtB"/>
              </a:rPr>
              <a:t>年</a:t>
            </a:r>
            <a:r>
              <a:rPr lang="en-US" altLang="zh-TW" sz="3600" b="1" dirty="0">
                <a:latin typeface="SimSun" panose="02010600030101010101" pitchFamily="2" charset="-122"/>
                <a:ea typeface="SimSun" panose="02010600030101010101" pitchFamily="2" charset="-122"/>
                <a:cs typeface="SimSun-ExtB"/>
              </a:rPr>
              <a:t>)</a:t>
            </a:r>
            <a:endParaRPr lang="en-US" altLang="zh-CN" sz="3600" b="1" dirty="0">
              <a:latin typeface="SimSun" panose="02010600030101010101" pitchFamily="2" charset="-122"/>
              <a:ea typeface="SimSun" panose="02010600030101010101" pitchFamily="2" charset="-122"/>
              <a:cs typeface="SimSun-ExtB"/>
            </a:endParaRPr>
          </a:p>
          <a:p>
            <a:pPr marL="1428750" lvl="2" indent="-514350">
              <a:buFont typeface="+mj-lt"/>
              <a:buAutoNum type="alphaLcParenR"/>
            </a:pPr>
            <a:r>
              <a:rPr lang="zh-TW" altLang="zh-CN" sz="3600" b="1" dirty="0">
                <a:latin typeface="SimSun" panose="02010600030101010101" pitchFamily="2" charset="-122"/>
                <a:ea typeface="SimSun" panose="02010600030101010101" pitchFamily="2" charset="-122"/>
                <a:cs typeface="SimSun-ExtB"/>
              </a:rPr>
              <a:t>但前者也可用此名为兰塞王后来改建以色列人已做成的城市次后的名称</a:t>
            </a:r>
            <a:r>
              <a:rPr lang="en-US" altLang="zh-CN" sz="3600" b="1" dirty="0">
                <a:latin typeface="SimSun" panose="02010600030101010101" pitchFamily="2" charset="-122"/>
                <a:ea typeface="SimSun" panose="02010600030101010101" pitchFamily="2" charset="-122"/>
                <a:cs typeface="SimSun-ExtB"/>
              </a:rPr>
              <a:t>, </a:t>
            </a:r>
            <a:r>
              <a:rPr lang="zh-TW" altLang="zh-CN" sz="3600" b="1" dirty="0">
                <a:latin typeface="SimSun" panose="02010600030101010101" pitchFamily="2" charset="-122"/>
                <a:ea typeface="SimSun" panose="02010600030101010101" pitchFamily="2" charset="-122"/>
                <a:cs typeface="SimSun-ExtB"/>
              </a:rPr>
              <a:t>正如创</a:t>
            </a:r>
            <a:r>
              <a:rPr lang="en-US" altLang="zh-CN" sz="3600" b="1" dirty="0">
                <a:latin typeface="SimSun" panose="02010600030101010101" pitchFamily="2" charset="-122"/>
                <a:ea typeface="SimSun" panose="02010600030101010101" pitchFamily="2" charset="-122"/>
                <a:cs typeface="SimSun-ExtB"/>
              </a:rPr>
              <a:t>47:11</a:t>
            </a:r>
            <a:r>
              <a:rPr lang="zh-TW" altLang="zh-CN" sz="3600" b="1" dirty="0">
                <a:latin typeface="SimSun" panose="02010600030101010101" pitchFamily="2" charset="-122"/>
                <a:ea typeface="SimSun" panose="02010600030101010101" pitchFamily="2" charset="-122"/>
                <a:cs typeface="SimSun-ExtB"/>
              </a:rPr>
              <a:t>的兰塞地</a:t>
            </a:r>
            <a:r>
              <a:rPr lang="en-US" altLang="zh-CN" sz="3600" b="1" dirty="0">
                <a:latin typeface="SimSun" panose="02010600030101010101" pitchFamily="2" charset="-122"/>
                <a:ea typeface="SimSun" panose="02010600030101010101" pitchFamily="2" charset="-122"/>
                <a:cs typeface="SimSun-ExtB"/>
              </a:rPr>
              <a:t>. </a:t>
            </a:r>
          </a:p>
          <a:p>
            <a:pPr marL="1428750" lvl="2" indent="-514350">
              <a:buFont typeface="+mj-lt"/>
              <a:buAutoNum type="alphaLcParenR"/>
            </a:pPr>
            <a:r>
              <a:rPr lang="zh-TW" altLang="zh-CN" sz="3600" b="1" dirty="0">
                <a:latin typeface="SimSun" panose="02010600030101010101" pitchFamily="2" charset="-122"/>
                <a:ea typeface="SimSun" panose="02010600030101010101" pitchFamily="2" charset="-122"/>
                <a:cs typeface="SimSun-ExtB"/>
              </a:rPr>
              <a:t>而且有西元前</a:t>
            </a:r>
            <a:r>
              <a:rPr lang="en-US" altLang="zh-CN" sz="3600" b="1" dirty="0">
                <a:latin typeface="SimSun" panose="02010600030101010101" pitchFamily="2" charset="-122"/>
                <a:ea typeface="SimSun" panose="02010600030101010101" pitchFamily="2" charset="-122"/>
                <a:cs typeface="SimSun-ExtB"/>
              </a:rPr>
              <a:t>15</a:t>
            </a:r>
            <a:r>
              <a:rPr lang="zh-TW" altLang="zh-CN" sz="3600" b="1" dirty="0">
                <a:latin typeface="SimSun" panose="02010600030101010101" pitchFamily="2" charset="-122"/>
                <a:ea typeface="SimSun" panose="02010600030101010101" pitchFamily="2" charset="-122"/>
                <a:cs typeface="SimSun-ExtB"/>
              </a:rPr>
              <a:t>世紀古代迦南与法老谈到求助抵抗攻击迦南的文献的支持</a:t>
            </a:r>
            <a:r>
              <a:rPr lang="en-US" altLang="zh-CN" sz="3600" b="1" dirty="0">
                <a:latin typeface="SimSun" panose="02010600030101010101" pitchFamily="2" charset="-122"/>
                <a:ea typeface="SimSun" panose="02010600030101010101" pitchFamily="2" charset="-122"/>
                <a:cs typeface="SimSun-ExtB"/>
              </a:rPr>
              <a:t>.</a:t>
            </a:r>
          </a:p>
        </p:txBody>
      </p:sp>
    </p:spTree>
    <p:extLst>
      <p:ext uri="{BB962C8B-B14F-4D97-AF65-F5344CB8AC3E}">
        <p14:creationId xmlns:p14="http://schemas.microsoft.com/office/powerpoint/2010/main" val="29603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xodu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376" y="-7552"/>
            <a:ext cx="6995873" cy="636390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4715861" y="6356351"/>
            <a:ext cx="3086100" cy="365125"/>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3" name="Slide Number Placeholder 2"/>
          <p:cNvSpPr>
            <a:spLocks noGrp="1"/>
          </p:cNvSpPr>
          <p:nvPr>
            <p:ph type="sldNum" sz="quarter" idx="12"/>
          </p:nvPr>
        </p:nvSpPr>
        <p:spPr/>
        <p:txBody>
          <a:bodyPr/>
          <a:lstStyle/>
          <a:p>
            <a:fld id="{89678012-2C8F-44C1-8212-B41D894B3370}" type="slidenum">
              <a:rPr lang="en-US" smtClean="0"/>
              <a:t>12</a:t>
            </a:fld>
            <a:endParaRPr lang="en-US"/>
          </a:p>
        </p:txBody>
      </p:sp>
      <p:sp>
        <p:nvSpPr>
          <p:cNvPr id="4" name="Date Placeholder 3"/>
          <p:cNvSpPr>
            <a:spLocks noGrp="1"/>
          </p:cNvSpPr>
          <p:nvPr>
            <p:ph type="dt" sz="half" idx="10"/>
          </p:nvPr>
        </p:nvSpPr>
        <p:spPr>
          <a:xfrm>
            <a:off x="0" y="6356351"/>
            <a:ext cx="2057400" cy="365125"/>
          </a:xfrm>
        </p:spPr>
        <p:txBody>
          <a:bodyPr/>
          <a:lstStyle/>
          <a:p>
            <a:fld id="{DADEB3F7-9A55-4F23-B8AA-3B60CB787ED3}" type="datetime1">
              <a:rPr lang="en-US" smtClean="0"/>
              <a:t>2/11/2017</a:t>
            </a:fld>
            <a:endParaRPr lang="en-US" dirty="0"/>
          </a:p>
        </p:txBody>
      </p:sp>
      <p:sp>
        <p:nvSpPr>
          <p:cNvPr id="5" name="Rectangle 4"/>
          <p:cNvSpPr/>
          <p:nvPr/>
        </p:nvSpPr>
        <p:spPr>
          <a:xfrm>
            <a:off x="97547" y="0"/>
            <a:ext cx="2050579" cy="5093702"/>
          </a:xfrm>
          <a:prstGeom prst="rect">
            <a:avLst/>
          </a:prstGeom>
        </p:spPr>
        <p:txBody>
          <a:bodyPr wrap="square">
            <a:spAutoFit/>
          </a:bodyPr>
          <a:lstStyle/>
          <a:p>
            <a:pPr lvl="0"/>
            <a:r>
              <a:rPr lang="zh-TW" altLang="zh-CN" sz="3250" b="1" dirty="0">
                <a:solidFill>
                  <a:prstClr val="black"/>
                </a:solidFill>
                <a:latin typeface="SimSun" panose="02010600030101010101" pitchFamily="2" charset="-122"/>
                <a:ea typeface="SimSun" panose="02010600030101010101" pitchFamily="2" charset="-122"/>
                <a:cs typeface="SimSun-ExtB"/>
              </a:rPr>
              <a:t>出埃及的路線有三種可能</a:t>
            </a:r>
            <a:r>
              <a:rPr lang="en-US" altLang="zh-TW" sz="3250" b="1" dirty="0">
                <a:solidFill>
                  <a:prstClr val="black"/>
                </a:solidFill>
                <a:latin typeface="SimSun" panose="02010600030101010101" pitchFamily="2" charset="-122"/>
                <a:ea typeface="SimSun" panose="02010600030101010101" pitchFamily="2" charset="-122"/>
                <a:cs typeface="SimSun-ExtB"/>
              </a:rPr>
              <a:t>: </a:t>
            </a:r>
            <a:r>
              <a:rPr lang="zh-TW" altLang="zh-CN" sz="3250" b="1" dirty="0">
                <a:solidFill>
                  <a:prstClr val="black"/>
                </a:solidFill>
                <a:latin typeface="SimSun" panose="02010600030101010101" pitchFamily="2" charset="-122"/>
                <a:ea typeface="SimSun" panose="02010600030101010101" pitchFamily="2" charset="-122"/>
                <a:cs typeface="SimSun-ExtB"/>
              </a:rPr>
              <a:t>北邊</a:t>
            </a:r>
            <a:r>
              <a:rPr lang="en-US" altLang="zh-CN" sz="3250" b="1" dirty="0">
                <a:solidFill>
                  <a:prstClr val="black"/>
                </a:solidFill>
                <a:latin typeface="SimSun" panose="02010600030101010101" pitchFamily="2" charset="-122"/>
                <a:ea typeface="SimSun" panose="02010600030101010101" pitchFamily="2" charset="-122"/>
                <a:cs typeface="SimSun-ExtB"/>
              </a:rPr>
              <a:t>,</a:t>
            </a:r>
            <a:r>
              <a:rPr lang="zh-TW" altLang="zh-CN" sz="3250" b="1" dirty="0">
                <a:solidFill>
                  <a:prstClr val="black"/>
                </a:solidFill>
                <a:latin typeface="SimSun" panose="02010600030101010101" pitchFamily="2" charset="-122"/>
                <a:ea typeface="SimSun" panose="02010600030101010101" pitchFamily="2" charset="-122"/>
                <a:cs typeface="SimSun-ExtB"/>
              </a:rPr>
              <a:t>中間和南邊</a:t>
            </a:r>
            <a:r>
              <a:rPr lang="en-US" altLang="zh-CN" sz="3250" b="1" dirty="0">
                <a:solidFill>
                  <a:prstClr val="black"/>
                </a:solidFill>
                <a:latin typeface="SimSun" panose="02010600030101010101" pitchFamily="2" charset="-122"/>
                <a:ea typeface="SimSun" panose="02010600030101010101" pitchFamily="2" charset="-122"/>
                <a:cs typeface="SimSun-ExtB"/>
              </a:rPr>
              <a:t>. </a:t>
            </a:r>
            <a:r>
              <a:rPr lang="zh-TW" altLang="zh-CN" sz="3250" b="1" dirty="0">
                <a:solidFill>
                  <a:prstClr val="black"/>
                </a:solidFill>
                <a:latin typeface="SimSun" panose="02010600030101010101" pitchFamily="2" charset="-122"/>
                <a:ea typeface="SimSun" panose="02010600030101010101" pitchFamily="2" charset="-122"/>
                <a:cs typeface="SimSun-ExtB"/>
              </a:rPr>
              <a:t>没有畄下古绩</a:t>
            </a:r>
            <a:r>
              <a:rPr lang="en-US" altLang="zh-CN" sz="3250" b="1" dirty="0">
                <a:solidFill>
                  <a:prstClr val="black"/>
                </a:solidFill>
                <a:latin typeface="SimSun" panose="02010600030101010101" pitchFamily="2" charset="-122"/>
                <a:ea typeface="SimSun" panose="02010600030101010101" pitchFamily="2" charset="-122"/>
                <a:cs typeface="SimSun-ExtB"/>
              </a:rPr>
              <a:t>, </a:t>
            </a:r>
            <a:r>
              <a:rPr lang="zh-TW" altLang="zh-CN" sz="3250" b="1" dirty="0">
                <a:solidFill>
                  <a:prstClr val="black"/>
                </a:solidFill>
                <a:latin typeface="SimSun" panose="02010600030101010101" pitchFamily="2" charset="-122"/>
                <a:ea typeface="SimSun" panose="02010600030101010101" pitchFamily="2" charset="-122"/>
                <a:cs typeface="SimSun-ExtB"/>
              </a:rPr>
              <a:t>沙漠地区的游牧文化不易留传</a:t>
            </a:r>
            <a:r>
              <a:rPr lang="en-US" altLang="zh-CN" sz="3250" b="1" dirty="0">
                <a:solidFill>
                  <a:prstClr val="black"/>
                </a:solidFill>
                <a:latin typeface="SimSun" panose="02010600030101010101" pitchFamily="2" charset="-122"/>
                <a:ea typeface="SimSun" panose="02010600030101010101" pitchFamily="2" charset="-122"/>
                <a:cs typeface="SimSun-ExtB"/>
              </a:rPr>
              <a:t>.  </a:t>
            </a:r>
          </a:p>
        </p:txBody>
      </p:sp>
    </p:spTree>
    <p:extLst>
      <p:ext uri="{BB962C8B-B14F-4D97-AF65-F5344CB8AC3E}">
        <p14:creationId xmlns:p14="http://schemas.microsoft.com/office/powerpoint/2010/main" val="18869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xd38on9utdaw.cloudfront.net/niv-zondervan-study-bible/art_02_01_eldaba.jpg?Expires=1483472465&amp;Signature=FdYrDdHv2~N8KPedXeROSG0WW4y~dNCHFzAqvxZ3CuD0fuWf4SyNU1QWKzIF-0LcCPz2ZzMuMNICE0pMZeo3Yhz0e7PGLg6d0hL3YWMGgepGm3yE9XDQF9K8jUVVc6Lq842wYT4gn6HboshQJD3rjcx8SdiMhTIqh0vA9VOkrNbwugA9XNYRke-CJzqN9S-pgTA-8F8JvaUq0n8UOAxJQXFzWRsADSLdARPYfJF1qPoH~sKRWBzGFGrbP~7JBsl48pYdWWgT5dWcBPRXmAinGhJwN1nYl-4T9V2mbJHJ5LwcvNXmTd9jKQJbyOXrVfvqDgJxyF3QDLFljag4R743fQ__&amp;Key-Pair-Id=APKAI7556CQIXCZTW2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3" y="0"/>
            <a:ext cx="9144000" cy="6081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023986"/>
            <a:ext cx="9144000" cy="923330"/>
          </a:xfrm>
          <a:prstGeom prst="rect">
            <a:avLst/>
          </a:prstGeom>
        </p:spPr>
        <p:txBody>
          <a:bodyPr wrap="square">
            <a:spAutoFit/>
          </a:bodyPr>
          <a:lstStyle/>
          <a:p>
            <a:r>
              <a:rPr lang="en-US" dirty="0"/>
              <a:t>Fields with Tell </a:t>
            </a:r>
            <a:r>
              <a:rPr lang="en-US" dirty="0" err="1"/>
              <a:t>ed-Daba</a:t>
            </a:r>
            <a:r>
              <a:rPr lang="en-US" dirty="0"/>
              <a:t> (Rameses</a:t>
            </a:r>
            <a:r>
              <a:rPr lang="zh-TW" altLang="zh-CN" b="1" dirty="0">
                <a:latin typeface="SimSun" panose="02010600030101010101" pitchFamily="2" charset="-122"/>
                <a:ea typeface="SimSun" panose="02010600030101010101" pitchFamily="2" charset="-122"/>
                <a:cs typeface="SimSun-ExtB"/>
              </a:rPr>
              <a:t>兰塞城</a:t>
            </a:r>
            <a:r>
              <a:rPr lang="en-US" dirty="0"/>
              <a:t>) in the background. Tell </a:t>
            </a:r>
            <a:r>
              <a:rPr lang="en-US" dirty="0" err="1"/>
              <a:t>ed-Daba</a:t>
            </a:r>
            <a:r>
              <a:rPr lang="en-US" dirty="0"/>
              <a:t> is a possible location of ancient Rameses (</a:t>
            </a:r>
            <a:r>
              <a:rPr lang="en-US" dirty="0" err="1"/>
              <a:t>Exod</a:t>
            </a:r>
            <a:r>
              <a:rPr lang="en-US" dirty="0"/>
              <a:t> 1:11).</a:t>
            </a:r>
          </a:p>
          <a:p>
            <a:r>
              <a:rPr lang="en-US" dirty="0"/>
              <a:t>Todd Bolen/www.BiblePlaces.com</a:t>
            </a:r>
          </a:p>
        </p:txBody>
      </p:sp>
      <p:sp>
        <p:nvSpPr>
          <p:cNvPr id="3" name="Footer Placeholder 2"/>
          <p:cNvSpPr>
            <a:spLocks noGrp="1"/>
          </p:cNvSpPr>
          <p:nvPr>
            <p:ph type="ftr" sz="quarter" idx="11"/>
          </p:nvPr>
        </p:nvSpPr>
        <p:spPr>
          <a:xfrm>
            <a:off x="5139638" y="6384636"/>
            <a:ext cx="4364181" cy="473364"/>
          </a:xfrm>
        </p:spPr>
        <p:txBody>
          <a:bodyPr/>
          <a:lstStyle/>
          <a:p>
            <a:r>
              <a:rPr lang="zh-CN" altLang="en-US" dirty="0"/>
              <a:t>洛丽华⼈基督教会</a:t>
            </a:r>
            <a:r>
              <a:rPr lang="en-US" altLang="zh-CN" dirty="0"/>
              <a:t>2017</a:t>
            </a:r>
            <a:r>
              <a:rPr lang="zh-CN" altLang="en-US" dirty="0"/>
              <a:t>冬季成⼈主⽇學  </a:t>
            </a:r>
            <a:r>
              <a:rPr lang="en-US" altLang="zh-CN" dirty="0" err="1"/>
              <a:t>pattle.pun@wheaton.edu</a:t>
            </a:r>
            <a:r>
              <a:rPr lang="en-US" altLang="zh-CN" dirty="0"/>
              <a:t>, </a:t>
            </a:r>
            <a:r>
              <a:rPr lang="en-US" altLang="zh-CN" dirty="0" err="1"/>
              <a:t>yqpun@yahoo.com</a:t>
            </a:r>
            <a:endParaRPr lang="en-US" dirty="0"/>
          </a:p>
        </p:txBody>
      </p:sp>
      <p:sp>
        <p:nvSpPr>
          <p:cNvPr id="4" name="Slide Number Placeholder 3"/>
          <p:cNvSpPr>
            <a:spLocks noGrp="1"/>
          </p:cNvSpPr>
          <p:nvPr>
            <p:ph type="sldNum" sz="quarter" idx="12"/>
          </p:nvPr>
        </p:nvSpPr>
        <p:spPr>
          <a:xfrm>
            <a:off x="7086600" y="6485651"/>
            <a:ext cx="2057400" cy="365125"/>
          </a:xfrm>
        </p:spPr>
        <p:txBody>
          <a:bodyPr/>
          <a:lstStyle/>
          <a:p>
            <a:fld id="{89678012-2C8F-44C1-8212-B41D894B3370}" type="slidenum">
              <a:rPr lang="en-US" smtClean="0"/>
              <a:t>13</a:t>
            </a:fld>
            <a:endParaRPr lang="en-US" dirty="0"/>
          </a:p>
        </p:txBody>
      </p:sp>
      <p:sp>
        <p:nvSpPr>
          <p:cNvPr id="5" name="Date Placeholder 4"/>
          <p:cNvSpPr>
            <a:spLocks noGrp="1"/>
          </p:cNvSpPr>
          <p:nvPr>
            <p:ph type="dt" sz="half" idx="10"/>
          </p:nvPr>
        </p:nvSpPr>
        <p:spPr>
          <a:xfrm>
            <a:off x="3647803" y="6438755"/>
            <a:ext cx="2057400" cy="365125"/>
          </a:xfrm>
        </p:spPr>
        <p:txBody>
          <a:bodyPr/>
          <a:lstStyle/>
          <a:p>
            <a:fld id="{05A7A314-3336-45FE-A86C-5C4D335E0D82}" type="datetime1">
              <a:rPr lang="en-US" smtClean="0"/>
              <a:t>2/11/2017</a:t>
            </a:fld>
            <a:endParaRPr lang="en-US" dirty="0"/>
          </a:p>
        </p:txBody>
      </p:sp>
    </p:spTree>
    <p:extLst>
      <p:ext uri="{BB962C8B-B14F-4D97-AF65-F5344CB8AC3E}">
        <p14:creationId xmlns:p14="http://schemas.microsoft.com/office/powerpoint/2010/main" val="102166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339" y="144409"/>
            <a:ext cx="8720302" cy="1325563"/>
          </a:xfrm>
        </p:spPr>
        <p:txBody>
          <a:bodyPr>
            <a:normAutofit fontScale="90000"/>
          </a:bodyPr>
          <a:lstStyle/>
          <a:p>
            <a:r>
              <a:rPr lang="zh-TW" altLang="zh-CN" sz="4900" b="1" dirty="0">
                <a:latin typeface="SimSun" panose="02010600030101010101" pitchFamily="2" charset="-122"/>
                <a:ea typeface="SimSun" panose="02010600030101010101" pitchFamily="2" charset="-122"/>
              </a:rPr>
              <a:t>出埃及記前半部</a:t>
            </a:r>
            <a:r>
              <a:rPr lang="en-US" altLang="zh-CN" sz="4900" b="1" dirty="0">
                <a:latin typeface="SimSun" panose="02010600030101010101" pitchFamily="2" charset="-122"/>
                <a:ea typeface="SimSun" panose="02010600030101010101" pitchFamily="2" charset="-122"/>
              </a:rPr>
              <a:t>: </a:t>
            </a:r>
            <a:r>
              <a:rPr lang="zh-TW" altLang="zh-CN" sz="4900" b="1" dirty="0">
                <a:latin typeface="SimSun" panose="02010600030101010101" pitchFamily="2" charset="-122"/>
                <a:ea typeface="SimSun" panose="02010600030101010101" pitchFamily="2" charset="-122"/>
              </a:rPr>
              <a:t>第一到十八章 </a:t>
            </a:r>
            <a:br>
              <a:rPr lang="en-US" altLang="zh-CN" b="1" dirty="0">
                <a:latin typeface="SimSun" panose="02010600030101010101" pitchFamily="2" charset="-122"/>
                <a:ea typeface="SimSun" panose="02010600030101010101" pitchFamily="2" charset="-122"/>
              </a:rPr>
            </a:br>
            <a:endParaRPr kumimoji="1" lang="zh-CN" altLang="en-US" b="1" dirty="0">
              <a:latin typeface="SimSun" panose="02010600030101010101" pitchFamily="2" charset="-122"/>
              <a:ea typeface="SimSun" panose="02010600030101010101" pitchFamily="2" charset="-122"/>
            </a:endParaRPr>
          </a:p>
        </p:txBody>
      </p:sp>
      <p:sp>
        <p:nvSpPr>
          <p:cNvPr id="2" name="Date Placeholder 1"/>
          <p:cNvSpPr>
            <a:spLocks noGrp="1"/>
          </p:cNvSpPr>
          <p:nvPr>
            <p:ph type="dt" sz="half" idx="10"/>
          </p:nvPr>
        </p:nvSpPr>
        <p:spPr/>
        <p:txBody>
          <a:bodyPr/>
          <a:lstStyle/>
          <a:p>
            <a:fld id="{5954C03B-550C-4FB3-AD35-0F093A93EE18}"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14</a:t>
            </a:fld>
            <a:endParaRPr lang="en-US"/>
          </a:p>
        </p:txBody>
      </p:sp>
      <p:sp>
        <p:nvSpPr>
          <p:cNvPr id="7" name="Rectangle 6"/>
          <p:cNvSpPr/>
          <p:nvPr/>
        </p:nvSpPr>
        <p:spPr>
          <a:xfrm>
            <a:off x="0" y="927729"/>
            <a:ext cx="9144000" cy="5970865"/>
          </a:xfrm>
          <a:prstGeom prst="rect">
            <a:avLst/>
          </a:prstGeom>
        </p:spPr>
        <p:txBody>
          <a:bodyPr wrap="square">
            <a:spAutoFit/>
          </a:bodyPr>
          <a:lstStyle/>
          <a:p>
            <a:r>
              <a:rPr lang="en-US" altLang="zh-CN" sz="4250" b="1" dirty="0">
                <a:latin typeface="SimSun" panose="02010600030101010101" pitchFamily="2" charset="-122"/>
                <a:ea typeface="SimSun" panose="02010600030101010101" pitchFamily="2" charset="-122"/>
                <a:cs typeface="Arial"/>
              </a:rPr>
              <a:t>1. “</a:t>
            </a:r>
            <a:r>
              <a:rPr lang="zh-TW" altLang="zh-CN" sz="4250" b="1" dirty="0">
                <a:latin typeface="SimSun" panose="02010600030101010101" pitchFamily="2" charset="-122"/>
                <a:ea typeface="SimSun" panose="02010600030101010101" pitchFamily="2" charset="-122"/>
                <a:cs typeface="Arial"/>
              </a:rPr>
              <a:t>繁殖與殺害</a:t>
            </a:r>
            <a:r>
              <a:rPr lang="en-US" altLang="zh-CN" sz="4250" b="1" dirty="0">
                <a:latin typeface="SimSun" panose="02010600030101010101" pitchFamily="2" charset="-122"/>
                <a:ea typeface="SimSun" panose="02010600030101010101" pitchFamily="2" charset="-122"/>
                <a:cs typeface="Arial"/>
              </a:rPr>
              <a:t>”:</a:t>
            </a:r>
          </a:p>
          <a:p>
            <a:r>
              <a:rPr lang="zh-TW" altLang="en-US" sz="4250" b="1" dirty="0">
                <a:latin typeface="SimSun" panose="02010600030101010101" pitchFamily="2" charset="-122"/>
                <a:ea typeface="SimSun" panose="02010600030101010101" pitchFamily="2" charset="-122"/>
                <a:cs typeface="Arial"/>
              </a:rPr>
              <a:t>以色列人為什麼在埃及待四百年之久</a:t>
            </a:r>
            <a:r>
              <a:rPr lang="mr-IN" altLang="zh-TW" sz="4250" b="1" dirty="0">
                <a:latin typeface="SimSun" panose="02010600030101010101" pitchFamily="2" charset="-122"/>
                <a:ea typeface="SimSun" panose="02010600030101010101" pitchFamily="2" charset="-122"/>
                <a:cs typeface="Arial"/>
              </a:rPr>
              <a:t>?</a:t>
            </a:r>
            <a:endParaRPr lang="en-US" altLang="zh-TW" sz="4250" b="1" dirty="0">
              <a:latin typeface="SimSun" panose="02010600030101010101" pitchFamily="2" charset="-122"/>
              <a:ea typeface="SimSun" panose="02010600030101010101" pitchFamily="2" charset="-122"/>
              <a:cs typeface="Arial"/>
            </a:endParaRPr>
          </a:p>
          <a:p>
            <a:r>
              <a:rPr lang="zh-TW" altLang="zh-CN" sz="4250" b="1" dirty="0">
                <a:latin typeface="SimSun" panose="02010600030101010101" pitchFamily="2" charset="-122"/>
                <a:ea typeface="SimSun" panose="02010600030101010101" pitchFamily="2" charset="-122"/>
                <a:cs typeface="Arial"/>
              </a:rPr>
              <a:t>歌珊的肥沃土地</a:t>
            </a:r>
            <a:r>
              <a:rPr lang="en-US" altLang="zh-TW" sz="4250" b="1" dirty="0">
                <a:latin typeface="SimSun" panose="02010600030101010101" pitchFamily="2" charset="-122"/>
                <a:ea typeface="SimSun" panose="02010600030101010101" pitchFamily="2" charset="-122"/>
                <a:cs typeface="Arial"/>
              </a:rPr>
              <a:t>, </a:t>
            </a:r>
            <a:r>
              <a:rPr lang="zh-TW" altLang="zh-CN" sz="4250" b="1" dirty="0">
                <a:latin typeface="SimSun" panose="02010600030101010101" pitchFamily="2" charset="-122"/>
                <a:ea typeface="SimSun" panose="02010600030101010101" pitchFamily="2" charset="-122"/>
                <a:cs typeface="Arial"/>
              </a:rPr>
              <a:t>人數變得龐大</a:t>
            </a:r>
            <a:endParaRPr lang="en-US" altLang="zh-TW" sz="4250" b="1" dirty="0">
              <a:latin typeface="SimSun" panose="02010600030101010101" pitchFamily="2" charset="-122"/>
              <a:ea typeface="SimSun" panose="02010600030101010101" pitchFamily="2" charset="-122"/>
              <a:cs typeface="Arial"/>
            </a:endParaRPr>
          </a:p>
          <a:p>
            <a:r>
              <a:rPr lang="zh-TW" altLang="zh-CN" sz="4250" b="1" dirty="0">
                <a:latin typeface="SimSun" panose="02010600030101010101" pitchFamily="2" charset="-122"/>
                <a:ea typeface="SimSun" panose="02010600030101010101" pitchFamily="2" charset="-122"/>
                <a:cs typeface="Arial"/>
              </a:rPr>
              <a:t>迦南地容不下他們，因為那裡已經住人別人，</a:t>
            </a:r>
            <a:r>
              <a:rPr lang="zh-TW" altLang="en-US" sz="4250" b="1" dirty="0">
                <a:latin typeface="SimSun" panose="02010600030101010101" pitchFamily="2" charset="-122"/>
                <a:ea typeface="SimSun" panose="02010600030101010101" pitchFamily="2" charset="-122"/>
                <a:cs typeface="Arial"/>
              </a:rPr>
              <a:t>神</a:t>
            </a:r>
            <a:r>
              <a:rPr lang="zh-TW" altLang="zh-CN" sz="4250" b="1" dirty="0">
                <a:latin typeface="SimSun" panose="02010600030101010101" pitchFamily="2" charset="-122"/>
                <a:ea typeface="SimSun" panose="02010600030101010101" pitchFamily="2" charset="-122"/>
                <a:cs typeface="Arial"/>
              </a:rPr>
              <a:t>原本就打算把那些人趕走，但是他必須等那些人惡貫滿盈，不配再住在那裡</a:t>
            </a:r>
            <a:r>
              <a:rPr lang="en-US" altLang="zh-CN" sz="4250" b="1" dirty="0">
                <a:latin typeface="SimSun" panose="02010600030101010101" pitchFamily="2" charset="-122"/>
                <a:ea typeface="SimSun" panose="02010600030101010101" pitchFamily="2" charset="-122"/>
                <a:cs typeface="Arial"/>
              </a:rPr>
              <a:t> (</a:t>
            </a:r>
            <a:r>
              <a:rPr lang="zh-TW" altLang="zh-CN" sz="4250" b="1" dirty="0">
                <a:latin typeface="SimSun" panose="02010600030101010101" pitchFamily="2" charset="-122"/>
                <a:ea typeface="SimSun" panose="02010600030101010101" pitchFamily="2" charset="-122"/>
                <a:cs typeface="Arial"/>
              </a:rPr>
              <a:t>創</a:t>
            </a:r>
            <a:r>
              <a:rPr lang="en-US" altLang="zh-CN" sz="4250" b="1" dirty="0">
                <a:latin typeface="SimSun" panose="02010600030101010101" pitchFamily="2" charset="-122"/>
                <a:ea typeface="SimSun" panose="02010600030101010101" pitchFamily="2" charset="-122"/>
                <a:cs typeface="Arial"/>
              </a:rPr>
              <a:t>15:16)  </a:t>
            </a:r>
          </a:p>
          <a:p>
            <a:r>
              <a:rPr lang="mr-IN" altLang="zh-TW" sz="4200" b="1" dirty="0">
                <a:latin typeface="SimSun-ExtB"/>
                <a:ea typeface="SimSun-ExtB"/>
                <a:cs typeface="SimSun-ExtB"/>
              </a:rPr>
              <a:t> </a:t>
            </a:r>
            <a:endParaRPr lang="zh-CN" altLang="en-US" sz="4200" b="1" dirty="0">
              <a:latin typeface="SimSun-ExtB"/>
              <a:ea typeface="SimSun-ExtB"/>
              <a:cs typeface="SimSun-ExtB"/>
            </a:endParaRPr>
          </a:p>
        </p:txBody>
      </p:sp>
    </p:spTree>
    <p:extLst>
      <p:ext uri="{BB962C8B-B14F-4D97-AF65-F5344CB8AC3E}">
        <p14:creationId xmlns:p14="http://schemas.microsoft.com/office/powerpoint/2010/main" val="29716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3047-B5FA-4FE0-8DEB-429151AA9DE1}"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15</a:t>
            </a:fld>
            <a:endParaRPr lang="en-US"/>
          </a:p>
        </p:txBody>
      </p:sp>
      <p:sp>
        <p:nvSpPr>
          <p:cNvPr id="7" name="Rectangle 6"/>
          <p:cNvSpPr/>
          <p:nvPr/>
        </p:nvSpPr>
        <p:spPr>
          <a:xfrm>
            <a:off x="0" y="0"/>
            <a:ext cx="9144000" cy="5632311"/>
          </a:xfrm>
          <a:prstGeom prst="rect">
            <a:avLst/>
          </a:prstGeom>
        </p:spPr>
        <p:txBody>
          <a:bodyPr wrap="square">
            <a:spAutoFit/>
          </a:bodyPr>
          <a:lstStyle/>
          <a:p>
            <a:r>
              <a:rPr lang="zh-TW" altLang="zh-CN" sz="6000" b="1" dirty="0">
                <a:latin typeface="SimSun" panose="02010600030101010101" pitchFamily="2" charset="-122"/>
                <a:ea typeface="SimSun" panose="02010600030101010101" pitchFamily="2" charset="-122"/>
                <a:cs typeface="SimSun-ExtB"/>
              </a:rPr>
              <a:t>時機一到埃及下了三道法令來壓迫以色列人，</a:t>
            </a:r>
            <a:endParaRPr lang="en-US" altLang="zh-TW" sz="6000" b="1" dirty="0">
              <a:latin typeface="SimSun" panose="02010600030101010101" pitchFamily="2" charset="-122"/>
              <a:ea typeface="SimSun" panose="02010600030101010101" pitchFamily="2" charset="-122"/>
              <a:cs typeface="SimSun-ExtB"/>
            </a:endParaRPr>
          </a:p>
          <a:p>
            <a:r>
              <a:rPr lang="en-US" altLang="zh-TW" sz="6000" b="1" dirty="0">
                <a:latin typeface="SimSun" panose="02010600030101010101" pitchFamily="2" charset="-122"/>
                <a:ea typeface="SimSun" panose="02010600030101010101" pitchFamily="2" charset="-122"/>
                <a:cs typeface="SimSun-ExtB"/>
              </a:rPr>
              <a:t>1)</a:t>
            </a:r>
            <a:r>
              <a:rPr lang="zh-TW" altLang="zh-CN" sz="6000" b="1" dirty="0">
                <a:latin typeface="SimSun" panose="02010600030101010101" pitchFamily="2" charset="-122"/>
                <a:ea typeface="SimSun" panose="02010600030101010101" pitchFamily="2" charset="-122"/>
                <a:cs typeface="SimSun-ExtB"/>
              </a:rPr>
              <a:t>強迫他們作苦工，</a:t>
            </a:r>
            <a:endParaRPr lang="en-US" altLang="zh-TW" sz="6000" b="1" dirty="0">
              <a:latin typeface="SimSun" panose="02010600030101010101" pitchFamily="2" charset="-122"/>
              <a:ea typeface="SimSun" panose="02010600030101010101" pitchFamily="2" charset="-122"/>
              <a:cs typeface="SimSun-ExtB"/>
            </a:endParaRPr>
          </a:p>
          <a:p>
            <a:r>
              <a:rPr lang="en-US" altLang="zh-TW" sz="6000" b="1" dirty="0">
                <a:latin typeface="SimSun" panose="02010600030101010101" pitchFamily="2" charset="-122"/>
                <a:ea typeface="SimSun" panose="02010600030101010101" pitchFamily="2" charset="-122"/>
                <a:cs typeface="SimSun-ExtB"/>
              </a:rPr>
              <a:t>2)</a:t>
            </a:r>
            <a:r>
              <a:rPr lang="zh-TW" altLang="zh-CN" sz="6000" b="1" dirty="0">
                <a:latin typeface="SimSun" panose="02010600030101010101" pitchFamily="2" charset="-122"/>
                <a:ea typeface="SimSun" panose="02010600030101010101" pitchFamily="2" charset="-122"/>
                <a:cs typeface="SimSun-ExtB"/>
              </a:rPr>
              <a:t>要他們作</a:t>
            </a:r>
            <a:r>
              <a:rPr lang="zh-TW" altLang="en-US" sz="6000" b="1" dirty="0">
                <a:latin typeface="SimSun" panose="02010600030101010101" pitchFamily="2" charset="-122"/>
                <a:ea typeface="SimSun" panose="02010600030101010101" pitchFamily="2" charset="-122"/>
                <a:cs typeface="SimSun-ExtB"/>
              </a:rPr>
              <a:t>不加草的磚</a:t>
            </a:r>
            <a:r>
              <a:rPr lang="en-US" altLang="zh-CN" sz="6000" b="1" dirty="0">
                <a:latin typeface="SimSun" panose="02010600030101010101" pitchFamily="2" charset="-122"/>
                <a:ea typeface="SimSun" panose="02010600030101010101" pitchFamily="2" charset="-122"/>
                <a:cs typeface="SimSun-ExtB"/>
              </a:rPr>
              <a:t>, </a:t>
            </a:r>
            <a:endParaRPr lang="en-US" altLang="zh-TW" sz="6000" b="1" dirty="0">
              <a:latin typeface="SimSun" panose="02010600030101010101" pitchFamily="2" charset="-122"/>
              <a:ea typeface="SimSun" panose="02010600030101010101" pitchFamily="2" charset="-122"/>
              <a:cs typeface="SimSun-ExtB"/>
            </a:endParaRPr>
          </a:p>
          <a:p>
            <a:r>
              <a:rPr lang="en-US" altLang="zh-TW" sz="6000" b="1" dirty="0">
                <a:latin typeface="SimSun" panose="02010600030101010101" pitchFamily="2" charset="-122"/>
                <a:ea typeface="SimSun" panose="02010600030101010101" pitchFamily="2" charset="-122"/>
                <a:cs typeface="SimSun-ExtB"/>
              </a:rPr>
              <a:t>3)</a:t>
            </a:r>
            <a:r>
              <a:rPr lang="zh-TW" altLang="zh-CN" sz="6000" b="1" dirty="0">
                <a:latin typeface="SimSun" panose="02010600030101010101" pitchFamily="2" charset="-122"/>
                <a:ea typeface="SimSun" panose="02010600030101010101" pitchFamily="2" charset="-122"/>
                <a:cs typeface="SimSun-ExtB"/>
              </a:rPr>
              <a:t>下令把他們所有的男嬰丟掉尼羅河裡去餵鱷魚</a:t>
            </a:r>
            <a:r>
              <a:rPr lang="en-US" altLang="zh-CN" sz="6000" b="1" dirty="0">
                <a:latin typeface="SimSun" panose="02010600030101010101" pitchFamily="2" charset="-122"/>
                <a:ea typeface="SimSun" panose="02010600030101010101" pitchFamily="2" charset="-122"/>
                <a:cs typeface="SimSun-ExtB"/>
              </a:rPr>
              <a:t>. </a:t>
            </a:r>
            <a:r>
              <a:rPr lang="mr-IN" altLang="zh-TW" sz="6000" b="1" dirty="0">
                <a:latin typeface="SimSun" panose="02010600030101010101" pitchFamily="2" charset="-122"/>
                <a:ea typeface="SimSun" panose="02010600030101010101" pitchFamily="2" charset="-122"/>
                <a:cs typeface="SimSun-ExtB"/>
              </a:rPr>
              <a:t> </a:t>
            </a:r>
            <a:endParaRPr lang="zh-CN" altLang="en-US" sz="6000" b="1" dirty="0">
              <a:latin typeface="SimSun" panose="02010600030101010101" pitchFamily="2" charset="-122"/>
              <a:ea typeface="SimSun" panose="02010600030101010101" pitchFamily="2" charset="-122"/>
              <a:cs typeface="SimSun-ExtB"/>
            </a:endParaRPr>
          </a:p>
        </p:txBody>
      </p:sp>
    </p:spTree>
    <p:extLst>
      <p:ext uri="{BB962C8B-B14F-4D97-AF65-F5344CB8AC3E}">
        <p14:creationId xmlns:p14="http://schemas.microsoft.com/office/powerpoint/2010/main" val="16750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5EA607-79D9-41A2-A50A-7200025A2D09}"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16</a:t>
            </a:fld>
            <a:endParaRPr lang="en-US"/>
          </a:p>
        </p:txBody>
      </p:sp>
      <p:sp>
        <p:nvSpPr>
          <p:cNvPr id="7" name="Rectangle 6"/>
          <p:cNvSpPr/>
          <p:nvPr/>
        </p:nvSpPr>
        <p:spPr>
          <a:xfrm>
            <a:off x="115455" y="0"/>
            <a:ext cx="8924636" cy="6555641"/>
          </a:xfrm>
          <a:prstGeom prst="rect">
            <a:avLst/>
          </a:prstGeom>
        </p:spPr>
        <p:txBody>
          <a:bodyPr wrap="square">
            <a:spAutoFit/>
          </a:bodyPr>
          <a:lstStyle/>
          <a:p>
            <a:r>
              <a:rPr lang="en-US" altLang="zh-CN" sz="3500" b="1" dirty="0">
                <a:latin typeface="SimSun" panose="02010600030101010101" pitchFamily="2" charset="-122"/>
                <a:ea typeface="SimSun" panose="02010600030101010101" pitchFamily="2" charset="-122"/>
              </a:rPr>
              <a:t>2. “</a:t>
            </a:r>
            <a:r>
              <a:rPr lang="zh-TW" altLang="zh-CN" sz="3500" b="1" dirty="0">
                <a:latin typeface="SimSun" panose="02010600030101010101" pitchFamily="2" charset="-122"/>
                <a:ea typeface="SimSun" panose="02010600030101010101" pitchFamily="2" charset="-122"/>
              </a:rPr>
              <a:t>蒲草與荊棘</a:t>
            </a:r>
            <a:r>
              <a:rPr lang="en-US" altLang="zh-CN" sz="3500" b="1" dirty="0">
                <a:latin typeface="SimSun" panose="02010600030101010101" pitchFamily="2" charset="-122"/>
                <a:ea typeface="SimSun" panose="02010600030101010101" pitchFamily="2" charset="-122"/>
              </a:rPr>
              <a:t>”</a:t>
            </a:r>
          </a:p>
          <a:p>
            <a:r>
              <a:rPr lang="zh-TW" altLang="zh-CN" sz="3500" b="1" dirty="0">
                <a:latin typeface="SimSun" panose="02010600030101010101" pitchFamily="2" charset="-122"/>
                <a:ea typeface="SimSun" panose="02010600030101010101" pitchFamily="2" charset="-122"/>
              </a:rPr>
              <a:t>摩西母亲安放他在一个</a:t>
            </a:r>
            <a:r>
              <a:rPr lang="en-US" altLang="zh-CN" sz="3500" b="1" dirty="0">
                <a:latin typeface="SimSun" panose="02010600030101010101" pitchFamily="2" charset="-122"/>
                <a:ea typeface="SimSun" panose="02010600030101010101" pitchFamily="2" charset="-122"/>
              </a:rPr>
              <a:t>“</a:t>
            </a:r>
            <a:r>
              <a:rPr lang="zh-TW" altLang="zh-CN" sz="3500" b="1" dirty="0">
                <a:latin typeface="SimSun" panose="02010600030101010101" pitchFamily="2" charset="-122"/>
                <a:ea typeface="SimSun" panose="02010600030101010101" pitchFamily="2" charset="-122"/>
              </a:rPr>
              <a:t>蒲草</a:t>
            </a:r>
            <a:r>
              <a:rPr lang="zh-TW" altLang="zh-CN" sz="3500" b="1" i="1" dirty="0">
                <a:latin typeface="SimSun" panose="02010600030101010101" pitchFamily="2" charset="-122"/>
                <a:ea typeface="SimSun" panose="02010600030101010101" pitchFamily="2" charset="-122"/>
              </a:rPr>
              <a:t>箱</a:t>
            </a:r>
            <a:r>
              <a:rPr lang="en-US" altLang="zh-CN" sz="3500" b="1" dirty="0">
                <a:latin typeface="SimSun" panose="02010600030101010101" pitchFamily="2" charset="-122"/>
                <a:ea typeface="SimSun" panose="02010600030101010101" pitchFamily="2" charset="-122"/>
              </a:rPr>
              <a:t>(ark)”</a:t>
            </a:r>
            <a:r>
              <a:rPr lang="zh-TW" altLang="zh-CN" sz="3500" b="1" dirty="0">
                <a:latin typeface="SimSun" panose="02010600030101010101" pitchFamily="2" charset="-122"/>
                <a:ea typeface="SimSun" panose="02010600030101010101" pitchFamily="2" charset="-122"/>
              </a:rPr>
              <a:t>与挪亚方舟同一原文</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神籍此和法老女儿救了他</a:t>
            </a:r>
            <a:r>
              <a:rPr lang="en-US" altLang="zh-CN" sz="3500" b="1" dirty="0">
                <a:latin typeface="SimSun" panose="02010600030101010101" pitchFamily="2" charset="-122"/>
                <a:ea typeface="SimSun" panose="02010600030101010101" pitchFamily="2" charset="-122"/>
              </a:rPr>
              <a:t>, </a:t>
            </a:r>
          </a:p>
          <a:p>
            <a:r>
              <a:rPr lang="zh-TW" altLang="zh-CN" sz="3500" b="1" dirty="0">
                <a:latin typeface="SimSun" panose="02010600030101010101" pitchFamily="2" charset="-122"/>
                <a:ea typeface="SimSun" panose="02010600030101010101" pitchFamily="2" charset="-122"/>
              </a:rPr>
              <a:t>摩西在宮廷裡長大受過最好的教育</a:t>
            </a:r>
            <a:r>
              <a:rPr lang="en-US" altLang="zh-CN" sz="3500" b="1" dirty="0">
                <a:latin typeface="SimSun" panose="02010600030101010101" pitchFamily="2" charset="-122"/>
                <a:ea typeface="SimSun" panose="02010600030101010101" pitchFamily="2" charset="-122"/>
              </a:rPr>
              <a:t>, </a:t>
            </a:r>
          </a:p>
          <a:p>
            <a:r>
              <a:rPr lang="zh-TW" altLang="zh-CN" sz="3500" b="1" dirty="0">
                <a:latin typeface="SimSun" panose="02010600030101010101" pitchFamily="2" charset="-122"/>
                <a:ea typeface="SimSun" panose="02010600030101010101" pitchFamily="2" charset="-122"/>
              </a:rPr>
              <a:t>他殺死了一個迫害色列人奴隸的埃及人，結果不得不逃到曠野待了四十年，</a:t>
            </a:r>
            <a:endParaRPr lang="en-US" altLang="zh-TW" sz="3500" b="1" dirty="0">
              <a:latin typeface="SimSun" panose="02010600030101010101" pitchFamily="2" charset="-122"/>
              <a:ea typeface="SimSun" panose="02010600030101010101" pitchFamily="2" charset="-122"/>
            </a:endParaRPr>
          </a:p>
          <a:p>
            <a:r>
              <a:rPr lang="zh-TW" altLang="zh-CN" sz="3500" b="1" dirty="0">
                <a:latin typeface="SimSun" panose="02010600030101010101" pitchFamily="2" charset="-122"/>
                <a:ea typeface="SimSun" panose="02010600030101010101" pitchFamily="2" charset="-122"/>
              </a:rPr>
              <a:t>後來又和以色列人回到曠野待了</a:t>
            </a:r>
            <a:r>
              <a:rPr lang="en-US" altLang="zh-CN" sz="3500" b="1" dirty="0">
                <a:latin typeface="SimSun" panose="02010600030101010101" pitchFamily="2" charset="-122"/>
                <a:ea typeface="SimSun" panose="02010600030101010101" pitchFamily="2" charset="-122"/>
              </a:rPr>
              <a:t>40</a:t>
            </a:r>
            <a:r>
              <a:rPr lang="zh-TW" altLang="zh-CN" sz="3500" b="1" dirty="0">
                <a:latin typeface="SimSun" panose="02010600030101010101" pitchFamily="2" charset="-122"/>
                <a:ea typeface="SimSun" panose="02010600030101010101" pitchFamily="2" charset="-122"/>
              </a:rPr>
              <a:t>年，</a:t>
            </a:r>
            <a:r>
              <a:rPr lang="zh-TW" altLang="en-US" sz="3500" b="1" dirty="0">
                <a:latin typeface="SimSun" panose="02010600030101010101" pitchFamily="2" charset="-122"/>
                <a:ea typeface="SimSun" panose="02010600030101010101" pitchFamily="2" charset="-122"/>
              </a:rPr>
              <a:t>神</a:t>
            </a:r>
            <a:r>
              <a:rPr lang="zh-TW" altLang="zh-CN" sz="3500" b="1" dirty="0">
                <a:latin typeface="SimSun" panose="02010600030101010101" pitchFamily="2" charset="-122"/>
                <a:ea typeface="SimSun" panose="02010600030101010101" pitchFamily="2" charset="-122"/>
              </a:rPr>
              <a:t>早就在預備他面對經歷</a:t>
            </a:r>
            <a:r>
              <a:rPr lang="en-US" altLang="zh-CN" sz="3500" b="1" dirty="0">
                <a:latin typeface="SimSun" panose="02010600030101010101" pitchFamily="2" charset="-122"/>
                <a:ea typeface="SimSun" panose="02010600030101010101" pitchFamily="2" charset="-122"/>
              </a:rPr>
              <a:t>, </a:t>
            </a:r>
          </a:p>
          <a:p>
            <a:r>
              <a:rPr lang="zh-TW" altLang="en-US" sz="3500" b="1" dirty="0">
                <a:latin typeface="SimSun" panose="02010600030101010101" pitchFamily="2" charset="-122"/>
                <a:ea typeface="SimSun" panose="02010600030101010101" pitchFamily="2" charset="-122"/>
              </a:rPr>
              <a:t>神</a:t>
            </a:r>
            <a:r>
              <a:rPr lang="zh-TW" altLang="zh-CN" sz="3500" b="1" dirty="0">
                <a:latin typeface="SimSun" panose="02010600030101010101" pitchFamily="2" charset="-122"/>
                <a:ea typeface="SimSun" panose="02010600030101010101" pitchFamily="2" charset="-122"/>
              </a:rPr>
              <a:t>從燃燒的荊棘裡呼叫摩西說，我要打發你去，把我的百姓從埃及領出來，你當初從尼羅河被拉出來，如今你要從埃及把我的百姓全部領出來</a:t>
            </a:r>
            <a:r>
              <a:rPr lang="en-US" altLang="zh-TW" sz="3500" b="1" dirty="0">
                <a:latin typeface="SimSun" panose="02010600030101010101" pitchFamily="2" charset="-122"/>
                <a:ea typeface="SimSun" panose="02010600030101010101" pitchFamily="2" charset="-122"/>
              </a:rPr>
              <a:t>.</a:t>
            </a:r>
            <a:endParaRPr lang="en-US" altLang="zh-CN" sz="35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406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3E4D93-B97E-48FB-9791-DB39F6226F18}" type="datetime1">
              <a:rPr lang="en-US" smtClean="0"/>
              <a:t>2/11/2017</a:t>
            </a:fld>
            <a:endParaRPr lang="en-US"/>
          </a:p>
        </p:txBody>
      </p:sp>
      <p:sp>
        <p:nvSpPr>
          <p:cNvPr id="5" name="Footer Placeholder 4"/>
          <p:cNvSpPr>
            <a:spLocks noGrp="1"/>
          </p:cNvSpPr>
          <p:nvPr>
            <p:ph type="ftr" sz="quarter" idx="11"/>
          </p:nvPr>
        </p:nvSpPr>
        <p:spPr>
          <a:xfrm>
            <a:off x="2821131" y="6492875"/>
            <a:ext cx="3759777" cy="365125"/>
          </a:xfrm>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17</a:t>
            </a:fld>
            <a:endParaRPr lang="en-US"/>
          </a:p>
        </p:txBody>
      </p:sp>
      <p:sp>
        <p:nvSpPr>
          <p:cNvPr id="7" name="Rectangle 6"/>
          <p:cNvSpPr/>
          <p:nvPr/>
        </p:nvSpPr>
        <p:spPr>
          <a:xfrm>
            <a:off x="0" y="0"/>
            <a:ext cx="9144000" cy="6124754"/>
          </a:xfrm>
          <a:prstGeom prst="rect">
            <a:avLst/>
          </a:prstGeom>
        </p:spPr>
        <p:txBody>
          <a:bodyPr wrap="square">
            <a:spAutoFit/>
          </a:bodyPr>
          <a:lstStyle/>
          <a:p>
            <a:r>
              <a:rPr lang="zh-TW" altLang="zh-CN" sz="2800" b="1" dirty="0">
                <a:latin typeface="SimSun" panose="02010600030101010101" pitchFamily="2" charset="-122"/>
                <a:ea typeface="SimSun" panose="02010600030101010101" pitchFamily="2" charset="-122"/>
              </a:rPr>
              <a:t>摩西編出五個藉口，來拒絕接下這個任務</a:t>
            </a:r>
            <a:r>
              <a:rPr lang="en-US" altLang="zh-CN" sz="2800" b="1" dirty="0">
                <a:latin typeface="SimSun" panose="02010600030101010101" pitchFamily="2" charset="-122"/>
                <a:ea typeface="SimSun" panose="02010600030101010101" pitchFamily="2" charset="-122"/>
              </a:rPr>
              <a:t>, </a:t>
            </a:r>
          </a:p>
          <a:p>
            <a:pPr marL="457200" indent="-457200">
              <a:buFont typeface="+mj-lt"/>
              <a:buAutoNum type="arabicParenBoth"/>
            </a:pPr>
            <a:r>
              <a:rPr lang="en-US" altLang="zh-TW" sz="2800" b="1" dirty="0">
                <a:latin typeface="SimSun" panose="02010600030101010101" pitchFamily="2" charset="-122"/>
                <a:ea typeface="SimSun" panose="02010600030101010101" pitchFamily="2" charset="-122"/>
              </a:rPr>
              <a:t>“</a:t>
            </a:r>
            <a:r>
              <a:rPr lang="zh-TW" altLang="zh-CN" sz="2800" b="1" dirty="0">
                <a:latin typeface="SimSun" panose="02010600030101010101" pitchFamily="2" charset="-122"/>
                <a:ea typeface="SimSun" panose="02010600030101010101" pitchFamily="2" charset="-122"/>
              </a:rPr>
              <a:t>我只是一個無名小卒</a:t>
            </a:r>
            <a:r>
              <a:rPr lang="en-US" altLang="zh-CN" sz="2800" b="1" dirty="0">
                <a:latin typeface="SimSun" panose="02010600030101010101" pitchFamily="2" charset="-122"/>
                <a:ea typeface="SimSun" panose="02010600030101010101" pitchFamily="2" charset="-122"/>
              </a:rPr>
              <a:t>,” </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說</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我必與你同在</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我是</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，我才重要，你不重要</a:t>
            </a:r>
            <a:r>
              <a:rPr lang="en-US" altLang="zh-CN" sz="2800" b="1" dirty="0">
                <a:latin typeface="SimSun" panose="02010600030101010101" pitchFamily="2" charset="-122"/>
                <a:ea typeface="SimSun" panose="02010600030101010101" pitchFamily="2" charset="-122"/>
              </a:rPr>
              <a:t>.” </a:t>
            </a:r>
          </a:p>
          <a:p>
            <a:pPr marL="457200" indent="-457200">
              <a:buFont typeface="+mj-lt"/>
              <a:buAutoNum type="arabicParenBoth"/>
            </a:pPr>
            <a:r>
              <a:rPr lang="en-US" altLang="zh-TW" sz="2800" b="1" dirty="0">
                <a:latin typeface="SimSun" panose="02010600030101010101" pitchFamily="2" charset="-122"/>
                <a:ea typeface="SimSun" panose="02010600030101010101" pitchFamily="2" charset="-122"/>
              </a:rPr>
              <a:t>“</a:t>
            </a:r>
            <a:r>
              <a:rPr lang="zh-TW" altLang="zh-CN" sz="2800" b="1" dirty="0">
                <a:latin typeface="SimSun" panose="02010600030101010101" pitchFamily="2" charset="-122"/>
                <a:ea typeface="SimSun" panose="02010600030101010101" pitchFamily="2" charset="-122"/>
              </a:rPr>
              <a:t>我什麼都不懂。</a:t>
            </a:r>
            <a:r>
              <a:rPr lang="en-US" altLang="zh-TW" sz="2800" b="1" dirty="0">
                <a:latin typeface="SimSun" panose="02010600030101010101" pitchFamily="2" charset="-122"/>
                <a:ea typeface="SimSun" panose="02010600030101010101" pitchFamily="2" charset="-122"/>
              </a:rPr>
              <a:t>”</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說</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我跟你保證，我會告訴你該說什麼</a:t>
            </a:r>
            <a:r>
              <a:rPr lang="en-US" altLang="zh-TW" sz="2800" b="1" dirty="0">
                <a:latin typeface="SimSun" panose="02010600030101010101" pitchFamily="2" charset="-122"/>
                <a:ea typeface="SimSun" panose="02010600030101010101" pitchFamily="2" charset="-122"/>
              </a:rPr>
              <a:t>.</a:t>
            </a:r>
          </a:p>
          <a:p>
            <a:pPr marL="457200" indent="-457200">
              <a:buFont typeface="+mj-lt"/>
              <a:buAutoNum type="arabicParenBoth"/>
            </a:pPr>
            <a:r>
              <a:rPr lang="zh-TW" altLang="zh-CN" sz="2800" b="1" dirty="0">
                <a:latin typeface="SimSun" panose="02010600030101010101" pitchFamily="2" charset="-122"/>
                <a:ea typeface="SimSun" panose="02010600030101010101" pitchFamily="2" charset="-122"/>
              </a:rPr>
              <a:t>我的能力不足，我沒有辦法說服他們，他們不會相信我的，</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說</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我的能力會與你同在，你將要行神蹟，</a:t>
            </a:r>
            <a:endParaRPr lang="en-US" altLang="zh-TW" sz="2800" b="1" dirty="0">
              <a:latin typeface="SimSun" panose="02010600030101010101" pitchFamily="2" charset="-122"/>
              <a:ea typeface="SimSun" panose="02010600030101010101" pitchFamily="2" charset="-122"/>
            </a:endParaRPr>
          </a:p>
          <a:p>
            <a:pPr marL="457200" indent="-457200">
              <a:buFont typeface="+mj-lt"/>
              <a:buAutoNum type="arabicParenBoth"/>
            </a:pPr>
            <a:r>
              <a:rPr lang="zh-TW" altLang="zh-CN" sz="2800" b="1" dirty="0">
                <a:latin typeface="SimSun" panose="02010600030101010101" pitchFamily="2" charset="-122"/>
                <a:ea typeface="SimSun" panose="02010600030101010101" pitchFamily="2" charset="-122"/>
              </a:rPr>
              <a:t>於是摩西又跟</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說</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我的口才不好，其實摩西說話會結巴，他說</a:t>
            </a:r>
            <a:r>
              <a:rPr lang="en-US" altLang="zh-CN" sz="2800" b="1" dirty="0">
                <a:latin typeface="SimSun" panose="02010600030101010101" pitchFamily="2" charset="-122"/>
                <a:ea typeface="SimSun" panose="02010600030101010101" pitchFamily="2" charset="-122"/>
              </a:rPr>
              <a:t>:</a:t>
            </a:r>
            <a:r>
              <a:rPr lang="zh-TW" altLang="zh-CN" sz="2800" b="1" dirty="0">
                <a:latin typeface="SimSun" panose="02010600030101010101" pitchFamily="2" charset="-122"/>
                <a:ea typeface="SimSun" panose="02010600030101010101" pitchFamily="2" charset="-122"/>
              </a:rPr>
              <a:t>我很不會講話，</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說</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好，就讓你哥哥亞倫做你的先知，替你傳話</a:t>
            </a:r>
            <a:r>
              <a:rPr lang="en-US" altLang="zh-TW" sz="2800" b="1" dirty="0">
                <a:latin typeface="SimSun" panose="02010600030101010101" pitchFamily="2" charset="-122"/>
                <a:ea typeface="SimSun" panose="02010600030101010101" pitchFamily="2" charset="-122"/>
              </a:rPr>
              <a:t>, </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說</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你告訴亞倫該說什麼，讓他去跟法老說，這就是先知的任務，把信息傳出去。</a:t>
            </a:r>
            <a:endParaRPr lang="en-US" altLang="zh-TW" sz="2800" b="1" dirty="0">
              <a:latin typeface="SimSun" panose="02010600030101010101" pitchFamily="2" charset="-122"/>
              <a:ea typeface="SimSun" panose="02010600030101010101" pitchFamily="2" charset="-122"/>
            </a:endParaRPr>
          </a:p>
          <a:p>
            <a:pPr marL="457200" indent="-457200">
              <a:buFont typeface="+mj-lt"/>
              <a:buAutoNum type="arabicParenBoth"/>
            </a:pPr>
            <a:r>
              <a:rPr lang="zh-TW" altLang="zh-CN" sz="2800" b="1" dirty="0">
                <a:latin typeface="SimSun" panose="02010600030101010101" pitchFamily="2" charset="-122"/>
                <a:ea typeface="SimSun" panose="02010600030101010101" pitchFamily="2" charset="-122"/>
              </a:rPr>
              <a:t>摩西的最後一個藉口是，這件事情跟我無關，你差遣別人去吧</a:t>
            </a:r>
            <a:r>
              <a:rPr lang="en-US" altLang="zh-CN"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這個時候</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答應給他一個同工。</a:t>
            </a:r>
            <a:endParaRPr lang="en-US" altLang="zh-CN" sz="28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0755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08" y="311284"/>
            <a:ext cx="9063183" cy="1325563"/>
          </a:xfrm>
        </p:spPr>
        <p:txBody>
          <a:bodyPr>
            <a:normAutofit fontScale="90000"/>
          </a:bodyPr>
          <a:lstStyle/>
          <a:p>
            <a:r>
              <a:rPr lang="en-US" altLang="zh-TW" sz="7300" b="1" dirty="0">
                <a:latin typeface="SimSun" panose="02010600030101010101" pitchFamily="2" charset="-122"/>
                <a:ea typeface="SimSun" panose="02010600030101010101" pitchFamily="2" charset="-122"/>
              </a:rPr>
              <a:t>3.“</a:t>
            </a:r>
            <a:r>
              <a:rPr lang="zh-TW" altLang="en-US" sz="7300" b="1" dirty="0">
                <a:latin typeface="SimSun" panose="02010600030101010101" pitchFamily="2" charset="-122"/>
                <a:ea typeface="SimSun" panose="02010600030101010101" pitchFamily="2" charset="-122"/>
              </a:rPr>
              <a:t>災禍與瘟疫”十災</a:t>
            </a:r>
            <a:r>
              <a:rPr lang="en-US" altLang="zh-TW" sz="7300" b="1" dirty="0">
                <a:latin typeface="SimSun" panose="02010600030101010101" pitchFamily="2" charset="-122"/>
                <a:ea typeface="SimSun" panose="02010600030101010101" pitchFamily="2" charset="-122"/>
              </a:rPr>
              <a:t>:</a:t>
            </a:r>
            <a:br>
              <a:rPr lang="en-US" altLang="zh-CN" dirty="0"/>
            </a:br>
            <a:endParaRPr kumimoji="1" lang="zh-CN" altLang="en-US" dirty="0"/>
          </a:p>
        </p:txBody>
      </p:sp>
      <p:sp>
        <p:nvSpPr>
          <p:cNvPr id="2" name="Date Placeholder 1"/>
          <p:cNvSpPr>
            <a:spLocks noGrp="1"/>
          </p:cNvSpPr>
          <p:nvPr>
            <p:ph type="dt" sz="half" idx="10"/>
          </p:nvPr>
        </p:nvSpPr>
        <p:spPr/>
        <p:txBody>
          <a:bodyPr/>
          <a:lstStyle/>
          <a:p>
            <a:fld id="{42610BC4-5863-428D-B5AC-63199E1D1644}"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18</a:t>
            </a:fld>
            <a:endParaRPr lang="en-US"/>
          </a:p>
        </p:txBody>
      </p:sp>
      <p:sp>
        <p:nvSpPr>
          <p:cNvPr id="7" name="Rectangle 6"/>
          <p:cNvSpPr/>
          <p:nvPr/>
        </p:nvSpPr>
        <p:spPr>
          <a:xfrm>
            <a:off x="40409" y="1948131"/>
            <a:ext cx="9063182" cy="3785652"/>
          </a:xfrm>
          <a:prstGeom prst="rect">
            <a:avLst/>
          </a:prstGeom>
        </p:spPr>
        <p:txBody>
          <a:bodyPr wrap="square">
            <a:spAutoFit/>
          </a:bodyPr>
          <a:lstStyle/>
          <a:p>
            <a:r>
              <a:rPr lang="zh-TW" altLang="en-US" sz="6000" b="1" dirty="0">
                <a:latin typeface="SimSun" panose="02010600030101010101" pitchFamily="2" charset="-122"/>
                <a:ea typeface="SimSun" panose="02010600030101010101" pitchFamily="2" charset="-122"/>
                <a:cs typeface="Arial"/>
              </a:rPr>
              <a:t>尼羅河變成血、青蛙，虱子</a:t>
            </a:r>
            <a:r>
              <a:rPr lang="en-US" altLang="zh-TW" sz="6000" b="1" dirty="0">
                <a:latin typeface="SimSun" panose="02010600030101010101" pitchFamily="2" charset="-122"/>
                <a:ea typeface="SimSun" panose="02010600030101010101" pitchFamily="2" charset="-122"/>
                <a:cs typeface="Arial"/>
              </a:rPr>
              <a:t>, </a:t>
            </a:r>
            <a:r>
              <a:rPr lang="zh-TW" altLang="en-US" sz="6000" b="1" dirty="0">
                <a:latin typeface="SimSun" panose="02010600030101010101" pitchFamily="2" charset="-122"/>
                <a:ea typeface="SimSun" panose="02010600030101010101" pitchFamily="2" charset="-122"/>
                <a:cs typeface="Arial"/>
              </a:rPr>
              <a:t>蒼蝇</a:t>
            </a:r>
            <a:r>
              <a:rPr lang="en-US" altLang="zh-TW" sz="6000" b="1" dirty="0">
                <a:latin typeface="SimSun" panose="02010600030101010101" pitchFamily="2" charset="-122"/>
                <a:ea typeface="SimSun" panose="02010600030101010101" pitchFamily="2" charset="-122"/>
                <a:cs typeface="Arial"/>
              </a:rPr>
              <a:t>, </a:t>
            </a:r>
            <a:r>
              <a:rPr lang="zh-TW" altLang="en-US" sz="6000" b="1" dirty="0">
                <a:latin typeface="SimSun" panose="02010600030101010101" pitchFamily="2" charset="-122"/>
                <a:ea typeface="SimSun" panose="02010600030101010101" pitchFamily="2" charset="-122"/>
                <a:cs typeface="Arial"/>
              </a:rPr>
              <a:t>畜疫</a:t>
            </a:r>
            <a:r>
              <a:rPr lang="en-US" altLang="zh-TW" sz="6000" b="1" dirty="0">
                <a:latin typeface="SimSun" panose="02010600030101010101" pitchFamily="2" charset="-122"/>
                <a:ea typeface="SimSun" panose="02010600030101010101" pitchFamily="2" charset="-122"/>
                <a:cs typeface="Arial"/>
              </a:rPr>
              <a:t>, </a:t>
            </a:r>
            <a:r>
              <a:rPr lang="zh-TW" altLang="en-US" sz="6000" b="1" dirty="0">
                <a:latin typeface="SimSun" panose="02010600030101010101" pitchFamily="2" charset="-122"/>
                <a:ea typeface="SimSun" panose="02010600030101010101" pitchFamily="2" charset="-122"/>
                <a:cs typeface="Arial"/>
              </a:rPr>
              <a:t>瘡灾</a:t>
            </a:r>
            <a:r>
              <a:rPr lang="en-US" altLang="zh-TW" sz="6000" b="1" dirty="0">
                <a:latin typeface="SimSun" panose="02010600030101010101" pitchFamily="2" charset="-122"/>
                <a:ea typeface="SimSun" panose="02010600030101010101" pitchFamily="2" charset="-122"/>
                <a:cs typeface="Arial"/>
              </a:rPr>
              <a:t>, </a:t>
            </a:r>
            <a:r>
              <a:rPr lang="zh-TW" altLang="en-US" sz="6000" b="1" dirty="0">
                <a:latin typeface="SimSun" panose="02010600030101010101" pitchFamily="2" charset="-122"/>
                <a:ea typeface="SimSun" panose="02010600030101010101" pitchFamily="2" charset="-122"/>
                <a:cs typeface="Arial"/>
              </a:rPr>
              <a:t>雹灾</a:t>
            </a:r>
            <a:r>
              <a:rPr lang="en-US" altLang="zh-TW" sz="6000" b="1" dirty="0">
                <a:latin typeface="SimSun" panose="02010600030101010101" pitchFamily="2" charset="-122"/>
                <a:ea typeface="SimSun" panose="02010600030101010101" pitchFamily="2" charset="-122"/>
                <a:cs typeface="Arial"/>
              </a:rPr>
              <a:t>, </a:t>
            </a:r>
            <a:r>
              <a:rPr lang="zh-TW" altLang="en-US" sz="6000" b="1" dirty="0">
                <a:latin typeface="SimSun" panose="02010600030101010101" pitchFamily="2" charset="-122"/>
                <a:ea typeface="SimSun" panose="02010600030101010101" pitchFamily="2" charset="-122"/>
                <a:cs typeface="Arial"/>
              </a:rPr>
              <a:t>蝗灾</a:t>
            </a:r>
            <a:r>
              <a:rPr lang="en-US" altLang="zh-TW" sz="6000" b="1" dirty="0">
                <a:latin typeface="SimSun" panose="02010600030101010101" pitchFamily="2" charset="-122"/>
                <a:ea typeface="SimSun" panose="02010600030101010101" pitchFamily="2" charset="-122"/>
                <a:cs typeface="Arial"/>
              </a:rPr>
              <a:t>, </a:t>
            </a:r>
            <a:r>
              <a:rPr lang="zh-TW" altLang="en-US" sz="6000" b="1" dirty="0">
                <a:latin typeface="SimSun" panose="02010600030101010101" pitchFamily="2" charset="-122"/>
                <a:ea typeface="SimSun" panose="02010600030101010101" pitchFamily="2" charset="-122"/>
                <a:cs typeface="Arial"/>
              </a:rPr>
              <a:t>黑暗、以及長子死亡</a:t>
            </a:r>
            <a:r>
              <a:rPr lang="en-US" altLang="zh-TW" sz="6000" b="1" dirty="0">
                <a:latin typeface="SimSun" panose="02010600030101010101" pitchFamily="2" charset="-122"/>
                <a:ea typeface="SimSun" panose="02010600030101010101" pitchFamily="2" charset="-122"/>
                <a:cs typeface="Arial"/>
              </a:rPr>
              <a:t>. </a:t>
            </a:r>
            <a:endParaRPr kumimoji="1" lang="zh-CN" altLang="en-US" sz="6000" b="1" dirty="0">
              <a:ea typeface="SimSun-ExtB"/>
              <a:cs typeface="Arial"/>
            </a:endParaRPr>
          </a:p>
        </p:txBody>
      </p:sp>
    </p:spTree>
    <p:extLst>
      <p:ext uri="{BB962C8B-B14F-4D97-AF65-F5344CB8AC3E}">
        <p14:creationId xmlns:p14="http://schemas.microsoft.com/office/powerpoint/2010/main" val="22209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F9F04-D6E8-445C-A965-EB36CC3763A8}"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19</a:t>
            </a:fld>
            <a:endParaRPr lang="en-US"/>
          </a:p>
        </p:txBody>
      </p:sp>
      <p:sp>
        <p:nvSpPr>
          <p:cNvPr id="7" name="Rectangle 6"/>
          <p:cNvSpPr/>
          <p:nvPr/>
        </p:nvSpPr>
        <p:spPr>
          <a:xfrm>
            <a:off x="40409" y="0"/>
            <a:ext cx="9063182" cy="6978834"/>
          </a:xfrm>
          <a:prstGeom prst="rect">
            <a:avLst/>
          </a:prstGeom>
        </p:spPr>
        <p:txBody>
          <a:bodyPr wrap="square">
            <a:spAutoFit/>
          </a:bodyPr>
          <a:lstStyle/>
          <a:p>
            <a:pPr lvl="0"/>
            <a:r>
              <a:rPr lang="en-US" altLang="zh-TW" sz="3800" b="1" dirty="0">
                <a:latin typeface="SimSun" panose="02010600030101010101" pitchFamily="2" charset="-122"/>
                <a:ea typeface="SimSun" panose="02010600030101010101" pitchFamily="2" charset="-122"/>
              </a:rPr>
              <a:t>1)</a:t>
            </a:r>
            <a:r>
              <a:rPr lang="zh-TW" altLang="en-US" sz="3800" b="1" dirty="0">
                <a:latin typeface="SimSun" panose="02010600030101010101" pitchFamily="2" charset="-122"/>
                <a:ea typeface="SimSun" panose="02010600030101010101" pitchFamily="2" charset="-122"/>
              </a:rPr>
              <a:t>神對祂所造的生物有絕對的掌控權</a:t>
            </a:r>
            <a:endParaRPr lang="en-US" sz="3800" b="1" dirty="0">
              <a:latin typeface="SimSun" panose="02010600030101010101" pitchFamily="2" charset="-122"/>
              <a:ea typeface="SimSun" panose="02010600030101010101" pitchFamily="2" charset="-122"/>
            </a:endParaRPr>
          </a:p>
          <a:p>
            <a:pPr lvl="0"/>
            <a:r>
              <a:rPr lang="en-US" altLang="zh-TW" sz="3800" b="1" dirty="0">
                <a:latin typeface="SimSun" panose="02010600030101010101" pitchFamily="2" charset="-122"/>
                <a:ea typeface="SimSun" panose="02010600030101010101" pitchFamily="2" charset="-122"/>
              </a:rPr>
              <a:t>2)</a:t>
            </a:r>
            <a:r>
              <a:rPr lang="zh-TW" altLang="en-US" sz="3800" b="1" dirty="0">
                <a:latin typeface="SimSun" panose="02010600030101010101" pitchFamily="2" charset="-122"/>
                <a:ea typeface="SimSun" panose="02010600030101010101" pitchFamily="2" charset="-122"/>
              </a:rPr>
              <a:t>這些災禍越來越嚴重，一開始只是不舒 服，再來是疾病、危險，最後是死亡</a:t>
            </a:r>
            <a:r>
              <a:rPr lang="en-US" sz="3800" b="1" dirty="0">
                <a:latin typeface="SimSun" panose="02010600030101010101" pitchFamily="2" charset="-122"/>
                <a:ea typeface="SimSun" panose="02010600030101010101" pitchFamily="2" charset="-122"/>
              </a:rPr>
              <a:t>.</a:t>
            </a:r>
          </a:p>
          <a:p>
            <a:pPr lvl="0"/>
            <a:r>
              <a:rPr lang="en-US" altLang="zh-TW" sz="3800" b="1" dirty="0">
                <a:latin typeface="SimSun" panose="02010600030101010101" pitchFamily="2" charset="-122"/>
                <a:ea typeface="SimSun" panose="02010600030101010101" pitchFamily="2" charset="-122"/>
              </a:rPr>
              <a:t>3)</a:t>
            </a:r>
            <a:r>
              <a:rPr lang="zh-TW" altLang="en-US" sz="3800" b="1" dirty="0">
                <a:latin typeface="SimSun" panose="02010600030101010101" pitchFamily="2" charset="-122"/>
                <a:ea typeface="SimSun" panose="02010600030101010101" pitchFamily="2" charset="-122"/>
              </a:rPr>
              <a:t>這是一場宗教比賽，每一災在攻擊埃及人所敬拜的某個神明</a:t>
            </a:r>
            <a:r>
              <a:rPr lang="en-US" altLang="zh-TW" sz="3800" b="1" dirty="0">
                <a:latin typeface="SimSun" panose="02010600030101010101" pitchFamily="2" charset="-122"/>
                <a:ea typeface="SimSun" panose="02010600030101010101" pitchFamily="2" charset="-122"/>
              </a:rPr>
              <a:t>:</a:t>
            </a:r>
            <a:r>
              <a:rPr lang="zh-TW" altLang="en-US" sz="3800" b="1" dirty="0">
                <a:latin typeface="SimSun" panose="02010600030101010101" pitchFamily="2" charset="-122"/>
                <a:ea typeface="SimSun" panose="02010600030101010101" pitchFamily="2" charset="-122"/>
              </a:rPr>
              <a:t>尼羅河的守護神，尼羅河的精靈，阿西利斯神的血脈就是尼羅河，青蛙神是象徵復活的神，母牛神，公牛的神，藥神，天空的女神，生命的女神，保護五穀的神</a:t>
            </a:r>
            <a:r>
              <a:rPr lang="en-US" altLang="zh-TW" sz="3800" b="1" dirty="0">
                <a:latin typeface="SimSun" panose="02010600030101010101" pitchFamily="2" charset="-122"/>
                <a:ea typeface="SimSun" panose="02010600030101010101" pitchFamily="2" charset="-122"/>
              </a:rPr>
              <a:t>, </a:t>
            </a:r>
            <a:r>
              <a:rPr lang="zh-TW" altLang="en-US" sz="3800" b="1" dirty="0">
                <a:latin typeface="SimSun" panose="02010600030101010101" pitchFamily="2" charset="-122"/>
                <a:ea typeface="SimSun" panose="02010600030101010101" pitchFamily="2" charset="-122"/>
              </a:rPr>
              <a:t>四個太陽神，法老是神。希伯來奴隸的神遠比埃及人的神有能力</a:t>
            </a:r>
            <a:r>
              <a:rPr lang="en-US" sz="3800" b="1" dirty="0">
                <a:latin typeface="SimSun" panose="02010600030101010101" pitchFamily="2" charset="-122"/>
                <a:ea typeface="SimSun" panose="02010600030101010101" pitchFamily="2" charset="-122"/>
              </a:rPr>
              <a:t>. </a:t>
            </a:r>
          </a:p>
          <a:p>
            <a:endParaRPr kumimoji="1" lang="zh-CN" altLang="en-US" sz="2950" b="1" dirty="0">
              <a:ea typeface="SimSun-ExtB"/>
              <a:cs typeface="Arial"/>
            </a:endParaRPr>
          </a:p>
        </p:txBody>
      </p:sp>
    </p:spTree>
    <p:extLst>
      <p:ext uri="{BB962C8B-B14F-4D97-AF65-F5344CB8AC3E}">
        <p14:creationId xmlns:p14="http://schemas.microsoft.com/office/powerpoint/2010/main" val="32685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15035"/>
            <a:ext cx="7886700" cy="835601"/>
          </a:xfrm>
        </p:spPr>
        <p:txBody>
          <a:bodyPr>
            <a:noAutofit/>
          </a:bodyPr>
          <a:lstStyle/>
          <a:p>
            <a:r>
              <a:rPr lang="zh-TW" altLang="zh-CN" sz="6000" b="1" dirty="0">
                <a:latin typeface="SimSun" panose="02010600030101010101" pitchFamily="2" charset="-122"/>
                <a:ea typeface="SimSun" panose="02010600030101010101" pitchFamily="2" charset="-122"/>
                <a:cs typeface="SimSun-ExtB"/>
              </a:rPr>
              <a:t>出埃及記</a:t>
            </a:r>
            <a:r>
              <a:rPr lang="en-US" altLang="zh-CN" sz="6000" b="1" dirty="0">
                <a:latin typeface="SimSun" panose="02010600030101010101" pitchFamily="2" charset="-122"/>
                <a:ea typeface="SimSun" panose="02010600030101010101" pitchFamily="2" charset="-122"/>
                <a:cs typeface="SimSun-ExtB"/>
              </a:rPr>
              <a:t> (Exodus)</a:t>
            </a:r>
            <a:endParaRPr kumimoji="1" lang="zh-CN" altLang="en-US" sz="6000" b="1" dirty="0">
              <a:latin typeface="SimSun" panose="02010600030101010101" pitchFamily="2" charset="-122"/>
              <a:ea typeface="SimSun" panose="02010600030101010101" pitchFamily="2" charset="-122"/>
              <a:cs typeface="SimSun-ExtB"/>
            </a:endParaRPr>
          </a:p>
        </p:txBody>
      </p:sp>
      <p:sp>
        <p:nvSpPr>
          <p:cNvPr id="6" name="Content Placeholder 5"/>
          <p:cNvSpPr>
            <a:spLocks noGrp="1"/>
          </p:cNvSpPr>
          <p:nvPr>
            <p:ph idx="1"/>
          </p:nvPr>
        </p:nvSpPr>
        <p:spPr>
          <a:xfrm>
            <a:off x="40409" y="1365947"/>
            <a:ext cx="9063182" cy="4351338"/>
          </a:xfrm>
        </p:spPr>
        <p:txBody>
          <a:bodyPr>
            <a:noAutofit/>
          </a:bodyPr>
          <a:lstStyle/>
          <a:p>
            <a:r>
              <a:rPr kumimoji="1" lang="zh-CN" altLang="en-US" sz="4800" b="1" dirty="0">
                <a:latin typeface="SimSun" panose="02010600030101010101" pitchFamily="2" charset="-122"/>
                <a:ea typeface="SimSun" panose="02010600030101010101" pitchFamily="2" charset="-122"/>
                <a:cs typeface="SimSun-ExtB"/>
              </a:rPr>
              <a:t>頭幾個字是</a:t>
            </a:r>
            <a:r>
              <a:rPr kumimoji="1" lang="en-US" altLang="zh-CN" sz="4800" b="1" dirty="0">
                <a:latin typeface="SimSun" panose="02010600030101010101" pitchFamily="2" charset="-122"/>
                <a:ea typeface="SimSun" panose="02010600030101010101" pitchFamily="2" charset="-122"/>
                <a:cs typeface="SimSun-ExtB"/>
              </a:rPr>
              <a:t>『</a:t>
            </a:r>
            <a:r>
              <a:rPr kumimoji="1" lang="zh-CN" altLang="en-US" sz="4800" b="1" dirty="0">
                <a:latin typeface="SimSun" panose="02010600030101010101" pitchFamily="2" charset="-122"/>
                <a:ea typeface="SimSun" panose="02010600030101010101" pitchFamily="2" charset="-122"/>
                <a:cs typeface="SimSun-ExtB"/>
              </a:rPr>
              <a:t>他們的名字是</a:t>
            </a:r>
            <a:r>
              <a:rPr kumimoji="1" lang="en-US" altLang="zh-CN" sz="4800" b="1" dirty="0">
                <a:latin typeface="SimSun" panose="02010600030101010101" pitchFamily="2" charset="-122"/>
                <a:ea typeface="SimSun" panose="02010600030101010101" pitchFamily="2" charset="-122"/>
                <a:cs typeface="SimSun-ExtB"/>
              </a:rPr>
              <a:t>』</a:t>
            </a:r>
            <a:r>
              <a:rPr kumimoji="1" lang="zh-CN" altLang="en-US" sz="4800" b="1" dirty="0">
                <a:latin typeface="SimSun" panose="02010600030101010101" pitchFamily="2" charset="-122"/>
                <a:ea typeface="SimSun" panose="02010600030101010101" pitchFamily="2" charset="-122"/>
                <a:cs typeface="SimSun-ExtB"/>
              </a:rPr>
              <a:t>，</a:t>
            </a:r>
            <a:endParaRPr kumimoji="1" lang="en-US" altLang="zh-CN" sz="4800" b="1" dirty="0">
              <a:latin typeface="SimSun" panose="02010600030101010101" pitchFamily="2" charset="-122"/>
              <a:ea typeface="SimSun" panose="02010600030101010101" pitchFamily="2" charset="-122"/>
              <a:cs typeface="SimSun-ExtB"/>
            </a:endParaRPr>
          </a:p>
          <a:p>
            <a:r>
              <a:rPr kumimoji="1" lang="zh-CN" altLang="en-US" sz="4800" b="1" dirty="0">
                <a:latin typeface="SimSun" panose="02010600030101010101" pitchFamily="2" charset="-122"/>
                <a:ea typeface="SimSun" panose="02010600030101010101" pitchFamily="2" charset="-122"/>
                <a:cs typeface="SimSun-ExtB"/>
              </a:rPr>
              <a:t>希臘文時另外 </a:t>
            </a:r>
            <a:r>
              <a:rPr kumimoji="1" lang="en-US" altLang="zh-CN" sz="4800" b="1" dirty="0">
                <a:latin typeface="SimSun" panose="02010600030101010101" pitchFamily="2" charset="-122"/>
                <a:ea typeface="SimSun" panose="02010600030101010101" pitchFamily="2" charset="-122"/>
                <a:cs typeface="SimSun-ExtB"/>
              </a:rPr>
              <a:t>Ex</a:t>
            </a:r>
            <a:r>
              <a:rPr kumimoji="1" lang="zh-CN" altLang="en-US" sz="4800" b="1" dirty="0">
                <a:latin typeface="SimSun" panose="02010600030101010101" pitchFamily="2" charset="-122"/>
                <a:ea typeface="SimSun" panose="02010600030101010101" pitchFamily="2" charset="-122"/>
                <a:cs typeface="SimSun-ExtB"/>
              </a:rPr>
              <a:t>意思是 “出去”</a:t>
            </a:r>
            <a:r>
              <a:rPr kumimoji="1" lang="en-US" altLang="zh-CN" sz="4800" b="1" dirty="0" err="1">
                <a:latin typeface="SimSun" panose="02010600030101010101" pitchFamily="2" charset="-122"/>
                <a:ea typeface="SimSun" panose="02010600030101010101" pitchFamily="2" charset="-122"/>
                <a:cs typeface="SimSun-ExtB"/>
              </a:rPr>
              <a:t>Hodus</a:t>
            </a:r>
            <a:r>
              <a:rPr kumimoji="1" lang="zh-CN" altLang="en-US" sz="4800" b="1" dirty="0">
                <a:latin typeface="SimSun" panose="02010600030101010101" pitchFamily="2" charset="-122"/>
                <a:ea typeface="SimSun" panose="02010600030101010101" pitchFamily="2" charset="-122"/>
                <a:cs typeface="SimSun-ExtB"/>
              </a:rPr>
              <a:t>意思是“道路”</a:t>
            </a:r>
            <a:r>
              <a:rPr kumimoji="1" lang="en-US" altLang="zh-CN" sz="4800" b="1" dirty="0">
                <a:latin typeface="SimSun" panose="02010600030101010101" pitchFamily="2" charset="-122"/>
                <a:ea typeface="SimSun" panose="02010600030101010101" pitchFamily="2" charset="-122"/>
                <a:cs typeface="SimSun-ExtB"/>
              </a:rPr>
              <a:t> </a:t>
            </a:r>
            <a:r>
              <a:rPr kumimoji="1" lang="zh-CN" altLang="en-US" sz="4800" b="1" dirty="0">
                <a:latin typeface="SimSun" panose="02010600030101010101" pitchFamily="2" charset="-122"/>
                <a:ea typeface="SimSun" panose="02010600030101010101" pitchFamily="2" charset="-122"/>
                <a:cs typeface="SimSun-ExtB"/>
              </a:rPr>
              <a:t>希臘文是</a:t>
            </a:r>
            <a:r>
              <a:rPr kumimoji="1" lang="en-US" altLang="zh-CN" sz="4800" b="1" dirty="0" err="1">
                <a:latin typeface="SimSun" panose="02010600030101010101" pitchFamily="2" charset="-122"/>
                <a:ea typeface="SimSun" panose="02010600030101010101" pitchFamily="2" charset="-122"/>
                <a:cs typeface="SimSun-ExtB"/>
              </a:rPr>
              <a:t>Exhodus</a:t>
            </a:r>
            <a:r>
              <a:rPr kumimoji="1" lang="zh-CN" altLang="en-US" sz="4800" b="1" dirty="0">
                <a:latin typeface="SimSun" panose="02010600030101010101" pitchFamily="2" charset="-122"/>
                <a:ea typeface="SimSun" panose="02010600030101010101" pitchFamily="2" charset="-122"/>
                <a:cs typeface="SimSun-ExtB"/>
              </a:rPr>
              <a:t>，書名就叫做“出口”</a:t>
            </a:r>
            <a:r>
              <a:rPr kumimoji="1" lang="en-US" altLang="zh-CN" sz="4800" b="1" dirty="0">
                <a:latin typeface="SimSun" panose="02010600030101010101" pitchFamily="2" charset="-122"/>
                <a:ea typeface="SimSun" panose="02010600030101010101" pitchFamily="2" charset="-122"/>
                <a:cs typeface="SimSun-ExtB"/>
              </a:rPr>
              <a:t>. </a:t>
            </a:r>
          </a:p>
          <a:p>
            <a:r>
              <a:rPr kumimoji="1" lang="zh-CN" altLang="en-US" sz="4800" b="1" dirty="0">
                <a:latin typeface="SimSun" panose="02010600030101010101" pitchFamily="2" charset="-122"/>
                <a:ea typeface="SimSun" panose="02010600030101010101" pitchFamily="2" charset="-122"/>
                <a:cs typeface="SimSun-ExtB"/>
              </a:rPr>
              <a:t>英文把</a:t>
            </a:r>
            <a:r>
              <a:rPr kumimoji="1" lang="en-US" altLang="zh-CN" sz="4800" b="1" dirty="0" err="1">
                <a:latin typeface="SimSun" panose="02010600030101010101" pitchFamily="2" charset="-122"/>
                <a:ea typeface="SimSun" panose="02010600030101010101" pitchFamily="2" charset="-122"/>
                <a:cs typeface="SimSun-ExtB"/>
              </a:rPr>
              <a:t>Exhodus</a:t>
            </a:r>
            <a:r>
              <a:rPr kumimoji="1" lang="zh-CN" altLang="en-US" sz="4800" b="1" dirty="0">
                <a:latin typeface="SimSun" panose="02010600030101010101" pitchFamily="2" charset="-122"/>
                <a:ea typeface="SimSun" panose="02010600030101010101" pitchFamily="2" charset="-122"/>
                <a:cs typeface="SimSun-ExtB"/>
              </a:rPr>
              <a:t>稍微修改變成</a:t>
            </a:r>
            <a:r>
              <a:rPr kumimoji="1" lang="en-US" altLang="zh-CN" sz="4800" b="1" dirty="0">
                <a:latin typeface="SimSun" panose="02010600030101010101" pitchFamily="2" charset="-122"/>
                <a:ea typeface="SimSun" panose="02010600030101010101" pitchFamily="2" charset="-122"/>
                <a:cs typeface="SimSun-ExtB"/>
              </a:rPr>
              <a:t>Exodus.</a:t>
            </a:r>
          </a:p>
          <a:p>
            <a:endParaRPr kumimoji="1" lang="zh-CN" altLang="en-US" sz="4800" b="1" dirty="0">
              <a:latin typeface="SimSun" panose="02010600030101010101" pitchFamily="2" charset="-122"/>
              <a:ea typeface="SimSun" panose="02010600030101010101" pitchFamily="2" charset="-122"/>
              <a:cs typeface="SimSun-ExtB"/>
            </a:endParaRPr>
          </a:p>
        </p:txBody>
      </p:sp>
      <p:sp>
        <p:nvSpPr>
          <p:cNvPr id="2" name="Date Placeholder 1"/>
          <p:cNvSpPr>
            <a:spLocks noGrp="1"/>
          </p:cNvSpPr>
          <p:nvPr>
            <p:ph type="dt" sz="half" idx="10"/>
          </p:nvPr>
        </p:nvSpPr>
        <p:spPr/>
        <p:txBody>
          <a:bodyPr/>
          <a:lstStyle/>
          <a:p>
            <a:fld id="{7E94AA82-0907-4E51-B58F-A8890B8B0A53}"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2</a:t>
            </a:fld>
            <a:endParaRPr lang="en-US"/>
          </a:p>
        </p:txBody>
      </p:sp>
    </p:spTree>
    <p:extLst>
      <p:ext uri="{BB962C8B-B14F-4D97-AF65-F5344CB8AC3E}">
        <p14:creationId xmlns:p14="http://schemas.microsoft.com/office/powerpoint/2010/main" val="237078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525995"/>
            <a:ext cx="2057400" cy="365125"/>
          </a:xfrm>
        </p:spPr>
        <p:txBody>
          <a:bodyPr/>
          <a:lstStyle/>
          <a:p>
            <a:fld id="{609146AC-E15B-482E-B7B4-3E6B6522766B}" type="datetime1">
              <a:rPr lang="en-US" smtClean="0"/>
              <a:t>2/11/2017</a:t>
            </a:fld>
            <a:endParaRPr lang="en-US" dirty="0"/>
          </a:p>
        </p:txBody>
      </p:sp>
      <p:sp>
        <p:nvSpPr>
          <p:cNvPr id="5" name="Footer Placeholder 4"/>
          <p:cNvSpPr>
            <a:spLocks noGrp="1"/>
          </p:cNvSpPr>
          <p:nvPr>
            <p:ph type="ftr" sz="quarter" idx="11"/>
          </p:nvPr>
        </p:nvSpPr>
        <p:spPr>
          <a:xfrm>
            <a:off x="3028950" y="6492875"/>
            <a:ext cx="3086100" cy="365125"/>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6" name="Slide Number Placeholder 5"/>
          <p:cNvSpPr>
            <a:spLocks noGrp="1"/>
          </p:cNvSpPr>
          <p:nvPr>
            <p:ph type="sldNum" sz="quarter" idx="12"/>
          </p:nvPr>
        </p:nvSpPr>
        <p:spPr>
          <a:xfrm>
            <a:off x="6946681" y="6630988"/>
            <a:ext cx="2057400" cy="365125"/>
          </a:xfrm>
        </p:spPr>
        <p:txBody>
          <a:bodyPr/>
          <a:lstStyle/>
          <a:p>
            <a:fld id="{89678012-2C8F-44C1-8212-B41D894B3370}" type="slidenum">
              <a:rPr lang="en-US" smtClean="0"/>
              <a:t>20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8" y="-30162"/>
            <a:ext cx="8697382" cy="6523037"/>
          </a:xfrm>
          <a:prstGeom prst="rect">
            <a:avLst/>
          </a:prstGeom>
        </p:spPr>
      </p:pic>
    </p:spTree>
    <p:extLst>
      <p:ext uri="{BB962C8B-B14F-4D97-AF65-F5344CB8AC3E}">
        <p14:creationId xmlns:p14="http://schemas.microsoft.com/office/powerpoint/2010/main" val="213592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527254"/>
            <a:ext cx="2057400" cy="365125"/>
          </a:xfrm>
        </p:spPr>
        <p:txBody>
          <a:bodyPr/>
          <a:lstStyle/>
          <a:p>
            <a:fld id="{06F95C1C-AE47-449A-A33C-2084F8448DFF}"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a:xfrm>
            <a:off x="6771290" y="6589057"/>
            <a:ext cx="2057400" cy="365125"/>
          </a:xfrm>
        </p:spPr>
        <p:txBody>
          <a:bodyPr/>
          <a:lstStyle/>
          <a:p>
            <a:fld id="{89678012-2C8F-44C1-8212-B41D894B3370}"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0" y="153878"/>
            <a:ext cx="8513380" cy="6385035"/>
          </a:xfrm>
          <a:prstGeom prst="rect">
            <a:avLst/>
          </a:prstGeom>
        </p:spPr>
      </p:pic>
    </p:spTree>
    <p:extLst>
      <p:ext uri="{BB962C8B-B14F-4D97-AF65-F5344CB8AC3E}">
        <p14:creationId xmlns:p14="http://schemas.microsoft.com/office/powerpoint/2010/main" val="15597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4603" y="6009119"/>
            <a:ext cx="2142587" cy="698319"/>
          </a:xfrm>
        </p:spPr>
        <p:txBody>
          <a:bodyPr/>
          <a:lstStyle/>
          <a:p>
            <a:fld id="{E469028B-EBF6-4BD0-87B9-ABC30AFA9B09}" type="datetime1">
              <a:rPr lang="en-US" sz="1400" smtClean="0"/>
              <a:t>2/11/2017</a:t>
            </a:fld>
            <a:endParaRPr lang="en-US" sz="1400"/>
          </a:p>
        </p:txBody>
      </p:sp>
      <p:sp>
        <p:nvSpPr>
          <p:cNvPr id="3" name="Footer Placeholder 2"/>
          <p:cNvSpPr>
            <a:spLocks noGrp="1"/>
          </p:cNvSpPr>
          <p:nvPr>
            <p:ph type="ftr" sz="quarter" idx="11"/>
          </p:nvPr>
        </p:nvSpPr>
        <p:spPr>
          <a:xfrm>
            <a:off x="2834903" y="6199909"/>
            <a:ext cx="6032006" cy="507529"/>
          </a:xfrm>
        </p:spPr>
        <p:txBody>
          <a:bodyPr/>
          <a:lstStyle/>
          <a:p>
            <a:r>
              <a:rPr lang="zh-CN" altLang="en-US" sz="1400"/>
              <a:t>洛丽华⼈基督教会</a:t>
            </a:r>
            <a:r>
              <a:rPr lang="en-US" altLang="zh-CN" sz="1400"/>
              <a:t>2017</a:t>
            </a:r>
            <a:r>
              <a:rPr lang="zh-CN" altLang="en-US" sz="1400"/>
              <a:t>冬季成⼈主⽇學  </a:t>
            </a:r>
            <a:r>
              <a:rPr lang="en-US" altLang="zh-CN" sz="1400"/>
              <a:t>pattle.pun@wheaton.edu, yqpun@yahoo.com</a:t>
            </a:r>
            <a:endParaRPr lang="en-US" sz="1400" dirty="0"/>
          </a:p>
        </p:txBody>
      </p:sp>
      <p:sp>
        <p:nvSpPr>
          <p:cNvPr id="4" name="Slide Number Placeholder 3"/>
          <p:cNvSpPr>
            <a:spLocks noGrp="1"/>
          </p:cNvSpPr>
          <p:nvPr>
            <p:ph type="sldNum" sz="quarter" idx="12"/>
          </p:nvPr>
        </p:nvSpPr>
        <p:spPr>
          <a:xfrm>
            <a:off x="6263903" y="6009119"/>
            <a:ext cx="2142587" cy="698319"/>
          </a:xfrm>
        </p:spPr>
        <p:txBody>
          <a:bodyPr/>
          <a:lstStyle/>
          <a:p>
            <a:fld id="{89678012-2C8F-44C1-8212-B41D894B3370}" type="slidenum">
              <a:rPr lang="en-US" sz="1400" smtClean="0"/>
              <a:t>22</a:t>
            </a:fld>
            <a:endParaRPr lang="en-US" sz="1400"/>
          </a:p>
        </p:txBody>
      </p:sp>
      <p:pic>
        <p:nvPicPr>
          <p:cNvPr id="5" name="Picture 4"/>
          <p:cNvPicPr>
            <a:picLocks noChangeAspect="1"/>
          </p:cNvPicPr>
          <p:nvPr/>
        </p:nvPicPr>
        <p:blipFill>
          <a:blip r:embed="rId2"/>
          <a:stretch>
            <a:fillRect/>
          </a:stretch>
        </p:blipFill>
        <p:spPr>
          <a:xfrm>
            <a:off x="0" y="0"/>
            <a:ext cx="9144000" cy="6211455"/>
          </a:xfrm>
          <a:prstGeom prst="rect">
            <a:avLst/>
          </a:prstGeom>
        </p:spPr>
      </p:pic>
    </p:spTree>
    <p:extLst>
      <p:ext uri="{BB962C8B-B14F-4D97-AF65-F5344CB8AC3E}">
        <p14:creationId xmlns:p14="http://schemas.microsoft.com/office/powerpoint/2010/main" val="73778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5126"/>
            <a:ext cx="8515350" cy="1325563"/>
          </a:xfrm>
        </p:spPr>
        <p:txBody>
          <a:bodyPr>
            <a:normAutofit/>
          </a:bodyPr>
          <a:lstStyle/>
          <a:p>
            <a:r>
              <a:rPr lang="zh-TW" altLang="zh-CN" b="1" dirty="0">
                <a:latin typeface="SimSun" panose="02010600030101010101" pitchFamily="2" charset="-122"/>
                <a:ea typeface="SimSun" panose="02010600030101010101" pitchFamily="2" charset="-122"/>
              </a:rPr>
              <a:t>聖經說</a:t>
            </a:r>
            <a:r>
              <a:rPr lang="zh-TW" altLang="en-US" b="1" dirty="0">
                <a:latin typeface="SimSun" panose="02010600030101010101" pitchFamily="2" charset="-122"/>
                <a:ea typeface="SimSun" panose="02010600030101010101" pitchFamily="2" charset="-122"/>
              </a:rPr>
              <a:t>神</a:t>
            </a:r>
            <a:r>
              <a:rPr lang="zh-TW" altLang="zh-CN" b="1" dirty="0">
                <a:latin typeface="SimSun" panose="02010600030101010101" pitchFamily="2" charset="-122"/>
                <a:ea typeface="SimSun" panose="02010600030101010101" pitchFamily="2" charset="-122"/>
              </a:rPr>
              <a:t>使法老的心剛硬</a:t>
            </a:r>
            <a:r>
              <a:rPr lang="en-US" altLang="zh-CN" b="1" dirty="0">
                <a:latin typeface="SimSun" panose="02010600030101010101" pitchFamily="2" charset="-122"/>
                <a:ea typeface="SimSun" panose="02010600030101010101" pitchFamily="2" charset="-122"/>
              </a:rPr>
              <a:t>(4:21, 9:12; 10:20,27; 11:10; 14:8) </a:t>
            </a:r>
            <a:endParaRPr kumimoji="1" lang="zh-CN" altLang="en-US" b="1" dirty="0">
              <a:latin typeface="SimSun" panose="02010600030101010101" pitchFamily="2" charset="-122"/>
              <a:ea typeface="SimSun" panose="02010600030101010101" pitchFamily="2" charset="-122"/>
            </a:endParaRPr>
          </a:p>
        </p:txBody>
      </p:sp>
      <p:sp>
        <p:nvSpPr>
          <p:cNvPr id="2" name="Date Placeholder 1"/>
          <p:cNvSpPr>
            <a:spLocks noGrp="1"/>
          </p:cNvSpPr>
          <p:nvPr>
            <p:ph type="dt" sz="half" idx="10"/>
          </p:nvPr>
        </p:nvSpPr>
        <p:spPr/>
        <p:txBody>
          <a:bodyPr/>
          <a:lstStyle/>
          <a:p>
            <a:fld id="{920E9175-A966-4988-AF68-D783B24F187C}"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23</a:t>
            </a:fld>
            <a:endParaRPr lang="en-US"/>
          </a:p>
        </p:txBody>
      </p:sp>
      <p:sp>
        <p:nvSpPr>
          <p:cNvPr id="7" name="Rectangle 6"/>
          <p:cNvSpPr/>
          <p:nvPr/>
        </p:nvSpPr>
        <p:spPr>
          <a:xfrm>
            <a:off x="0" y="2159000"/>
            <a:ext cx="8832273" cy="4154983"/>
          </a:xfrm>
          <a:prstGeom prst="rect">
            <a:avLst/>
          </a:prstGeom>
        </p:spPr>
        <p:txBody>
          <a:bodyPr wrap="square">
            <a:spAutoFit/>
          </a:bodyPr>
          <a:lstStyle/>
          <a:p>
            <a:r>
              <a:rPr lang="zh-TW" altLang="zh-CN" sz="4400" b="1" dirty="0">
                <a:latin typeface="SimSun" panose="02010600030101010101" pitchFamily="2" charset="-122"/>
                <a:ea typeface="SimSun" panose="02010600030101010101" pitchFamily="2" charset="-122"/>
              </a:rPr>
              <a:t>其实法老剛硬自己的心七次</a:t>
            </a:r>
            <a:r>
              <a:rPr lang="en-US" altLang="zh-CN" sz="4400" b="1" dirty="0">
                <a:latin typeface="SimSun" panose="02010600030101010101" pitchFamily="2" charset="-122"/>
                <a:ea typeface="SimSun" panose="02010600030101010101" pitchFamily="2" charset="-122"/>
              </a:rPr>
              <a:t>(7:13,22; 8:15,19,32; 9:7,35), </a:t>
            </a:r>
            <a:r>
              <a:rPr lang="zh-TW" altLang="zh-CN" sz="4400" b="1" dirty="0">
                <a:latin typeface="SimSun" panose="02010600030101010101" pitchFamily="2" charset="-122"/>
                <a:ea typeface="SimSun" panose="02010600030101010101" pitchFamily="2" charset="-122"/>
              </a:rPr>
              <a:t>於是</a:t>
            </a:r>
            <a:r>
              <a:rPr lang="zh-TW" altLang="en-US" sz="4400" b="1" dirty="0">
                <a:latin typeface="SimSun" panose="02010600030101010101" pitchFamily="2" charset="-122"/>
                <a:ea typeface="SimSun" panose="02010600030101010101" pitchFamily="2" charset="-122"/>
              </a:rPr>
              <a:t>神</a:t>
            </a:r>
            <a:r>
              <a:rPr lang="zh-TW" altLang="zh-CN" sz="4400" b="1" dirty="0">
                <a:latin typeface="SimSun" panose="02010600030101010101" pitchFamily="2" charset="-122"/>
                <a:ea typeface="SimSun" panose="02010600030101010101" pitchFamily="2" charset="-122"/>
              </a:rPr>
              <a:t>說</a:t>
            </a:r>
            <a:r>
              <a:rPr lang="en-US" altLang="zh-CN" sz="4400" b="1" dirty="0">
                <a:latin typeface="SimSun" panose="02010600030101010101" pitchFamily="2" charset="-122"/>
                <a:ea typeface="SimSun" panose="02010600030101010101" pitchFamily="2" charset="-122"/>
              </a:rPr>
              <a:t>: </a:t>
            </a:r>
            <a:r>
              <a:rPr lang="zh-TW" altLang="zh-CN" sz="4400" b="1" dirty="0">
                <a:latin typeface="SimSun" panose="02010600030101010101" pitchFamily="2" charset="-122"/>
                <a:ea typeface="SimSun" panose="02010600030101010101" pitchFamily="2" charset="-122"/>
              </a:rPr>
              <a:t>好吧</a:t>
            </a:r>
            <a:r>
              <a:rPr lang="en-US" altLang="zh-CN" sz="4400" b="1" dirty="0">
                <a:latin typeface="SimSun" panose="02010600030101010101" pitchFamily="2" charset="-122"/>
                <a:ea typeface="SimSun" panose="02010600030101010101" pitchFamily="2" charset="-122"/>
              </a:rPr>
              <a:t>! </a:t>
            </a:r>
            <a:r>
              <a:rPr lang="zh-TW" altLang="zh-CN" sz="4400" b="1" dirty="0">
                <a:latin typeface="SimSun" panose="02010600030101010101" pitchFamily="2" charset="-122"/>
                <a:ea typeface="SimSun" panose="02010600030101010101" pitchFamily="2" charset="-122"/>
              </a:rPr>
              <a:t>如果你選揀走這條路，我就助你一臂之力， </a:t>
            </a:r>
            <a:r>
              <a:rPr lang="zh-TW" altLang="en-US" sz="4400" b="1" dirty="0">
                <a:latin typeface="SimSun" panose="02010600030101010101" pitchFamily="2" charset="-122"/>
                <a:ea typeface="SimSun" panose="02010600030101010101" pitchFamily="2" charset="-122"/>
              </a:rPr>
              <a:t>神</a:t>
            </a:r>
            <a:r>
              <a:rPr lang="zh-TW" altLang="zh-CN" sz="4400" b="1" dirty="0">
                <a:latin typeface="SimSun" panose="02010600030101010101" pitchFamily="2" charset="-122"/>
                <a:ea typeface="SimSun" panose="02010600030101010101" pitchFamily="2" charset="-122"/>
              </a:rPr>
              <a:t>會剛硬法老的心是因為衪预知法老刻意再三地剛硬他的心</a:t>
            </a:r>
            <a:r>
              <a:rPr lang="en-US" altLang="zh-CN" sz="4400" b="1" dirty="0">
                <a:latin typeface="SimSun" panose="02010600030101010101" pitchFamily="2" charset="-122"/>
                <a:ea typeface="SimSun" panose="02010600030101010101" pitchFamily="2" charset="-122"/>
              </a:rPr>
              <a:t> </a:t>
            </a:r>
            <a:endParaRPr lang="zh-CN" altLang="en-US" sz="44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8185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zh-TW" altLang="zh-CN" sz="6000" b="1" dirty="0">
                <a:latin typeface="SimSun" panose="02010600030101010101" pitchFamily="2" charset="-122"/>
                <a:ea typeface="SimSun" panose="02010600030101010101" pitchFamily="2" charset="-122"/>
              </a:rPr>
              <a:t>逾越節</a:t>
            </a:r>
            <a:r>
              <a:rPr lang="en-US" altLang="zh-CN" sz="6000" b="1" dirty="0">
                <a:latin typeface="SimSun" panose="02010600030101010101" pitchFamily="2" charset="-122"/>
                <a:ea typeface="SimSun" panose="02010600030101010101" pitchFamily="2" charset="-122"/>
              </a:rPr>
              <a:t>“</a:t>
            </a:r>
            <a:r>
              <a:rPr lang="zh-TW" altLang="zh-CN" sz="6000" b="1" dirty="0">
                <a:latin typeface="SimSun" panose="02010600030101010101" pitchFamily="2" charset="-122"/>
                <a:ea typeface="SimSun" panose="02010600030101010101" pitchFamily="2" charset="-122"/>
              </a:rPr>
              <a:t>節慶與長子</a:t>
            </a:r>
            <a:r>
              <a:rPr lang="en-US" altLang="zh-CN" sz="6000" b="1" dirty="0">
                <a:latin typeface="SimSun" panose="02010600030101010101" pitchFamily="2" charset="-122"/>
                <a:ea typeface="SimSun" panose="02010600030101010101" pitchFamily="2" charset="-122"/>
              </a:rPr>
              <a:t>” </a:t>
            </a:r>
            <a:endParaRPr kumimoji="1" lang="zh-CN" altLang="en-US" sz="6000" b="1" dirty="0">
              <a:latin typeface="SimSun" panose="02010600030101010101" pitchFamily="2" charset="-122"/>
              <a:ea typeface="SimSun" panose="02010600030101010101" pitchFamily="2" charset="-122"/>
            </a:endParaRPr>
          </a:p>
        </p:txBody>
      </p:sp>
      <p:sp>
        <p:nvSpPr>
          <p:cNvPr id="8" name="Content Placeholder 7"/>
          <p:cNvSpPr>
            <a:spLocks noGrp="1"/>
          </p:cNvSpPr>
          <p:nvPr>
            <p:ph idx="1"/>
          </p:nvPr>
        </p:nvSpPr>
        <p:spPr/>
        <p:txBody>
          <a:bodyPr>
            <a:normAutofit/>
          </a:bodyPr>
          <a:lstStyle/>
          <a:p>
            <a:r>
              <a:rPr lang="zh-TW" altLang="zh-CN" sz="4400" b="1" dirty="0">
                <a:latin typeface="SimSun" panose="02010600030101010101" pitchFamily="2" charset="-122"/>
                <a:ea typeface="SimSun" panose="02010600030101010101" pitchFamily="2" charset="-122"/>
              </a:rPr>
              <a:t>第十災是埃及每戶人家的長子，必要死亡，猶太人也是一樣，除非他們在門框上塗血</a:t>
            </a:r>
            <a:r>
              <a:rPr lang="en-US" altLang="zh-CN" sz="4400" b="1" dirty="0">
                <a:latin typeface="SimSun" panose="02010600030101010101" pitchFamily="2" charset="-122"/>
                <a:ea typeface="SimSun" panose="02010600030101010101" pitchFamily="2" charset="-122"/>
              </a:rPr>
              <a:t>, </a:t>
            </a:r>
            <a:r>
              <a:rPr lang="zh-TW" altLang="zh-CN" sz="4400" b="1" dirty="0">
                <a:latin typeface="SimSun" panose="02010600030101010101" pitchFamily="2" charset="-122"/>
                <a:ea typeface="SimSun" panose="02010600030101010101" pitchFamily="2" charset="-122"/>
              </a:rPr>
              <a:t>死亡天使會在那天晚上來到埃及，當他在一片漆黑中看見門框上的血，就會跳過那戶人家</a:t>
            </a:r>
            <a:r>
              <a:rPr lang="en-US" altLang="zh-CN" sz="4400" b="1" dirty="0">
                <a:latin typeface="SimSun" panose="02010600030101010101" pitchFamily="2" charset="-122"/>
                <a:ea typeface="SimSun" panose="02010600030101010101" pitchFamily="2" charset="-122"/>
              </a:rPr>
              <a:t>. </a:t>
            </a:r>
            <a:endParaRPr kumimoji="1" lang="zh-CN" altLang="en-US" sz="4400" b="1" dirty="0">
              <a:latin typeface="SimSun" panose="02010600030101010101" pitchFamily="2" charset="-122"/>
              <a:ea typeface="SimSun" panose="02010600030101010101" pitchFamily="2" charset="-122"/>
            </a:endParaRPr>
          </a:p>
        </p:txBody>
      </p:sp>
      <p:sp>
        <p:nvSpPr>
          <p:cNvPr id="2" name="Date Placeholder 1"/>
          <p:cNvSpPr>
            <a:spLocks noGrp="1"/>
          </p:cNvSpPr>
          <p:nvPr>
            <p:ph type="dt" sz="half" idx="10"/>
          </p:nvPr>
        </p:nvSpPr>
        <p:spPr/>
        <p:txBody>
          <a:bodyPr/>
          <a:lstStyle/>
          <a:p>
            <a:fld id="{FDC877DE-9E46-4898-9B56-09BEA19FE9BA}"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24</a:t>
            </a:fld>
            <a:endParaRPr lang="en-US"/>
          </a:p>
        </p:txBody>
      </p:sp>
    </p:spTree>
    <p:extLst>
      <p:ext uri="{BB962C8B-B14F-4D97-AF65-F5344CB8AC3E}">
        <p14:creationId xmlns:p14="http://schemas.microsoft.com/office/powerpoint/2010/main" val="34761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bldLvl="5">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2" build="p" bldLvl="5">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1BC46-277D-4C84-9257-93828A75A5F5}"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25</a:t>
            </a:fld>
            <a:endParaRPr lang="en-US"/>
          </a:p>
        </p:txBody>
      </p:sp>
      <p:sp>
        <p:nvSpPr>
          <p:cNvPr id="5" name="Rectangle 4"/>
          <p:cNvSpPr/>
          <p:nvPr/>
        </p:nvSpPr>
        <p:spPr>
          <a:xfrm>
            <a:off x="0" y="-115455"/>
            <a:ext cx="9144000" cy="6555641"/>
          </a:xfrm>
          <a:prstGeom prst="rect">
            <a:avLst/>
          </a:prstGeom>
        </p:spPr>
        <p:txBody>
          <a:bodyPr wrap="square">
            <a:spAutoFit/>
          </a:bodyPr>
          <a:lstStyle/>
          <a:p>
            <a:pPr marL="457200" indent="-457200">
              <a:buFont typeface="Arial"/>
              <a:buChar char="•"/>
            </a:pPr>
            <a:r>
              <a:rPr lang="zh-TW" altLang="zh-CN" sz="3500" b="1" dirty="0">
                <a:latin typeface="SimSun" panose="02010600030101010101" pitchFamily="2" charset="-122"/>
                <a:ea typeface="SimSun" panose="02010600030101010101" pitchFamily="2" charset="-122"/>
              </a:rPr>
              <a:t>他們取的是羔羊的血，</a:t>
            </a:r>
            <a:r>
              <a:rPr lang="en-US" altLang="zh-CN" sz="3500" b="1" dirty="0">
                <a:latin typeface="SimSun" panose="02010600030101010101" pitchFamily="2" charset="-122"/>
                <a:ea typeface="SimSun" panose="02010600030101010101" pitchFamily="2" charset="-122"/>
              </a:rPr>
              <a:t>“</a:t>
            </a:r>
            <a:r>
              <a:rPr lang="zh-TW" altLang="zh-CN" sz="3500" b="1" dirty="0">
                <a:latin typeface="SimSun" panose="02010600030101010101" pitchFamily="2" charset="-122"/>
                <a:ea typeface="SimSun" panose="02010600030101010101" pitchFamily="2" charset="-122"/>
              </a:rPr>
              <a:t>羔羊</a:t>
            </a:r>
            <a:r>
              <a:rPr lang="en-US" altLang="zh-CN" sz="3500" b="1" dirty="0">
                <a:latin typeface="SimSun" panose="02010600030101010101" pitchFamily="2" charset="-122"/>
                <a:ea typeface="SimSun" panose="02010600030101010101" pitchFamily="2" charset="-122"/>
              </a:rPr>
              <a:t>”</a:t>
            </a:r>
            <a:r>
              <a:rPr lang="zh-TW" altLang="zh-CN" sz="3500" b="1" dirty="0">
                <a:latin typeface="SimSun" panose="02010600030101010101" pitchFamily="2" charset="-122"/>
                <a:ea typeface="SimSun" panose="02010600030101010101" pitchFamily="2" charset="-122"/>
              </a:rPr>
              <a:t>是一歲大的有角公羊</a:t>
            </a:r>
            <a:r>
              <a:rPr lang="en-US" altLang="zh-CN" sz="3500" b="1" dirty="0">
                <a:latin typeface="SimSun" panose="02010600030101010101" pitchFamily="2" charset="-122"/>
                <a:ea typeface="SimSun" panose="02010600030101010101" pitchFamily="2" charset="-122"/>
              </a:rPr>
              <a:t>. </a:t>
            </a:r>
          </a:p>
          <a:p>
            <a:pPr marL="457200" indent="-457200">
              <a:buFont typeface="Arial"/>
              <a:buChar char="•"/>
            </a:pPr>
            <a:r>
              <a:rPr lang="zh-TW" altLang="zh-CN" sz="3500" b="1" dirty="0">
                <a:latin typeface="SimSun" panose="02010600030101010101" pitchFamily="2" charset="-122"/>
                <a:ea typeface="SimSun" panose="02010600030101010101" pitchFamily="2" charset="-122"/>
              </a:rPr>
              <a:t>耶穌是</a:t>
            </a:r>
            <a:r>
              <a:rPr lang="zh-TW" altLang="en-US" sz="3500" b="1" dirty="0">
                <a:latin typeface="SimSun" panose="02010600030101010101" pitchFamily="2" charset="-122"/>
                <a:ea typeface="SimSun" panose="02010600030101010101" pitchFamily="2" charset="-122"/>
              </a:rPr>
              <a:t>神</a:t>
            </a:r>
            <a:r>
              <a:rPr lang="zh-TW" altLang="zh-CN" sz="3500" b="1" dirty="0">
                <a:latin typeface="SimSun" panose="02010600030101010101" pitchFamily="2" charset="-122"/>
                <a:ea typeface="SimSun" panose="02010600030101010101" pitchFamily="2" charset="-122"/>
              </a:rPr>
              <a:t>的羔羊，祂是是</a:t>
            </a:r>
            <a:r>
              <a:rPr lang="zh-TW" altLang="en-US" sz="3500" b="1" dirty="0">
                <a:latin typeface="SimSun" panose="02010600030101010101" pitchFamily="2" charset="-122"/>
                <a:ea typeface="SimSun" panose="02010600030101010101" pitchFamily="2" charset="-122"/>
              </a:rPr>
              <a:t>神</a:t>
            </a:r>
            <a:r>
              <a:rPr lang="zh-TW" altLang="zh-CN" sz="3500" b="1" dirty="0">
                <a:latin typeface="SimSun" panose="02010600030101010101" pitchFamily="2" charset="-122"/>
                <a:ea typeface="SimSun" panose="02010600030101010101" pitchFamily="2" charset="-122"/>
              </a:rPr>
              <a:t>的公羊，又是猶大的獅子</a:t>
            </a:r>
            <a:endParaRPr lang="en-US" altLang="zh-TW" sz="3500" b="1" dirty="0">
              <a:latin typeface="SimSun" panose="02010600030101010101" pitchFamily="2" charset="-122"/>
              <a:ea typeface="SimSun" panose="02010600030101010101" pitchFamily="2" charset="-122"/>
            </a:endParaRPr>
          </a:p>
          <a:p>
            <a:pPr marL="457200" indent="-457200">
              <a:buFont typeface="Arial"/>
              <a:buChar char="•"/>
            </a:pPr>
            <a:r>
              <a:rPr lang="zh-TW" altLang="zh-CN" sz="3500" b="1" dirty="0">
                <a:latin typeface="SimSun" panose="02010600030101010101" pitchFamily="2" charset="-122"/>
                <a:ea typeface="SimSun" panose="02010600030101010101" pitchFamily="2" charset="-122"/>
              </a:rPr>
              <a:t>以色列人必須宰殺一隻長成的公羊，一歲大的公羊等於三十歲的人</a:t>
            </a:r>
            <a:endParaRPr lang="en-US" altLang="zh-TW" sz="3500" b="1" dirty="0">
              <a:latin typeface="SimSun" panose="02010600030101010101" pitchFamily="2" charset="-122"/>
              <a:ea typeface="SimSun" panose="02010600030101010101" pitchFamily="2" charset="-122"/>
            </a:endParaRPr>
          </a:p>
          <a:p>
            <a:pPr marL="457200" indent="-457200">
              <a:buFont typeface="Arial"/>
              <a:buChar char="•"/>
            </a:pPr>
            <a:r>
              <a:rPr lang="zh-TW" altLang="zh-CN" sz="3500" b="1" dirty="0">
                <a:latin typeface="SimSun" panose="02010600030101010101" pitchFamily="2" charset="-122"/>
                <a:ea typeface="SimSun" panose="02010600030101010101" pitchFamily="2" charset="-122"/>
              </a:rPr>
              <a:t>宰殺之後就取血塗在門框上，把血放在外面，把死羊拿進去，烤熟之後再吃。</a:t>
            </a:r>
            <a:endParaRPr lang="en-US" altLang="zh-TW" sz="3500" b="1" dirty="0">
              <a:latin typeface="SimSun" panose="02010600030101010101" pitchFamily="2" charset="-122"/>
              <a:ea typeface="SimSun" panose="02010600030101010101" pitchFamily="2" charset="-122"/>
            </a:endParaRPr>
          </a:p>
          <a:p>
            <a:pPr marL="457200" indent="-457200">
              <a:buFont typeface="Arial"/>
              <a:buChar char="•"/>
            </a:pPr>
            <a:r>
              <a:rPr lang="zh-TW" altLang="zh-CN" sz="3500" b="1" dirty="0">
                <a:latin typeface="SimSun" panose="02010600030101010101" pitchFamily="2" charset="-122"/>
                <a:ea typeface="SimSun" panose="02010600030101010101" pitchFamily="2" charset="-122"/>
              </a:rPr>
              <a:t>他們是穿著外出的衣服站著吃，隨時可以出門，接下來他們要走</a:t>
            </a:r>
            <a:r>
              <a:rPr lang="en-US" altLang="zh-CN" sz="3500" b="1" dirty="0">
                <a:latin typeface="SimSun" panose="02010600030101010101" pitchFamily="2" charset="-122"/>
                <a:ea typeface="SimSun" panose="02010600030101010101" pitchFamily="2" charset="-122"/>
              </a:rPr>
              <a:t>40</a:t>
            </a:r>
            <a:r>
              <a:rPr lang="zh-TW" altLang="zh-CN" sz="3500" b="1" dirty="0">
                <a:latin typeface="SimSun" panose="02010600030101010101" pitchFamily="2" charset="-122"/>
                <a:ea typeface="SimSun" panose="02010600030101010101" pitchFamily="2" charset="-122"/>
              </a:rPr>
              <a:t>年的路，必須帶著緊急口糧，就是無酵餅</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来不及发酵锔制</a:t>
            </a:r>
            <a:r>
              <a:rPr lang="en-US" altLang="zh-CN" sz="3500" b="1" dirty="0">
                <a:latin typeface="SimSun" panose="02010600030101010101" pitchFamily="2" charset="-122"/>
                <a:ea typeface="SimSun" panose="02010600030101010101" pitchFamily="2" charset="-122"/>
              </a:rPr>
              <a:t>.</a:t>
            </a:r>
          </a:p>
          <a:p>
            <a:pPr marL="457200" indent="-457200">
              <a:buFont typeface="Arial"/>
              <a:buChar char="•"/>
            </a:pPr>
            <a:r>
              <a:rPr lang="zh-TW" altLang="zh-CN" sz="3500" b="1" dirty="0">
                <a:latin typeface="SimSun" panose="02010600030101010101" pitchFamily="2" charset="-122"/>
                <a:ea typeface="SimSun" panose="02010600030101010101" pitchFamily="2" charset="-122"/>
              </a:rPr>
              <a:t>從那之後，猶太人他們每年都會守逾越節</a:t>
            </a:r>
            <a:r>
              <a:rPr lang="en-US" altLang="zh-CN" sz="3500" b="1" dirty="0">
                <a:latin typeface="SimSun" panose="02010600030101010101" pitchFamily="2" charset="-122"/>
                <a:ea typeface="SimSun" panose="02010600030101010101" pitchFamily="2" charset="-122"/>
              </a:rPr>
              <a:t> </a:t>
            </a:r>
            <a:endParaRPr lang="zh-CN" altLang="en-US" sz="35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606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28DC4-7D02-4E66-BB87-093CAFF9D5C8}"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26</a:t>
            </a:fld>
            <a:endParaRPr lang="en-US"/>
          </a:p>
        </p:txBody>
      </p:sp>
      <p:sp>
        <p:nvSpPr>
          <p:cNvPr id="5" name="Rectangle 4"/>
          <p:cNvSpPr/>
          <p:nvPr/>
        </p:nvSpPr>
        <p:spPr>
          <a:xfrm>
            <a:off x="0" y="0"/>
            <a:ext cx="9144000" cy="6047810"/>
          </a:xfrm>
          <a:prstGeom prst="rect">
            <a:avLst/>
          </a:prstGeom>
        </p:spPr>
        <p:txBody>
          <a:bodyPr wrap="square">
            <a:spAutoFit/>
          </a:bodyPr>
          <a:lstStyle/>
          <a:p>
            <a:pPr marL="457200" indent="-457200">
              <a:buFont typeface="Arial"/>
              <a:buChar char="•"/>
            </a:pPr>
            <a:r>
              <a:rPr lang="zh-CN" altLang="zh-CN" sz="4300" b="1" dirty="0">
                <a:latin typeface="SimSun" panose="02010600030101010101" pitchFamily="2" charset="-122"/>
                <a:ea typeface="SimSun" panose="02010600030101010101" pitchFamily="2" charset="-122"/>
                <a:cs typeface="SimSun-ExtB"/>
              </a:rPr>
              <a:t>逾越節羔羊有代替的意义</a:t>
            </a:r>
            <a:r>
              <a:rPr lang="en-US" altLang="zh-CN" sz="4300" b="1" dirty="0">
                <a:latin typeface="SimSun" panose="02010600030101010101" pitchFamily="2" charset="-122"/>
                <a:ea typeface="SimSun" panose="02010600030101010101" pitchFamily="2" charset="-122"/>
                <a:cs typeface="SimSun-ExtB"/>
              </a:rPr>
              <a:t>: </a:t>
            </a:r>
          </a:p>
          <a:p>
            <a:pPr marL="457200" indent="-457200">
              <a:buFont typeface="Arial"/>
              <a:buChar char="•"/>
            </a:pPr>
            <a:r>
              <a:rPr lang="zh-CN" altLang="zh-CN" sz="4300" b="1" dirty="0">
                <a:latin typeface="SimSun" panose="02010600030101010101" pitchFamily="2" charset="-122"/>
                <a:ea typeface="SimSun" panose="02010600030101010101" pitchFamily="2" charset="-122"/>
                <a:cs typeface="SimSun-ExtB"/>
              </a:rPr>
              <a:t>在出埃及过程中牠替代以色列長子死</a:t>
            </a:r>
            <a:r>
              <a:rPr lang="en-US" altLang="zh-CN" sz="4300" b="1" dirty="0">
                <a:latin typeface="SimSun" panose="02010600030101010101" pitchFamily="2" charset="-122"/>
                <a:ea typeface="SimSun" panose="02010600030101010101" pitchFamily="2" charset="-122"/>
                <a:cs typeface="SimSun-ExtB"/>
              </a:rPr>
              <a:t>; </a:t>
            </a:r>
            <a:r>
              <a:rPr lang="zh-CN" altLang="zh-CN" sz="4300" b="1" dirty="0">
                <a:latin typeface="SimSun" panose="02010600030101010101" pitchFamily="2" charset="-122"/>
                <a:ea typeface="SimSun" panose="02010600030101010101" pitchFamily="2" charset="-122"/>
                <a:cs typeface="SimSun-ExtB"/>
              </a:rPr>
              <a:t>在創</a:t>
            </a:r>
            <a:r>
              <a:rPr lang="en-US" altLang="zh-CN" sz="4300" b="1" dirty="0">
                <a:latin typeface="SimSun" panose="02010600030101010101" pitchFamily="2" charset="-122"/>
                <a:ea typeface="SimSun" panose="02010600030101010101" pitchFamily="2" charset="-122"/>
                <a:cs typeface="SimSun-ExtB"/>
              </a:rPr>
              <a:t>22</a:t>
            </a:r>
            <a:r>
              <a:rPr lang="zh-CN" altLang="zh-CN" sz="4300" b="1" dirty="0">
                <a:latin typeface="SimSun" panose="02010600030101010101" pitchFamily="2" charset="-122"/>
                <a:ea typeface="SimSun" panose="02010600030101010101" pitchFamily="2" charset="-122"/>
                <a:cs typeface="SimSun-ExtB"/>
              </a:rPr>
              <a:t>亚伯拉罕献以撒时神也为他预备了一只羊代替以撒献上为祭</a:t>
            </a:r>
            <a:r>
              <a:rPr lang="en-US" altLang="zh-CN" sz="4300" b="1" dirty="0">
                <a:latin typeface="SimSun" panose="02010600030101010101" pitchFamily="2" charset="-122"/>
                <a:ea typeface="SimSun" panose="02010600030101010101" pitchFamily="2" charset="-122"/>
                <a:cs typeface="SimSun-ExtB"/>
              </a:rPr>
              <a:t>; </a:t>
            </a:r>
          </a:p>
          <a:p>
            <a:pPr marL="457200" indent="-457200">
              <a:buFont typeface="Arial"/>
              <a:buChar char="•"/>
            </a:pPr>
            <a:r>
              <a:rPr lang="zh-CN" altLang="zh-CN" sz="4300" b="1" dirty="0">
                <a:latin typeface="SimSun" panose="02010600030101010101" pitchFamily="2" charset="-122"/>
                <a:ea typeface="SimSun" panose="02010600030101010101" pitchFamily="2" charset="-122"/>
                <a:cs typeface="SimSun-ExtB"/>
              </a:rPr>
              <a:t>约</a:t>
            </a:r>
            <a:r>
              <a:rPr lang="en-US" altLang="zh-CN" sz="4300" b="1" dirty="0">
                <a:latin typeface="SimSun" panose="02010600030101010101" pitchFamily="2" charset="-122"/>
                <a:ea typeface="SimSun" panose="02010600030101010101" pitchFamily="2" charset="-122"/>
                <a:cs typeface="SimSun-ExtB"/>
              </a:rPr>
              <a:t>1:29</a:t>
            </a:r>
            <a:r>
              <a:rPr lang="zh-CN" altLang="zh-CN" sz="4300" b="1" dirty="0">
                <a:latin typeface="SimSun" panose="02010600030101010101" pitchFamily="2" charset="-122"/>
                <a:ea typeface="SimSun" panose="02010600030101010101" pitchFamily="2" charset="-122"/>
                <a:cs typeface="SimSun-ExtB"/>
              </a:rPr>
              <a:t>当耶穌刚出现时施洗约翰介绍衪为神的羔羊</a:t>
            </a:r>
            <a:r>
              <a:rPr lang="en-US" altLang="zh-CN" sz="4300" b="1" dirty="0">
                <a:latin typeface="SimSun" panose="02010600030101010101" pitchFamily="2" charset="-122"/>
                <a:ea typeface="SimSun" panose="02010600030101010101" pitchFamily="2" charset="-122"/>
                <a:cs typeface="SimSun-ExtB"/>
              </a:rPr>
              <a:t>, </a:t>
            </a:r>
            <a:r>
              <a:rPr lang="zh-CN" altLang="zh-CN" sz="4300" b="1" dirty="0">
                <a:latin typeface="SimSun" panose="02010600030101010101" pitchFamily="2" charset="-122"/>
                <a:ea typeface="SimSun" panose="02010600030101010101" pitchFamily="2" charset="-122"/>
                <a:cs typeface="SimSun-ExtB"/>
              </a:rPr>
              <a:t>除去世人罪孽的</a:t>
            </a:r>
            <a:r>
              <a:rPr lang="en-US" altLang="zh-CN" sz="4300" b="1" dirty="0">
                <a:latin typeface="SimSun" panose="02010600030101010101" pitchFamily="2" charset="-122"/>
                <a:ea typeface="SimSun" panose="02010600030101010101" pitchFamily="2" charset="-122"/>
                <a:cs typeface="SimSun-ExtB"/>
              </a:rPr>
              <a:t>, </a:t>
            </a:r>
          </a:p>
          <a:p>
            <a:pPr marL="457200" indent="-457200">
              <a:buFont typeface="Arial"/>
              <a:buChar char="•"/>
            </a:pPr>
            <a:r>
              <a:rPr lang="zh-CN" altLang="zh-CN" sz="4300" b="1" dirty="0">
                <a:latin typeface="SimSun" panose="02010600030101010101" pitchFamily="2" charset="-122"/>
                <a:ea typeface="SimSun" panose="02010600030101010101" pitchFamily="2" charset="-122"/>
                <a:cs typeface="SimSun-ExtB"/>
              </a:rPr>
              <a:t>逾越節羔羊的替代性救贖意义在这一連串的救贖历史中得到肯定</a:t>
            </a:r>
            <a:r>
              <a:rPr lang="en-US" altLang="zh-CN" sz="4300" b="1" dirty="0">
                <a:latin typeface="SimSun" panose="02010600030101010101" pitchFamily="2" charset="-122"/>
                <a:ea typeface="SimSun" panose="02010600030101010101" pitchFamily="2" charset="-122"/>
                <a:cs typeface="SimSun-ExtB"/>
              </a:rPr>
              <a:t>. </a:t>
            </a:r>
          </a:p>
        </p:txBody>
      </p:sp>
    </p:spTree>
    <p:extLst>
      <p:ext uri="{BB962C8B-B14F-4D97-AF65-F5344CB8AC3E}">
        <p14:creationId xmlns:p14="http://schemas.microsoft.com/office/powerpoint/2010/main" val="27975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C76B5-267C-415C-952E-51D7B8C08EE5}"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27</a:t>
            </a:fld>
            <a:endParaRPr lang="en-US"/>
          </a:p>
        </p:txBody>
      </p:sp>
      <p:sp>
        <p:nvSpPr>
          <p:cNvPr id="5" name="Rectangle 4"/>
          <p:cNvSpPr/>
          <p:nvPr/>
        </p:nvSpPr>
        <p:spPr>
          <a:xfrm>
            <a:off x="-126125" y="457200"/>
            <a:ext cx="9144000" cy="5478423"/>
          </a:xfrm>
          <a:prstGeom prst="rect">
            <a:avLst/>
          </a:prstGeom>
        </p:spPr>
        <p:txBody>
          <a:bodyPr wrap="square">
            <a:spAutoFit/>
          </a:bodyPr>
          <a:lstStyle/>
          <a:p>
            <a:r>
              <a:rPr lang="zh-CN" altLang="zh-CN" sz="7000" b="1" dirty="0">
                <a:latin typeface="SimSun" panose="02010600030101010101" pitchFamily="2" charset="-122"/>
                <a:ea typeface="SimSun" panose="02010600030101010101" pitchFamily="2" charset="-122"/>
                <a:cs typeface="SimSun-ExtB"/>
              </a:rPr>
              <a:t>以色列全会众原文</a:t>
            </a:r>
            <a:r>
              <a:rPr lang="en-US" altLang="zh-CN" sz="7000" b="1" dirty="0" err="1">
                <a:latin typeface="SimSun" panose="02010600030101010101" pitchFamily="2" charset="-122"/>
                <a:ea typeface="SimSun" panose="02010600030101010101" pitchFamily="2" charset="-122"/>
                <a:cs typeface="SimSun-ExtB"/>
              </a:rPr>
              <a:t>edah</a:t>
            </a:r>
            <a:r>
              <a:rPr lang="en-US" altLang="zh-CN" sz="7000" b="1" dirty="0">
                <a:latin typeface="SimSun" panose="02010600030101010101" pitchFamily="2" charset="-122"/>
                <a:ea typeface="SimSun" panose="02010600030101010101" pitchFamily="2" charset="-122"/>
                <a:cs typeface="SimSun-ExtB"/>
              </a:rPr>
              <a:t>,</a:t>
            </a:r>
            <a:r>
              <a:rPr lang="zh-CN" altLang="zh-CN" sz="7000" b="1" dirty="0">
                <a:latin typeface="SimSun" panose="02010600030101010101" pitchFamily="2" charset="-122"/>
                <a:ea typeface="SimSun" panose="02010600030101010101" pitchFamily="2" charset="-122"/>
                <a:cs typeface="SimSun-ExtB"/>
              </a:rPr>
              <a:t>在申命记为</a:t>
            </a:r>
            <a:r>
              <a:rPr lang="en-US" altLang="zh-CN" sz="7000" b="1" dirty="0" err="1">
                <a:latin typeface="SimSun" panose="02010600030101010101" pitchFamily="2" charset="-122"/>
                <a:ea typeface="SimSun" panose="02010600030101010101" pitchFamily="2" charset="-122"/>
                <a:cs typeface="SimSun-ExtB"/>
              </a:rPr>
              <a:t>qahal,LXX</a:t>
            </a:r>
            <a:r>
              <a:rPr lang="zh-CN" altLang="zh-CN" sz="7000" b="1" dirty="0">
                <a:latin typeface="SimSun" panose="02010600030101010101" pitchFamily="2" charset="-122"/>
                <a:ea typeface="SimSun" panose="02010600030101010101" pitchFamily="2" charset="-122"/>
                <a:cs typeface="SimSun-ExtB"/>
              </a:rPr>
              <a:t>譯为</a:t>
            </a:r>
            <a:r>
              <a:rPr lang="en-US" altLang="zh-CN" sz="7000" b="1" dirty="0" err="1">
                <a:latin typeface="SimSun" panose="02010600030101010101" pitchFamily="2" charset="-122"/>
                <a:ea typeface="SimSun" panose="02010600030101010101" pitchFamily="2" charset="-122"/>
                <a:cs typeface="SimSun-ExtB"/>
              </a:rPr>
              <a:t>ekklesia</a:t>
            </a:r>
            <a:r>
              <a:rPr lang="en-US" altLang="zh-CN" sz="7000" b="1" dirty="0">
                <a:latin typeface="SimSun" panose="02010600030101010101" pitchFamily="2" charset="-122"/>
                <a:ea typeface="SimSun" panose="02010600030101010101" pitchFamily="2" charset="-122"/>
                <a:cs typeface="SimSun-ExtB"/>
              </a:rPr>
              <a:t>,</a:t>
            </a:r>
            <a:r>
              <a:rPr lang="zh-CN" altLang="zh-CN" sz="7000" b="1" dirty="0">
                <a:latin typeface="SimSun" panose="02010600030101010101" pitchFamily="2" charset="-122"/>
                <a:ea typeface="SimSun" panose="02010600030101010101" pitchFamily="2" charset="-122"/>
                <a:cs typeface="SimSun-ExtB"/>
              </a:rPr>
              <a:t>也就是新约的教会</a:t>
            </a:r>
            <a:r>
              <a:rPr lang="en-US" altLang="zh-CN" sz="7000" b="1" dirty="0" err="1">
                <a:latin typeface="SimSun" panose="02010600030101010101" pitchFamily="2" charset="-122"/>
                <a:ea typeface="SimSun" panose="02010600030101010101" pitchFamily="2" charset="-122"/>
                <a:cs typeface="SimSun-ExtB"/>
              </a:rPr>
              <a:t>ekklesia</a:t>
            </a:r>
            <a:r>
              <a:rPr lang="en-US" altLang="zh-CN" sz="7000" b="1" dirty="0">
                <a:latin typeface="SimSun" panose="02010600030101010101" pitchFamily="2" charset="-122"/>
                <a:ea typeface="SimSun" panose="02010600030101010101" pitchFamily="2" charset="-122"/>
                <a:cs typeface="SimSun-ExtB"/>
              </a:rPr>
              <a:t>,</a:t>
            </a:r>
            <a:r>
              <a:rPr lang="zh-CN" altLang="zh-CN" sz="7000" b="1" dirty="0">
                <a:latin typeface="SimSun" panose="02010600030101010101" pitchFamily="2" charset="-122"/>
                <a:ea typeface="SimSun" panose="02010600030101010101" pitchFamily="2" charset="-122"/>
                <a:cs typeface="SimSun-ExtB"/>
              </a:rPr>
              <a:t>是被召出来的人</a:t>
            </a:r>
            <a:r>
              <a:rPr lang="en-US" altLang="zh-CN" sz="7000" b="1" dirty="0">
                <a:latin typeface="SimSun" panose="02010600030101010101" pitchFamily="2" charset="-122"/>
                <a:ea typeface="SimSun" panose="02010600030101010101" pitchFamily="2" charset="-122"/>
                <a:cs typeface="SimSun-ExtB"/>
              </a:rPr>
              <a:t>.</a:t>
            </a:r>
          </a:p>
        </p:txBody>
      </p:sp>
    </p:spTree>
    <p:extLst>
      <p:ext uri="{BB962C8B-B14F-4D97-AF65-F5344CB8AC3E}">
        <p14:creationId xmlns:p14="http://schemas.microsoft.com/office/powerpoint/2010/main" val="323849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xodu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376" y="-7552"/>
            <a:ext cx="6995873" cy="636390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4715861" y="6356351"/>
            <a:ext cx="3086100" cy="365125"/>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3" name="Slide Number Placeholder 2"/>
          <p:cNvSpPr>
            <a:spLocks noGrp="1"/>
          </p:cNvSpPr>
          <p:nvPr>
            <p:ph type="sldNum" sz="quarter" idx="12"/>
          </p:nvPr>
        </p:nvSpPr>
        <p:spPr/>
        <p:txBody>
          <a:bodyPr/>
          <a:lstStyle/>
          <a:p>
            <a:fld id="{89678012-2C8F-44C1-8212-B41D894B3370}" type="slidenum">
              <a:rPr lang="en-US" smtClean="0"/>
              <a:t>28</a:t>
            </a:fld>
            <a:endParaRPr lang="en-US"/>
          </a:p>
        </p:txBody>
      </p:sp>
      <p:sp>
        <p:nvSpPr>
          <p:cNvPr id="4" name="Date Placeholder 3"/>
          <p:cNvSpPr>
            <a:spLocks noGrp="1"/>
          </p:cNvSpPr>
          <p:nvPr>
            <p:ph type="dt" sz="half" idx="10"/>
          </p:nvPr>
        </p:nvSpPr>
        <p:spPr>
          <a:xfrm>
            <a:off x="0" y="6356351"/>
            <a:ext cx="2057400" cy="365125"/>
          </a:xfrm>
        </p:spPr>
        <p:txBody>
          <a:bodyPr/>
          <a:lstStyle/>
          <a:p>
            <a:fld id="{DADEB3F7-9A55-4F23-B8AA-3B60CB787ED3}" type="datetime1">
              <a:rPr lang="en-US" smtClean="0"/>
              <a:t>2/11/2017</a:t>
            </a:fld>
            <a:endParaRPr lang="en-US" dirty="0"/>
          </a:p>
        </p:txBody>
      </p:sp>
      <p:sp>
        <p:nvSpPr>
          <p:cNvPr id="5" name="Rectangle 4"/>
          <p:cNvSpPr/>
          <p:nvPr/>
        </p:nvSpPr>
        <p:spPr>
          <a:xfrm>
            <a:off x="97547" y="0"/>
            <a:ext cx="2050579" cy="5093702"/>
          </a:xfrm>
          <a:prstGeom prst="rect">
            <a:avLst/>
          </a:prstGeom>
        </p:spPr>
        <p:txBody>
          <a:bodyPr wrap="square">
            <a:spAutoFit/>
          </a:bodyPr>
          <a:lstStyle/>
          <a:p>
            <a:pPr lvl="0"/>
            <a:r>
              <a:rPr lang="zh-TW" altLang="zh-CN" sz="3250" b="1" dirty="0">
                <a:solidFill>
                  <a:prstClr val="black"/>
                </a:solidFill>
                <a:latin typeface="SimSun" panose="02010600030101010101" pitchFamily="2" charset="-122"/>
                <a:ea typeface="SimSun" panose="02010600030101010101" pitchFamily="2" charset="-122"/>
                <a:cs typeface="SimSun-ExtB"/>
              </a:rPr>
              <a:t>出埃及的路線有三種可能</a:t>
            </a:r>
            <a:r>
              <a:rPr lang="en-US" altLang="zh-TW" sz="3250" b="1" dirty="0">
                <a:solidFill>
                  <a:prstClr val="black"/>
                </a:solidFill>
                <a:latin typeface="SimSun" panose="02010600030101010101" pitchFamily="2" charset="-122"/>
                <a:ea typeface="SimSun" panose="02010600030101010101" pitchFamily="2" charset="-122"/>
                <a:cs typeface="SimSun-ExtB"/>
              </a:rPr>
              <a:t>: </a:t>
            </a:r>
            <a:r>
              <a:rPr lang="zh-TW" altLang="zh-CN" sz="3250" b="1" dirty="0">
                <a:solidFill>
                  <a:prstClr val="black"/>
                </a:solidFill>
                <a:latin typeface="SimSun" panose="02010600030101010101" pitchFamily="2" charset="-122"/>
                <a:ea typeface="SimSun" panose="02010600030101010101" pitchFamily="2" charset="-122"/>
                <a:cs typeface="SimSun-ExtB"/>
              </a:rPr>
              <a:t>北邊</a:t>
            </a:r>
            <a:r>
              <a:rPr lang="en-US" altLang="zh-CN" sz="3250" b="1" dirty="0">
                <a:solidFill>
                  <a:prstClr val="black"/>
                </a:solidFill>
                <a:latin typeface="SimSun" panose="02010600030101010101" pitchFamily="2" charset="-122"/>
                <a:ea typeface="SimSun" panose="02010600030101010101" pitchFamily="2" charset="-122"/>
                <a:cs typeface="SimSun-ExtB"/>
              </a:rPr>
              <a:t>,</a:t>
            </a:r>
            <a:r>
              <a:rPr lang="zh-TW" altLang="zh-CN" sz="3250" b="1" dirty="0">
                <a:solidFill>
                  <a:prstClr val="black"/>
                </a:solidFill>
                <a:latin typeface="SimSun" panose="02010600030101010101" pitchFamily="2" charset="-122"/>
                <a:ea typeface="SimSun" panose="02010600030101010101" pitchFamily="2" charset="-122"/>
                <a:cs typeface="SimSun-ExtB"/>
              </a:rPr>
              <a:t>中間和南邊</a:t>
            </a:r>
            <a:r>
              <a:rPr lang="en-US" altLang="zh-CN" sz="3250" b="1" dirty="0">
                <a:solidFill>
                  <a:prstClr val="black"/>
                </a:solidFill>
                <a:latin typeface="SimSun" panose="02010600030101010101" pitchFamily="2" charset="-122"/>
                <a:ea typeface="SimSun" panose="02010600030101010101" pitchFamily="2" charset="-122"/>
                <a:cs typeface="SimSun-ExtB"/>
              </a:rPr>
              <a:t>. </a:t>
            </a:r>
            <a:r>
              <a:rPr lang="zh-TW" altLang="zh-CN" sz="3250" b="1" dirty="0">
                <a:solidFill>
                  <a:prstClr val="black"/>
                </a:solidFill>
                <a:latin typeface="SimSun" panose="02010600030101010101" pitchFamily="2" charset="-122"/>
                <a:ea typeface="SimSun" panose="02010600030101010101" pitchFamily="2" charset="-122"/>
                <a:cs typeface="SimSun-ExtB"/>
              </a:rPr>
              <a:t>没有畄下古绩</a:t>
            </a:r>
            <a:r>
              <a:rPr lang="en-US" altLang="zh-CN" sz="3250" b="1" dirty="0">
                <a:solidFill>
                  <a:prstClr val="black"/>
                </a:solidFill>
                <a:latin typeface="SimSun" panose="02010600030101010101" pitchFamily="2" charset="-122"/>
                <a:ea typeface="SimSun" panose="02010600030101010101" pitchFamily="2" charset="-122"/>
                <a:cs typeface="SimSun-ExtB"/>
              </a:rPr>
              <a:t>, </a:t>
            </a:r>
            <a:r>
              <a:rPr lang="zh-TW" altLang="zh-CN" sz="3250" b="1" dirty="0">
                <a:solidFill>
                  <a:prstClr val="black"/>
                </a:solidFill>
                <a:latin typeface="SimSun" panose="02010600030101010101" pitchFamily="2" charset="-122"/>
                <a:ea typeface="SimSun" panose="02010600030101010101" pitchFamily="2" charset="-122"/>
                <a:cs typeface="SimSun-ExtB"/>
              </a:rPr>
              <a:t>沙漠地区的游牧文化不易留传</a:t>
            </a:r>
            <a:r>
              <a:rPr lang="en-US" altLang="zh-CN" sz="3250" b="1" dirty="0">
                <a:solidFill>
                  <a:prstClr val="black"/>
                </a:solidFill>
                <a:latin typeface="SimSun" panose="02010600030101010101" pitchFamily="2" charset="-122"/>
                <a:ea typeface="SimSun" panose="02010600030101010101" pitchFamily="2" charset="-122"/>
                <a:cs typeface="SimSun-ExtB"/>
              </a:rPr>
              <a:t>.  </a:t>
            </a:r>
          </a:p>
        </p:txBody>
      </p:sp>
    </p:spTree>
    <p:extLst>
      <p:ext uri="{BB962C8B-B14F-4D97-AF65-F5344CB8AC3E}">
        <p14:creationId xmlns:p14="http://schemas.microsoft.com/office/powerpoint/2010/main" val="70047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3" y="1"/>
            <a:ext cx="9175531" cy="930166"/>
          </a:xfrm>
        </p:spPr>
        <p:txBody>
          <a:bodyPr>
            <a:normAutofit fontScale="90000"/>
          </a:bodyPr>
          <a:lstStyle/>
          <a:p>
            <a:br>
              <a:rPr lang="en-US" sz="5400" b="1" dirty="0">
                <a:latin typeface="SimSun" panose="02010600030101010101" pitchFamily="2" charset="-122"/>
                <a:ea typeface="SimSun" panose="02010600030101010101" pitchFamily="2" charset="-122"/>
              </a:rPr>
            </a:br>
            <a:r>
              <a:rPr lang="en-US" sz="5400" b="1" dirty="0">
                <a:latin typeface="SimSun" panose="02010600030101010101" pitchFamily="2" charset="-122"/>
                <a:ea typeface="SimSun" panose="02010600030101010101" pitchFamily="2" charset="-122"/>
              </a:rPr>
              <a:t>4. “</a:t>
            </a:r>
            <a:r>
              <a:rPr lang="zh-TW" altLang="en-US" sz="5400" b="1" dirty="0">
                <a:latin typeface="SimSun" panose="02010600030101010101" pitchFamily="2" charset="-122"/>
                <a:ea typeface="SimSun" panose="02010600030101010101" pitchFamily="2" charset="-122"/>
              </a:rPr>
              <a:t>拯救和淹沒</a:t>
            </a:r>
            <a:r>
              <a:rPr lang="en-US" sz="5400" b="1" dirty="0">
                <a:latin typeface="SimSun" panose="02010600030101010101" pitchFamily="2" charset="-122"/>
                <a:ea typeface="SimSun" panose="02010600030101010101" pitchFamily="2" charset="-122"/>
              </a:rPr>
              <a:t>” </a:t>
            </a:r>
            <a:br>
              <a:rPr lang="en-US" dirty="0"/>
            </a:br>
            <a:endParaRPr lang="en-US" dirty="0"/>
          </a:p>
        </p:txBody>
      </p:sp>
      <p:sp>
        <p:nvSpPr>
          <p:cNvPr id="3" name="Content Placeholder 2"/>
          <p:cNvSpPr>
            <a:spLocks noGrp="1"/>
          </p:cNvSpPr>
          <p:nvPr>
            <p:ph idx="1"/>
          </p:nvPr>
        </p:nvSpPr>
        <p:spPr>
          <a:xfrm>
            <a:off x="126123" y="930167"/>
            <a:ext cx="8875987" cy="5426184"/>
          </a:xfrm>
        </p:spPr>
        <p:txBody>
          <a:bodyPr>
            <a:normAutofit/>
          </a:bodyPr>
          <a:lstStyle/>
          <a:p>
            <a:r>
              <a:rPr lang="zh-TW" altLang="en-US" sz="3600" b="1" dirty="0">
                <a:latin typeface="SimSun" panose="02010600030101010101" pitchFamily="2" charset="-122"/>
                <a:ea typeface="SimSun" panose="02010600030101010101" pitchFamily="2" charset="-122"/>
              </a:rPr>
              <a:t>第一條是北方的路 線，從歌珊這裡離開，經過這一排較淺地區的沙丘。但是戰馬車並不可能從沙丘那裡追趕他們。</a:t>
            </a:r>
            <a:endParaRPr lang="en-US" altLang="zh-TW" sz="3600" b="1" dirty="0">
              <a:latin typeface="SimSun" panose="02010600030101010101" pitchFamily="2" charset="-122"/>
              <a:ea typeface="SimSun" panose="02010600030101010101" pitchFamily="2" charset="-122"/>
            </a:endParaRPr>
          </a:p>
          <a:p>
            <a:r>
              <a:rPr lang="zh-TW" altLang="en-US" sz="3600" b="1" dirty="0">
                <a:latin typeface="SimSun" panose="02010600030101010101" pitchFamily="2" charset="-122"/>
                <a:ea typeface="SimSun" panose="02010600030101010101" pitchFamily="2" charset="-122"/>
              </a:rPr>
              <a:t>第二個理論說</a:t>
            </a:r>
            <a:r>
              <a:rPr lang="en-US" altLang="zh-TW" sz="3600" b="1" dirty="0">
                <a:latin typeface="SimSun" panose="02010600030101010101" pitchFamily="2" charset="-122"/>
                <a:ea typeface="SimSun" panose="02010600030101010101" pitchFamily="2" charset="-122"/>
              </a:rPr>
              <a:t>:</a:t>
            </a:r>
            <a:r>
              <a:rPr lang="zh-TW" altLang="en-US" sz="3600" b="1" dirty="0">
                <a:latin typeface="SimSun" panose="02010600030101010101" pitchFamily="2" charset="-122"/>
                <a:ea typeface="SimSun" panose="02010600030101010101" pitchFamily="2" charset="-122"/>
              </a:rPr>
              <a:t>他們中間直接過到加底斯巴尼亞。埃及人在那裡有堅固的防禦，好防止敵人從東方入侵，以色列人手無寸鐵，根本就不可能打仗。</a:t>
            </a:r>
            <a:endParaRPr lang="en-US" altLang="zh-TW" sz="3600" b="1" dirty="0">
              <a:latin typeface="SimSun" panose="02010600030101010101" pitchFamily="2" charset="-122"/>
              <a:ea typeface="SimSun" panose="02010600030101010101" pitchFamily="2" charset="-122"/>
            </a:endParaRPr>
          </a:p>
          <a:p>
            <a:r>
              <a:rPr lang="zh-TW" altLang="en-US" sz="3600" b="1" dirty="0">
                <a:latin typeface="SimSun" panose="02010600030101010101" pitchFamily="2" charset="-122"/>
                <a:ea typeface="SimSun" panose="02010600030101010101" pitchFamily="2" charset="-122"/>
              </a:rPr>
              <a:t>第三條是可能的路線，從南邊下到西奈山，就是這裡。摩西曾經在這裡牧羊</a:t>
            </a:r>
            <a:r>
              <a:rPr lang="en-US" altLang="zh-TW" sz="3600" b="1" dirty="0">
                <a:latin typeface="SimSun" panose="02010600030101010101" pitchFamily="2" charset="-122"/>
                <a:ea typeface="SimSun" panose="02010600030101010101" pitchFamily="2" charset="-122"/>
              </a:rPr>
              <a:t>40</a:t>
            </a:r>
            <a:r>
              <a:rPr lang="zh-TW" altLang="en-US" sz="3600" b="1" dirty="0">
                <a:latin typeface="SimSun" panose="02010600030101010101" pitchFamily="2" charset="-122"/>
                <a:ea typeface="SimSun" panose="02010600030101010101" pitchFamily="2" charset="-122"/>
              </a:rPr>
              <a:t>年，他很熟悉這個地方。</a:t>
            </a:r>
            <a:endParaRPr lang="en-US" sz="3600" b="1"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609146AC-E15B-482E-B7B4-3E6B6522766B}"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29</a:t>
            </a:fld>
            <a:endParaRPr lang="en-US"/>
          </a:p>
        </p:txBody>
      </p:sp>
    </p:spTree>
    <p:extLst>
      <p:ext uri="{BB962C8B-B14F-4D97-AF65-F5344CB8AC3E}">
        <p14:creationId xmlns:p14="http://schemas.microsoft.com/office/powerpoint/2010/main" val="37290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8993909" cy="2330777"/>
          </a:xfrm>
        </p:spPr>
        <p:txBody>
          <a:bodyPr>
            <a:normAutofit fontScale="90000"/>
          </a:bodyPr>
          <a:lstStyle/>
          <a:p>
            <a:pPr marL="0" marR="0">
              <a:spcBef>
                <a:spcPts val="0"/>
              </a:spcBef>
              <a:spcAft>
                <a:spcPts val="0"/>
              </a:spcAft>
            </a:pPr>
            <a:r>
              <a:rPr lang="en-US" altLang="zh-CN" b="1" dirty="0">
                <a:latin typeface="SimSun" panose="02010600030101010101" pitchFamily="2" charset="-122"/>
                <a:ea typeface="SimSun" panose="02010600030101010101" pitchFamily="2" charset="-122"/>
                <a:cs typeface="Times New Roman"/>
              </a:rPr>
              <a:t> </a:t>
            </a:r>
            <a:br>
              <a:rPr lang="en-US" altLang="zh-CN" b="1" dirty="0">
                <a:latin typeface="SimSun" panose="02010600030101010101" pitchFamily="2" charset="-122"/>
                <a:ea typeface="SimSun" panose="02010600030101010101" pitchFamily="2" charset="-122"/>
                <a:cs typeface="Times New Roman"/>
              </a:rPr>
            </a:br>
            <a:r>
              <a:rPr lang="zh-CN" altLang="zh-CN" sz="6000" b="1" dirty="0">
                <a:latin typeface="SimSun" panose="02010600030101010101" pitchFamily="2" charset="-122"/>
                <a:ea typeface="SimSun" panose="02010600030101010101" pitchFamily="2" charset="-122"/>
                <a:cs typeface="Times New Roman"/>
              </a:rPr>
              <a:t>全书主旨</a:t>
            </a:r>
            <a:r>
              <a:rPr lang="en-US" altLang="zh-CN" sz="6000" b="1" dirty="0">
                <a:latin typeface="SimSun" panose="02010600030101010101" pitchFamily="2" charset="-122"/>
                <a:ea typeface="SimSun" panose="02010600030101010101" pitchFamily="2" charset="-122"/>
                <a:cs typeface="Times New Roman"/>
              </a:rPr>
              <a:t>: </a:t>
            </a:r>
            <a:r>
              <a:rPr lang="zh-CN" altLang="zh-CN" sz="6000" b="1" dirty="0">
                <a:latin typeface="SimSun" panose="02010600030101010101" pitchFamily="2" charset="-122"/>
                <a:ea typeface="SimSun" panose="02010600030101010101" pitchFamily="2" charset="-122"/>
                <a:cs typeface="Times New Roman"/>
              </a:rPr>
              <a:t>認识耶和华是自我启示的神</a:t>
            </a:r>
            <a:r>
              <a:rPr lang="en-US" altLang="zh-CN" sz="6000" b="1" dirty="0">
                <a:latin typeface="SimSun" panose="02010600030101010101" pitchFamily="2" charset="-122"/>
                <a:ea typeface="SimSun" panose="02010600030101010101" pitchFamily="2" charset="-122"/>
                <a:cs typeface="Times New Roman"/>
              </a:rPr>
              <a:t>: </a:t>
            </a:r>
            <a:r>
              <a:rPr lang="zh-CN" altLang="zh-CN" sz="6000" b="1" dirty="0">
                <a:latin typeface="SimSun" panose="02010600030101010101" pitchFamily="2" charset="-122"/>
                <a:ea typeface="SimSun" panose="02010600030101010101" pitchFamily="2" charset="-122"/>
                <a:cs typeface="Times New Roman"/>
              </a:rPr>
              <a:t>从墮</a:t>
            </a:r>
            <a:r>
              <a:rPr lang="zh-CN" altLang="zh-CN" sz="6000" b="1" dirty="0">
                <a:latin typeface="SimSun" panose="02010600030101010101" pitchFamily="2" charset="-122"/>
                <a:ea typeface="SimSun" panose="02010600030101010101" pitchFamily="2" charset="-122"/>
                <a:cs typeface="MS Mincho"/>
              </a:rPr>
              <a:t>落世界上拯救</a:t>
            </a:r>
            <a:r>
              <a:rPr lang="zh-CN" altLang="zh-CN" sz="6000" b="1" dirty="0">
                <a:latin typeface="SimSun" panose="02010600030101010101" pitchFamily="2" charset="-122"/>
                <a:ea typeface="SimSun" panose="02010600030101010101" pitchFamily="2" charset="-122"/>
                <a:cs typeface="SimSun"/>
              </a:rPr>
              <a:t>约民</a:t>
            </a:r>
            <a:r>
              <a:rPr lang="en-US" altLang="zh-CN" sz="6000" b="1" dirty="0">
                <a:latin typeface="SimSun" panose="02010600030101010101" pitchFamily="2" charset="-122"/>
                <a:ea typeface="SimSun" panose="02010600030101010101" pitchFamily="2" charset="-122"/>
                <a:cs typeface="SimSun"/>
              </a:rPr>
              <a:t>, </a:t>
            </a:r>
            <a:r>
              <a:rPr lang="zh-CN" altLang="zh-CN" sz="6000" b="1" dirty="0">
                <a:latin typeface="SimSun" panose="02010600030101010101" pitchFamily="2" charset="-122"/>
                <a:ea typeface="SimSun" panose="02010600030101010101" pitchFamily="2" charset="-122"/>
                <a:cs typeface="SimSun"/>
              </a:rPr>
              <a:t>要归祂成为敬拜神的族类</a:t>
            </a:r>
            <a:r>
              <a:rPr lang="en-US" altLang="zh-CN" sz="6000" b="1" dirty="0">
                <a:latin typeface="SimSun" panose="02010600030101010101" pitchFamily="2" charset="-122"/>
                <a:ea typeface="SimSun" panose="02010600030101010101" pitchFamily="2" charset="-122"/>
                <a:cs typeface="SimSun"/>
              </a:rPr>
              <a:t>.(</a:t>
            </a:r>
            <a:r>
              <a:rPr lang="zh-CN" altLang="zh-CN" sz="6000" b="1" dirty="0">
                <a:latin typeface="SimSun" panose="02010600030101010101" pitchFamily="2" charset="-122"/>
                <a:ea typeface="SimSun" panose="02010600030101010101" pitchFamily="2" charset="-122"/>
                <a:cs typeface="SimSun"/>
              </a:rPr>
              <a:t>鑰节</a:t>
            </a:r>
            <a:r>
              <a:rPr lang="en-US" altLang="zh-CN" sz="6000" b="1" dirty="0">
                <a:latin typeface="SimSun" panose="02010600030101010101" pitchFamily="2" charset="-122"/>
                <a:ea typeface="SimSun" panose="02010600030101010101" pitchFamily="2" charset="-122"/>
                <a:cs typeface="SimSun"/>
              </a:rPr>
              <a:t>:19:4-6)</a:t>
            </a:r>
            <a:br>
              <a:rPr lang="en-US" altLang="zh-CN" b="1" dirty="0">
                <a:latin typeface="SimSun" panose="02010600030101010101" pitchFamily="2" charset="-122"/>
                <a:ea typeface="SimSun" panose="02010600030101010101" pitchFamily="2" charset="-122"/>
                <a:cs typeface="Times New Roman"/>
              </a:rPr>
            </a:br>
            <a:endParaRPr kumimoji="1" lang="zh-CN" altLang="en-US" b="1"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86013" y="2885090"/>
            <a:ext cx="9057987" cy="3522637"/>
          </a:xfrm>
        </p:spPr>
        <p:txBody>
          <a:bodyPr>
            <a:noAutofit/>
          </a:bodyPr>
          <a:lstStyle/>
          <a:p>
            <a:r>
              <a:rPr lang="en-US" sz="5400" b="1" dirty="0">
                <a:latin typeface="SimSun" panose="02010600030101010101" pitchFamily="2" charset="-122"/>
                <a:ea typeface="SimSun" panose="02010600030101010101" pitchFamily="2" charset="-122"/>
              </a:rPr>
              <a:t>1. </a:t>
            </a:r>
            <a:r>
              <a:rPr lang="zh-CN" altLang="en-US" sz="5400" b="1" dirty="0">
                <a:latin typeface="SimSun" panose="02010600030101010101" pitchFamily="2" charset="-122"/>
                <a:ea typeface="SimSun" panose="02010600030101010101" pitchFamily="2" charset="-122"/>
              </a:rPr>
              <a:t>掌管历史的神</a:t>
            </a:r>
            <a:r>
              <a:rPr lang="en-US" sz="5400" b="1" dirty="0">
                <a:latin typeface="SimSun" panose="02010600030101010101" pitchFamily="2" charset="-122"/>
                <a:ea typeface="SimSun" panose="02010600030101010101" pitchFamily="2" charset="-122"/>
              </a:rPr>
              <a:t> (4:21), </a:t>
            </a:r>
          </a:p>
          <a:p>
            <a:r>
              <a:rPr lang="en-US" sz="5400" b="1" dirty="0">
                <a:latin typeface="SimSun" panose="02010600030101010101" pitchFamily="2" charset="-122"/>
                <a:ea typeface="SimSun" panose="02010600030101010101" pitchFamily="2" charset="-122"/>
              </a:rPr>
              <a:t>2. </a:t>
            </a:r>
            <a:r>
              <a:rPr lang="zh-CN" altLang="en-US" sz="5400" b="1" dirty="0">
                <a:latin typeface="SimSun" panose="02010600030101010101" pitchFamily="2" charset="-122"/>
                <a:ea typeface="SimSun" panose="02010600030101010101" pitchFamily="2" charset="-122"/>
              </a:rPr>
              <a:t>自有永有的神</a:t>
            </a:r>
            <a:r>
              <a:rPr lang="en-US" sz="5400" b="1" dirty="0">
                <a:latin typeface="SimSun" panose="02010600030101010101" pitchFamily="2" charset="-122"/>
                <a:ea typeface="SimSun" panose="02010600030101010101" pitchFamily="2" charset="-122"/>
              </a:rPr>
              <a:t>(3:13-15)</a:t>
            </a:r>
          </a:p>
          <a:p>
            <a:r>
              <a:rPr lang="en-US" sz="5400" b="1" dirty="0">
                <a:latin typeface="SimSun" panose="02010600030101010101" pitchFamily="2" charset="-122"/>
                <a:ea typeface="SimSun" panose="02010600030101010101" pitchFamily="2" charset="-122"/>
              </a:rPr>
              <a:t>3. </a:t>
            </a:r>
            <a:r>
              <a:rPr lang="zh-CN" altLang="en-US" sz="5400" b="1" dirty="0">
                <a:latin typeface="SimSun" panose="02010600030101010101" pitchFamily="2" charset="-122"/>
                <a:ea typeface="SimSun" panose="02010600030101010101" pitchFamily="2" charset="-122"/>
              </a:rPr>
              <a:t>圣洁的神</a:t>
            </a:r>
            <a:r>
              <a:rPr lang="en-US" sz="5400" b="1" dirty="0">
                <a:latin typeface="SimSun" panose="02010600030101010101" pitchFamily="2" charset="-122"/>
                <a:ea typeface="SimSun" panose="02010600030101010101" pitchFamily="2" charset="-122"/>
              </a:rPr>
              <a:t>(3:5)</a:t>
            </a:r>
          </a:p>
          <a:p>
            <a:r>
              <a:rPr lang="en-US" sz="5400" b="1" dirty="0">
                <a:latin typeface="SimSun" panose="02010600030101010101" pitchFamily="2" charset="-122"/>
                <a:ea typeface="SimSun" panose="02010600030101010101" pitchFamily="2" charset="-122"/>
              </a:rPr>
              <a:t>4. </a:t>
            </a:r>
            <a:r>
              <a:rPr lang="zh-CN" altLang="en-US" sz="5400" b="1" dirty="0">
                <a:latin typeface="SimSun" panose="02010600030101010101" pitchFamily="2" charset="-122"/>
                <a:ea typeface="SimSun" panose="02010600030101010101" pitchFamily="2" charset="-122"/>
              </a:rPr>
              <a:t>记念的神</a:t>
            </a:r>
            <a:r>
              <a:rPr lang="en-US" sz="5400" b="1" dirty="0">
                <a:latin typeface="SimSun" panose="02010600030101010101" pitchFamily="2" charset="-122"/>
                <a:ea typeface="SimSun" panose="02010600030101010101" pitchFamily="2" charset="-122"/>
              </a:rPr>
              <a:t>(2:24)</a:t>
            </a:r>
          </a:p>
          <a:p>
            <a:pPr marL="0" indent="0">
              <a:buNone/>
            </a:pPr>
            <a:r>
              <a:rPr lang="en-US" sz="5400" b="1" dirty="0">
                <a:latin typeface="SimSun" panose="02010600030101010101" pitchFamily="2" charset="-122"/>
                <a:ea typeface="SimSun" panose="02010600030101010101" pitchFamily="2" charset="-122"/>
              </a:rPr>
              <a:t> </a:t>
            </a:r>
          </a:p>
          <a:p>
            <a:endParaRPr kumimoji="1" lang="zh-CN" altLang="en-US" sz="4400" dirty="0">
              <a:latin typeface="SimSun-ExtB"/>
              <a:ea typeface="SimSun-ExtB"/>
              <a:cs typeface="SimSun-ExtB"/>
            </a:endParaRPr>
          </a:p>
        </p:txBody>
      </p:sp>
      <p:sp>
        <p:nvSpPr>
          <p:cNvPr id="4" name="Date Placeholder 3"/>
          <p:cNvSpPr>
            <a:spLocks noGrp="1"/>
          </p:cNvSpPr>
          <p:nvPr>
            <p:ph type="dt" sz="half" idx="10"/>
          </p:nvPr>
        </p:nvSpPr>
        <p:spPr/>
        <p:txBody>
          <a:bodyPr/>
          <a:lstStyle/>
          <a:p>
            <a:fld id="{85B57D69-C6E7-4505-8BAE-6E8BE48A34D6}"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3</a:t>
            </a:fld>
            <a:endParaRPr lang="en-US"/>
          </a:p>
        </p:txBody>
      </p:sp>
    </p:spTree>
    <p:extLst>
      <p:ext uri="{BB962C8B-B14F-4D97-AF65-F5344CB8AC3E}">
        <p14:creationId xmlns:p14="http://schemas.microsoft.com/office/powerpoint/2010/main" val="25783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678012-2C8F-44C1-8212-B41D894B3370}" type="slidenum">
              <a:rPr lang="en-US" smtClean="0"/>
              <a:t>30</a:t>
            </a:fld>
            <a:endParaRPr lang="en-US"/>
          </a:p>
        </p:txBody>
      </p:sp>
      <p:sp>
        <p:nvSpPr>
          <p:cNvPr id="7" name="Rectangle 6"/>
          <p:cNvSpPr/>
          <p:nvPr/>
        </p:nvSpPr>
        <p:spPr>
          <a:xfrm>
            <a:off x="-284480" y="-128884"/>
            <a:ext cx="9143999" cy="7063472"/>
          </a:xfrm>
          <a:prstGeom prst="rect">
            <a:avLst/>
          </a:prstGeom>
        </p:spPr>
        <p:txBody>
          <a:bodyPr wrap="square">
            <a:spAutoFit/>
          </a:bodyPr>
          <a:lstStyle/>
          <a:p>
            <a:pPr marL="571500" indent="-571500">
              <a:buFont typeface="Arial"/>
              <a:buChar char="•"/>
            </a:pPr>
            <a:r>
              <a:rPr lang="zh-TW" altLang="en-US" sz="3600" b="1" dirty="0">
                <a:latin typeface="SimSun" panose="02010600030101010101" pitchFamily="2" charset="-122"/>
                <a:ea typeface="SimSun" panose="02010600030101010101" pitchFamily="2" charset="-122"/>
              </a:rPr>
              <a:t>以色列人離開歌珊以後就往南走，法老只肯讓他們進入曠野</a:t>
            </a:r>
            <a:r>
              <a:rPr lang="en-US" altLang="zh-TW" sz="3600" b="1" dirty="0">
                <a:latin typeface="SimSun" panose="02010600030101010101" pitchFamily="2" charset="-122"/>
                <a:ea typeface="SimSun" panose="02010600030101010101" pitchFamily="2" charset="-122"/>
              </a:rPr>
              <a:t>, </a:t>
            </a:r>
            <a:r>
              <a:rPr lang="zh-TW" altLang="en-US" sz="3600" b="1" dirty="0">
                <a:latin typeface="SimSun" panose="02010600030101010101" pitchFamily="2" charset="-122"/>
                <a:ea typeface="SimSun" panose="02010600030101010101" pitchFamily="2" charset="-122"/>
              </a:rPr>
              <a:t>心想還有機會從那裡追他們回來。</a:t>
            </a:r>
            <a:endParaRPr lang="en-US" altLang="zh-TW" sz="3600" b="1" dirty="0">
              <a:latin typeface="SimSun" panose="02010600030101010101" pitchFamily="2" charset="-122"/>
              <a:ea typeface="SimSun" panose="02010600030101010101" pitchFamily="2" charset="-122"/>
            </a:endParaRPr>
          </a:p>
          <a:p>
            <a:pPr marL="571500" indent="-571500">
              <a:buFont typeface="Arial"/>
              <a:buChar char="•"/>
            </a:pPr>
            <a:r>
              <a:rPr lang="zh-TW" altLang="en-US" sz="3450" b="1" dirty="0">
                <a:latin typeface="SimSun" panose="02010600030101010101" pitchFamily="2" charset="-122"/>
                <a:ea typeface="SimSun" panose="02010600030101010101" pitchFamily="2" charset="-122"/>
              </a:rPr>
              <a:t>神</a:t>
            </a:r>
            <a:r>
              <a:rPr lang="zh-TW" altLang="zh-CN" sz="3450" b="1" dirty="0">
                <a:latin typeface="SimSun" panose="02010600030101010101" pitchFamily="2" charset="-122"/>
                <a:ea typeface="SimSun" panose="02010600030101010101" pitchFamily="2" charset="-122"/>
              </a:rPr>
              <a:t>差雲霧來遮住他們，不被逼近的埃及軍隊看見</a:t>
            </a:r>
            <a:r>
              <a:rPr lang="en-US" altLang="zh-TW" sz="3450" b="1" dirty="0">
                <a:latin typeface="SimSun" panose="02010600030101010101" pitchFamily="2" charset="-122"/>
                <a:ea typeface="SimSun" panose="02010600030101010101" pitchFamily="2" charset="-122"/>
              </a:rPr>
              <a:t>.</a:t>
            </a:r>
          </a:p>
          <a:p>
            <a:pPr marL="571500" indent="-571500">
              <a:buFont typeface="Arial"/>
              <a:buChar char="•"/>
            </a:pPr>
            <a:r>
              <a:rPr lang="zh-TW" altLang="zh-CN" sz="3450" b="1" dirty="0">
                <a:latin typeface="SimSun" panose="02010600030101010101" pitchFamily="2" charset="-122"/>
                <a:ea typeface="SimSun" panose="02010600030101010101" pitchFamily="2" charset="-122"/>
              </a:rPr>
              <a:t>一個叫做蘆葦海的淺海</a:t>
            </a:r>
            <a:r>
              <a:rPr lang="en-US" altLang="zh-TW" sz="3450" b="1" dirty="0">
                <a:latin typeface="SimSun" panose="02010600030101010101" pitchFamily="2" charset="-122"/>
                <a:ea typeface="SimSun" panose="02010600030101010101" pitchFamily="2" charset="-122"/>
              </a:rPr>
              <a:t>. </a:t>
            </a:r>
            <a:r>
              <a:rPr lang="zh-TW" altLang="zh-CN" sz="3450" b="1" dirty="0">
                <a:latin typeface="SimSun" panose="02010600030101010101" pitchFamily="2" charset="-122"/>
                <a:ea typeface="SimSun" panose="02010600030101010101" pitchFamily="2" charset="-122"/>
              </a:rPr>
              <a:t>原文比較接近蘆葦海而不是紅海</a:t>
            </a:r>
            <a:r>
              <a:rPr lang="en-US" altLang="zh-CN" sz="3450" b="1" dirty="0">
                <a:latin typeface="SimSun" panose="02010600030101010101" pitchFamily="2" charset="-122"/>
                <a:ea typeface="SimSun" panose="02010600030101010101" pitchFamily="2" charset="-122"/>
              </a:rPr>
              <a:t>. </a:t>
            </a:r>
            <a:endParaRPr lang="en-US" altLang="zh-TW" sz="3450" b="1" dirty="0">
              <a:latin typeface="SimSun" panose="02010600030101010101" pitchFamily="2" charset="-122"/>
              <a:ea typeface="SimSun" panose="02010600030101010101" pitchFamily="2" charset="-122"/>
            </a:endParaRPr>
          </a:p>
          <a:p>
            <a:pPr marL="571500" indent="-571500">
              <a:buFont typeface="Arial"/>
              <a:buChar char="•"/>
            </a:pPr>
            <a:r>
              <a:rPr lang="zh-TW" altLang="zh-CN" sz="3450" b="1" dirty="0">
                <a:latin typeface="SimSun" panose="02010600030101010101" pitchFamily="2" charset="-122"/>
                <a:ea typeface="SimSun" panose="02010600030101010101" pitchFamily="2" charset="-122"/>
              </a:rPr>
              <a:t>從這裡過海，有兩股自然力量可以把海分開</a:t>
            </a:r>
            <a:r>
              <a:rPr lang="en-US" altLang="zh-CN" sz="3450" b="1" dirty="0">
                <a:latin typeface="SimSun" panose="02010600030101010101" pitchFamily="2" charset="-122"/>
                <a:ea typeface="SimSun" panose="02010600030101010101" pitchFamily="2" charset="-122"/>
              </a:rPr>
              <a:t>: </a:t>
            </a:r>
            <a:r>
              <a:rPr lang="zh-TW" altLang="zh-CN" sz="3450" b="1" dirty="0">
                <a:latin typeface="SimSun" panose="02010600030101010101" pitchFamily="2" charset="-122"/>
                <a:ea typeface="SimSun" panose="02010600030101010101" pitchFamily="2" charset="-122"/>
              </a:rPr>
              <a:t>第一，強大的東風可以把湖的水吹向那邊，而紅海可能往另一邊退潮，所以海可以暫時分開</a:t>
            </a:r>
            <a:r>
              <a:rPr lang="en-US" altLang="zh-TW" sz="3450" b="1" dirty="0">
                <a:latin typeface="SimSun" panose="02010600030101010101" pitchFamily="2" charset="-122"/>
                <a:ea typeface="SimSun" panose="02010600030101010101" pitchFamily="2" charset="-122"/>
              </a:rPr>
              <a:t>.</a:t>
            </a:r>
          </a:p>
          <a:p>
            <a:pPr marL="571500" indent="-571500">
              <a:buFont typeface="Arial"/>
              <a:buChar char="•"/>
            </a:pPr>
            <a:r>
              <a:rPr lang="zh-TW" altLang="en-US" sz="3450" b="1" dirty="0">
                <a:latin typeface="SimSun" panose="02010600030101010101" pitchFamily="2" charset="-122"/>
                <a:ea typeface="SimSun" panose="02010600030101010101" pitchFamily="2" charset="-122"/>
              </a:rPr>
              <a:t>神</a:t>
            </a:r>
            <a:r>
              <a:rPr lang="zh-TW" altLang="zh-CN" sz="3450" b="1" dirty="0">
                <a:latin typeface="SimSun" panose="02010600030101010101" pitchFamily="2" charset="-122"/>
                <a:ea typeface="SimSun" panose="02010600030101010101" pitchFamily="2" charset="-122"/>
              </a:rPr>
              <a:t>差來的大的東風這時吹來</a:t>
            </a:r>
            <a:r>
              <a:rPr lang="en-US" altLang="zh-TW" sz="3450" b="1" dirty="0">
                <a:latin typeface="SimSun" panose="02010600030101010101" pitchFamily="2" charset="-122"/>
                <a:ea typeface="SimSun" panose="02010600030101010101" pitchFamily="2" charset="-122"/>
              </a:rPr>
              <a:t>,</a:t>
            </a:r>
            <a:r>
              <a:rPr lang="zh-TW" altLang="zh-CN" sz="3450" b="1" dirty="0">
                <a:latin typeface="SimSun" panose="02010600030101010101" pitchFamily="2" charset="-122"/>
                <a:ea typeface="SimSun" panose="02010600030101010101" pitchFamily="2" charset="-122"/>
              </a:rPr>
              <a:t> 這件事是神跡</a:t>
            </a:r>
            <a:r>
              <a:rPr lang="en-US" altLang="zh-TW" sz="3450" b="1" dirty="0">
                <a:latin typeface="SimSun" panose="02010600030101010101" pitchFamily="2" charset="-122"/>
                <a:ea typeface="SimSun" panose="02010600030101010101" pitchFamily="2" charset="-122"/>
              </a:rPr>
              <a:t>.</a:t>
            </a:r>
          </a:p>
          <a:p>
            <a:pPr marL="571500" indent="-571500">
              <a:buFont typeface="Arial"/>
              <a:buChar char="•"/>
            </a:pPr>
            <a:r>
              <a:rPr lang="zh-TW" altLang="zh-CN" sz="3450" b="1" dirty="0">
                <a:latin typeface="SimSun" panose="02010600030101010101" pitchFamily="2" charset="-122"/>
                <a:ea typeface="SimSun" panose="02010600030101010101" pitchFamily="2" charset="-122"/>
              </a:rPr>
              <a:t>蘆葦海那條水道</a:t>
            </a:r>
            <a:r>
              <a:rPr lang="zh-TW" altLang="en-US" sz="3450" b="1" dirty="0">
                <a:latin typeface="SimSun" panose="02010600030101010101" pitchFamily="2" charset="-122"/>
                <a:ea typeface="SimSun" panose="02010600030101010101" pitchFamily="2" charset="-122"/>
              </a:rPr>
              <a:t>可能</a:t>
            </a:r>
            <a:r>
              <a:rPr lang="zh-TW" altLang="zh-CN" sz="3450" b="1" dirty="0">
                <a:latin typeface="SimSun" panose="02010600030101010101" pitchFamily="2" charset="-122"/>
                <a:ea typeface="SimSun" panose="02010600030101010101" pitchFamily="2" charset="-122"/>
              </a:rPr>
              <a:t>仍然在</a:t>
            </a:r>
            <a:r>
              <a:rPr lang="zh-CN" altLang="en-US" sz="3450" b="1" dirty="0">
                <a:latin typeface="SimSun" panose="02010600030101010101" pitchFamily="2" charset="-122"/>
                <a:ea typeface="SimSun" panose="02010600030101010101" pitchFamily="2" charset="-122"/>
              </a:rPr>
              <a:t>，</a:t>
            </a:r>
            <a:r>
              <a:rPr lang="zh-TW" altLang="zh-CN" sz="3450" b="1" dirty="0">
                <a:latin typeface="SimSun" panose="02010600030101010101" pitchFamily="2" charset="-122"/>
                <a:ea typeface="SimSun" panose="02010600030101010101" pitchFamily="2" charset="-122"/>
              </a:rPr>
              <a:t>只是已經乾凅</a:t>
            </a:r>
            <a:r>
              <a:rPr lang="en-US" altLang="zh-CN" sz="3450" b="1" dirty="0">
                <a:latin typeface="SimSun" panose="02010600030101010101" pitchFamily="2" charset="-122"/>
                <a:ea typeface="SimSun" panose="02010600030101010101" pitchFamily="2" charset="-122"/>
              </a:rPr>
              <a:t> </a:t>
            </a:r>
            <a:endParaRPr lang="zh-CN" altLang="en-US" sz="345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772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rch.thu.edu.tw/thu_arch/teacherdata/huang/Exod/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3" name="Slide Number Placeholder 2"/>
          <p:cNvSpPr>
            <a:spLocks noGrp="1"/>
          </p:cNvSpPr>
          <p:nvPr>
            <p:ph type="sldNum" sz="quarter" idx="12"/>
          </p:nvPr>
        </p:nvSpPr>
        <p:spPr/>
        <p:txBody>
          <a:bodyPr/>
          <a:lstStyle/>
          <a:p>
            <a:fld id="{89678012-2C8F-44C1-8212-B41D894B3370}" type="slidenum">
              <a:rPr lang="en-US" smtClean="0"/>
              <a:t>31</a:t>
            </a:fld>
            <a:endParaRPr lang="en-US"/>
          </a:p>
        </p:txBody>
      </p:sp>
      <p:sp>
        <p:nvSpPr>
          <p:cNvPr id="4" name="Date Placeholder 3"/>
          <p:cNvSpPr>
            <a:spLocks noGrp="1"/>
          </p:cNvSpPr>
          <p:nvPr>
            <p:ph type="dt" sz="half" idx="10"/>
          </p:nvPr>
        </p:nvSpPr>
        <p:spPr/>
        <p:txBody>
          <a:bodyPr/>
          <a:lstStyle/>
          <a:p>
            <a:fld id="{F164CB2E-6859-4867-9756-5DEDEE1BA032}" type="datetime1">
              <a:rPr lang="en-US" smtClean="0"/>
              <a:t>2/11/2017</a:t>
            </a:fld>
            <a:endParaRPr lang="en-US"/>
          </a:p>
        </p:txBody>
      </p:sp>
    </p:spTree>
    <p:extLst>
      <p:ext uri="{BB962C8B-B14F-4D97-AF65-F5344CB8AC3E}">
        <p14:creationId xmlns:p14="http://schemas.microsoft.com/office/powerpoint/2010/main" val="3321322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31086"/>
          </a:xfrm>
          <a:prstGeom prst="rect">
            <a:avLst/>
          </a:prstGeom>
        </p:spPr>
      </p:pic>
      <p:sp>
        <p:nvSpPr>
          <p:cNvPr id="2" name="Footer Placeholder 1"/>
          <p:cNvSpPr>
            <a:spLocks noGrp="1"/>
          </p:cNvSpPr>
          <p:nvPr>
            <p:ph type="ftr" sz="quarter" idx="11"/>
          </p:nvPr>
        </p:nvSpPr>
        <p:spPr>
          <a:xfrm>
            <a:off x="3028950" y="6421676"/>
            <a:ext cx="3086100" cy="365125"/>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3" name="Slide Number Placeholder 2"/>
          <p:cNvSpPr>
            <a:spLocks noGrp="1"/>
          </p:cNvSpPr>
          <p:nvPr>
            <p:ph type="sldNum" sz="quarter" idx="12"/>
          </p:nvPr>
        </p:nvSpPr>
        <p:spPr/>
        <p:txBody>
          <a:bodyPr/>
          <a:lstStyle/>
          <a:p>
            <a:fld id="{89678012-2C8F-44C1-8212-B41D894B3370}" type="slidenum">
              <a:rPr lang="en-US" smtClean="0"/>
              <a:t>32</a:t>
            </a:fld>
            <a:endParaRPr lang="en-US"/>
          </a:p>
        </p:txBody>
      </p:sp>
      <p:sp>
        <p:nvSpPr>
          <p:cNvPr id="5" name="Date Placeholder 4"/>
          <p:cNvSpPr>
            <a:spLocks noGrp="1"/>
          </p:cNvSpPr>
          <p:nvPr>
            <p:ph type="dt" sz="half" idx="10"/>
          </p:nvPr>
        </p:nvSpPr>
        <p:spPr>
          <a:xfrm>
            <a:off x="628650" y="6548179"/>
            <a:ext cx="2057400" cy="365125"/>
          </a:xfrm>
        </p:spPr>
        <p:txBody>
          <a:bodyPr/>
          <a:lstStyle/>
          <a:p>
            <a:fld id="{DE30DF1B-8365-4848-8728-019AE2E2F365}" type="datetime1">
              <a:rPr lang="en-US" smtClean="0"/>
              <a:t>2/11/2017</a:t>
            </a:fld>
            <a:endParaRPr lang="en-US"/>
          </a:p>
        </p:txBody>
      </p:sp>
      <p:sp>
        <p:nvSpPr>
          <p:cNvPr id="6" name="Rectangle 5"/>
          <p:cNvSpPr/>
          <p:nvPr/>
        </p:nvSpPr>
        <p:spPr>
          <a:xfrm>
            <a:off x="0" y="5770553"/>
            <a:ext cx="9376756" cy="923330"/>
          </a:xfrm>
          <a:prstGeom prst="rect">
            <a:avLst/>
          </a:prstGeom>
        </p:spPr>
        <p:txBody>
          <a:bodyPr wrap="square">
            <a:spAutoFit/>
          </a:bodyPr>
          <a:lstStyle/>
          <a:p>
            <a:r>
              <a:rPr lang="en-US" dirty="0"/>
              <a:t>Rameses</a:t>
            </a:r>
            <a:r>
              <a:rPr lang="zh-TW" altLang="zh-CN" b="1" dirty="0">
                <a:latin typeface="SimSun" panose="02010600030101010101" pitchFamily="2" charset="-122"/>
                <a:ea typeface="SimSun" panose="02010600030101010101" pitchFamily="2" charset="-122"/>
                <a:cs typeface="SimSun-ExtB"/>
              </a:rPr>
              <a:t>兰塞</a:t>
            </a:r>
            <a:r>
              <a:rPr lang="en-US" altLang="zh-TW" b="1" dirty="0">
                <a:latin typeface="SimSun" panose="02010600030101010101" pitchFamily="2" charset="-122"/>
                <a:ea typeface="SimSun" panose="02010600030101010101" pitchFamily="2" charset="-122"/>
                <a:cs typeface="SimSun-ExtB"/>
              </a:rPr>
              <a:t> </a:t>
            </a:r>
            <a:r>
              <a:rPr lang="en-US" dirty="0"/>
              <a:t>II (1279-1213 BC) fighting from his chariot in a carving at Abu Simbel. The chariots used by Pharaoh to chase the Israelites (</a:t>
            </a:r>
            <a:r>
              <a:rPr lang="en-US" dirty="0" err="1"/>
              <a:t>Exod</a:t>
            </a:r>
            <a:r>
              <a:rPr lang="en-US" dirty="0"/>
              <a:t> 14:7) may have been similar.© PRISMA ARCHIVO/</a:t>
            </a:r>
            <a:r>
              <a:rPr lang="en-US" dirty="0" err="1"/>
              <a:t>Alamy</a:t>
            </a:r>
            <a:endParaRPr lang="en-US" dirty="0"/>
          </a:p>
        </p:txBody>
      </p:sp>
    </p:spTree>
    <p:extLst>
      <p:ext uri="{BB962C8B-B14F-4D97-AF65-F5344CB8AC3E}">
        <p14:creationId xmlns:p14="http://schemas.microsoft.com/office/powerpoint/2010/main" val="2779133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91972F-AF7E-47E5-B0C5-91823CB6AA80}"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33</a:t>
            </a:fld>
            <a:endParaRPr lang="en-US"/>
          </a:p>
        </p:txBody>
      </p:sp>
      <p:sp>
        <p:nvSpPr>
          <p:cNvPr id="7" name="Rectangle 6"/>
          <p:cNvSpPr/>
          <p:nvPr/>
        </p:nvSpPr>
        <p:spPr>
          <a:xfrm>
            <a:off x="127000" y="92364"/>
            <a:ext cx="9017000" cy="5909309"/>
          </a:xfrm>
          <a:prstGeom prst="rect">
            <a:avLst/>
          </a:prstGeom>
        </p:spPr>
        <p:txBody>
          <a:bodyPr wrap="square">
            <a:spAutoFit/>
          </a:bodyPr>
          <a:lstStyle/>
          <a:p>
            <a:pPr marL="571500" indent="-571500">
              <a:buFont typeface="Arial"/>
              <a:buChar char="•"/>
            </a:pPr>
            <a:r>
              <a:rPr lang="zh-TW" altLang="zh-CN" sz="4200" b="1" dirty="0">
                <a:latin typeface="SimSun" panose="02010600030101010101" pitchFamily="2" charset="-122"/>
                <a:ea typeface="SimSun" panose="02010600030101010101" pitchFamily="2" charset="-122"/>
              </a:rPr>
              <a:t>過蘆葦海這件事發生在逾越節羔羊被宰殺後第三天，以色列人他們在逾越節羔羊被宰殺後第三天得救</a:t>
            </a:r>
            <a:r>
              <a:rPr lang="en-US" altLang="zh-CN" sz="4200" b="1" dirty="0">
                <a:latin typeface="SimSun" panose="02010600030101010101" pitchFamily="2" charset="-122"/>
                <a:ea typeface="SimSun" panose="02010600030101010101" pitchFamily="2" charset="-122"/>
              </a:rPr>
              <a:t>. </a:t>
            </a:r>
            <a:endParaRPr lang="en-US" altLang="zh-TW" sz="4200" b="1" dirty="0">
              <a:latin typeface="SimSun" panose="02010600030101010101" pitchFamily="2" charset="-122"/>
              <a:ea typeface="SimSun" panose="02010600030101010101" pitchFamily="2" charset="-122"/>
            </a:endParaRPr>
          </a:p>
          <a:p>
            <a:pPr marL="571500" indent="-571500">
              <a:buFont typeface="Arial"/>
              <a:buChar char="•"/>
            </a:pPr>
            <a:r>
              <a:rPr lang="zh-TW" altLang="zh-CN" sz="4200" b="1" dirty="0">
                <a:latin typeface="SimSun" panose="02010600030101010101" pitchFamily="2" charset="-122"/>
                <a:ea typeface="SimSun" panose="02010600030101010101" pitchFamily="2" charset="-122"/>
              </a:rPr>
              <a:t>逾越節羔羊的宰殺的時刻，必須是在逾越節前一天的下午，也就是下午三點鐘整</a:t>
            </a:r>
            <a:r>
              <a:rPr lang="en-US" altLang="zh-CN" sz="4200" b="1" dirty="0">
                <a:latin typeface="SimSun" panose="02010600030101010101" pitchFamily="2" charset="-122"/>
                <a:ea typeface="SimSun" panose="02010600030101010101" pitchFamily="2" charset="-122"/>
              </a:rPr>
              <a:t>. </a:t>
            </a:r>
          </a:p>
          <a:p>
            <a:pPr marL="571500" indent="-571500">
              <a:buFont typeface="Arial"/>
              <a:buChar char="•"/>
            </a:pPr>
            <a:r>
              <a:rPr lang="zh-TW" altLang="zh-CN" sz="4200" b="1" dirty="0">
                <a:latin typeface="SimSun" panose="02010600030101010101" pitchFamily="2" charset="-122"/>
                <a:ea typeface="SimSun" panose="02010600030101010101" pitchFamily="2" charset="-122"/>
              </a:rPr>
              <a:t>三天之後，他們終於可以永遠脫離法老的魔掌了</a:t>
            </a:r>
            <a:r>
              <a:rPr lang="en-US" altLang="zh-CN" sz="4200" b="1" dirty="0">
                <a:latin typeface="SimSun" panose="02010600030101010101" pitchFamily="2" charset="-122"/>
                <a:ea typeface="SimSun" panose="02010600030101010101" pitchFamily="2" charset="-122"/>
              </a:rPr>
              <a:t>. </a:t>
            </a:r>
            <a:r>
              <a:rPr lang="zh-TW" altLang="zh-CN" sz="4200" b="1" dirty="0">
                <a:latin typeface="SimSun" panose="02010600030101010101" pitchFamily="2" charset="-122"/>
                <a:ea typeface="SimSun" panose="02010600030101010101" pitchFamily="2" charset="-122"/>
              </a:rPr>
              <a:t>预表神的羔羊主耶穌受难</a:t>
            </a:r>
            <a:r>
              <a:rPr lang="en-US" altLang="zh-CN" sz="4200" b="1" dirty="0">
                <a:latin typeface="SimSun" panose="02010600030101010101" pitchFamily="2" charset="-122"/>
                <a:ea typeface="SimSun" panose="02010600030101010101" pitchFamily="2" charset="-122"/>
              </a:rPr>
              <a:t>, </a:t>
            </a:r>
            <a:r>
              <a:rPr lang="zh-TW" altLang="zh-CN" sz="4200" b="1" dirty="0">
                <a:latin typeface="SimSun" panose="02010600030101010101" pitchFamily="2" charset="-122"/>
                <a:ea typeface="SimSun" panose="02010600030101010101" pitchFamily="2" charset="-122"/>
              </a:rPr>
              <a:t>三天后复活</a:t>
            </a:r>
            <a:r>
              <a:rPr lang="en-US" altLang="zh-CN" sz="4200" b="1" dirty="0">
                <a:latin typeface="SimSun" panose="02010600030101010101" pitchFamily="2" charset="-122"/>
                <a:ea typeface="SimSun" panose="02010600030101010101" pitchFamily="2" charset="-122"/>
              </a:rPr>
              <a:t>!</a:t>
            </a:r>
          </a:p>
        </p:txBody>
      </p:sp>
    </p:spTree>
    <p:extLst>
      <p:ext uri="{BB962C8B-B14F-4D97-AF65-F5344CB8AC3E}">
        <p14:creationId xmlns:p14="http://schemas.microsoft.com/office/powerpoint/2010/main" val="28983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A1E98-36A3-43F7-BE3E-10758EF7313D}"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34</a:t>
            </a:fld>
            <a:endParaRPr lang="en-US"/>
          </a:p>
        </p:txBody>
      </p:sp>
      <p:sp>
        <p:nvSpPr>
          <p:cNvPr id="5" name="TextBox 4"/>
          <p:cNvSpPr txBox="1"/>
          <p:nvPr/>
        </p:nvSpPr>
        <p:spPr>
          <a:xfrm>
            <a:off x="6009969" y="6329232"/>
            <a:ext cx="2323072" cy="369332"/>
          </a:xfrm>
          <a:prstGeom prst="rect">
            <a:avLst/>
          </a:prstGeom>
          <a:noFill/>
        </p:spPr>
        <p:txBody>
          <a:bodyPr wrap="none" rtlCol="0">
            <a:spAutoFit/>
          </a:bodyPr>
          <a:lstStyle/>
          <a:p>
            <a:r>
              <a:rPr lang="en-US" dirty="0">
                <a:hlinkClick r:id="rId2"/>
              </a:rPr>
              <a:t>Song of Moses/Miriam</a:t>
            </a:r>
            <a:endParaRPr lang="en-US" dirty="0"/>
          </a:p>
        </p:txBody>
      </p:sp>
      <p:pic>
        <p:nvPicPr>
          <p:cNvPr id="9" name="Picture 8"/>
          <p:cNvPicPr>
            <a:picLocks noChangeAspect="1"/>
          </p:cNvPicPr>
          <p:nvPr/>
        </p:nvPicPr>
        <p:blipFill>
          <a:blip r:embed="rId3"/>
          <a:stretch>
            <a:fillRect/>
          </a:stretch>
        </p:blipFill>
        <p:spPr>
          <a:xfrm>
            <a:off x="-75713" y="0"/>
            <a:ext cx="9243881" cy="6356351"/>
          </a:xfrm>
          <a:prstGeom prst="rect">
            <a:avLst/>
          </a:prstGeom>
        </p:spPr>
      </p:pic>
    </p:spTree>
    <p:extLst>
      <p:ext uri="{BB962C8B-B14F-4D97-AF65-F5344CB8AC3E}">
        <p14:creationId xmlns:p14="http://schemas.microsoft.com/office/powerpoint/2010/main" val="180206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411441" cy="958273"/>
          </a:xfrm>
        </p:spPr>
        <p:txBody>
          <a:bodyPr>
            <a:normAutofit/>
          </a:bodyPr>
          <a:lstStyle/>
          <a:p>
            <a:r>
              <a:rPr lang="en-US" altLang="zh-CN" b="1" dirty="0">
                <a:latin typeface="SimSun" panose="02010600030101010101" pitchFamily="2" charset="-122"/>
                <a:ea typeface="SimSun" panose="02010600030101010101" pitchFamily="2" charset="-122"/>
              </a:rPr>
              <a:t>5. </a:t>
            </a:r>
            <a:r>
              <a:rPr lang="zh-TW" altLang="zh-CN" b="1" dirty="0">
                <a:latin typeface="SimSun" panose="02010600030101010101" pitchFamily="2" charset="-122"/>
                <a:ea typeface="SimSun" panose="02010600030101010101" pitchFamily="2" charset="-122"/>
              </a:rPr>
              <a:t>“供應與保護”</a:t>
            </a:r>
            <a:endParaRPr kumimoji="1" lang="zh-CN" altLang="en-US" b="1" dirty="0">
              <a:latin typeface="SimSun" panose="02010600030101010101" pitchFamily="2" charset="-122"/>
              <a:ea typeface="SimSun" panose="02010600030101010101" pitchFamily="2" charset="-122"/>
            </a:endParaRPr>
          </a:p>
        </p:txBody>
      </p:sp>
      <p:sp>
        <p:nvSpPr>
          <p:cNvPr id="2" name="Date Placeholder 1"/>
          <p:cNvSpPr>
            <a:spLocks noGrp="1"/>
          </p:cNvSpPr>
          <p:nvPr>
            <p:ph type="dt" sz="half" idx="10"/>
          </p:nvPr>
        </p:nvSpPr>
        <p:spPr/>
        <p:txBody>
          <a:bodyPr/>
          <a:lstStyle/>
          <a:p>
            <a:fld id="{E2D43D65-CE30-4B7D-9BD5-7D327D27A98A}" type="datetime1">
              <a:rPr lang="en-US" smtClean="0"/>
              <a:t>2/11/2017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89678012-2C8F-44C1-8212-B41D894B3370}" type="slidenum">
              <a:rPr lang="en-US" smtClean="0"/>
              <a:t>35</a:t>
            </a:fld>
            <a:endParaRPr lang="en-US"/>
          </a:p>
        </p:txBody>
      </p:sp>
      <p:sp>
        <p:nvSpPr>
          <p:cNvPr id="7" name="Rectangle 6"/>
          <p:cNvSpPr/>
          <p:nvPr/>
        </p:nvSpPr>
        <p:spPr>
          <a:xfrm>
            <a:off x="0" y="763119"/>
            <a:ext cx="9005454" cy="5693866"/>
          </a:xfrm>
          <a:prstGeom prst="rect">
            <a:avLst/>
          </a:prstGeom>
        </p:spPr>
        <p:txBody>
          <a:bodyPr wrap="square">
            <a:spAutoFit/>
          </a:bodyPr>
          <a:lstStyle/>
          <a:p>
            <a:pPr marL="285750" indent="-285750">
              <a:buFont typeface="Arial"/>
              <a:buChar char="•"/>
            </a:pPr>
            <a:r>
              <a:rPr lang="zh-TW" altLang="zh-CN" sz="2800" b="1" dirty="0">
                <a:latin typeface="SimSun" panose="02010600030101010101" pitchFamily="2" charset="-122"/>
                <a:ea typeface="SimSun" panose="02010600030101010101" pitchFamily="2" charset="-122"/>
              </a:rPr>
              <a:t>他們如今來到了一個沒有人煙的地方</a:t>
            </a:r>
            <a:r>
              <a:rPr lang="en-US" altLang="zh-CN" sz="2800" b="1" dirty="0">
                <a:latin typeface="SimSun" panose="02010600030101010101" pitchFamily="2" charset="-122"/>
                <a:ea typeface="SimSun" panose="02010600030101010101" pitchFamily="2" charset="-122"/>
              </a:rPr>
              <a:t>,</a:t>
            </a:r>
            <a:r>
              <a:rPr lang="zh-TW" altLang="zh-CN" sz="2800" b="1" dirty="0">
                <a:latin typeface="SimSun" panose="02010600030101010101" pitchFamily="2" charset="-122"/>
                <a:ea typeface="SimSun" panose="02010600030101010101" pitchFamily="2" charset="-122"/>
              </a:rPr>
              <a:t>必須靠</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供應</a:t>
            </a:r>
            <a:r>
              <a:rPr lang="en-US" altLang="zh-CN" sz="2800" b="1" dirty="0">
                <a:latin typeface="SimSun" panose="02010600030101010101" pitchFamily="2" charset="-122"/>
                <a:ea typeface="SimSun" panose="02010600030101010101" pitchFamily="2" charset="-122"/>
              </a:rPr>
              <a:t>. </a:t>
            </a:r>
          </a:p>
          <a:p>
            <a:pPr marL="285750" indent="-285750">
              <a:buFont typeface="Arial"/>
              <a:buChar char="•"/>
            </a:pP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給他們一種小小的圓形食物，大概就是這個樣子。他們 每天早上起來就會 在地上看到。他們收集起來以後發現可以吃，所以就給這個食物取名為“這是什麽”，希伯來文就是“瑪哪”</a:t>
            </a:r>
            <a:r>
              <a:rPr lang="en-US" altLang="zh-TW" sz="2800" b="1" dirty="0">
                <a:latin typeface="SimSun" panose="02010600030101010101" pitchFamily="2" charset="-122"/>
                <a:ea typeface="SimSun" panose="02010600030101010101" pitchFamily="2" charset="-122"/>
              </a:rPr>
              <a:t>, </a:t>
            </a:r>
            <a:r>
              <a:rPr lang="zh-TW" altLang="zh-CN" sz="2800" b="1" dirty="0">
                <a:latin typeface="SimSun" panose="02010600030101010101" pitchFamily="2" charset="-122"/>
                <a:ea typeface="SimSun" panose="02010600030101010101" pitchFamily="2" charset="-122"/>
              </a:rPr>
              <a:t>意思是“這是什麽”</a:t>
            </a:r>
            <a:r>
              <a:rPr lang="en-US" altLang="zh-TW" sz="2800" b="1" dirty="0">
                <a:latin typeface="SimSun" panose="02010600030101010101" pitchFamily="2" charset="-122"/>
                <a:ea typeface="SimSun" panose="02010600030101010101" pitchFamily="2" charset="-122"/>
              </a:rPr>
              <a:t>, </a:t>
            </a:r>
          </a:p>
          <a:p>
            <a:pPr marL="285750" indent="-285750">
              <a:buFont typeface="Arial"/>
              <a:buChar char="•"/>
            </a:pPr>
            <a:r>
              <a:rPr lang="zh-TW" altLang="zh-CN" sz="2800" b="1" dirty="0">
                <a:latin typeface="SimSun" panose="02010600030101010101" pitchFamily="2" charset="-122"/>
                <a:ea typeface="SimSun" panose="02010600030101010101" pitchFamily="2" charset="-122"/>
              </a:rPr>
              <a:t>但這確實是天上的糧，聖經後面會再提到這天上的糧。他們靠著天上的糧填飽肚子，卻抱怨沒有肉可以吃。誇张以前在埃及可吃肉</a:t>
            </a:r>
            <a:r>
              <a:rPr lang="en-US" altLang="zh-CN" sz="2800" b="1" dirty="0">
                <a:latin typeface="SimSun" panose="02010600030101010101" pitchFamily="2" charset="-122"/>
                <a:ea typeface="SimSun" panose="02010600030101010101" pitchFamily="2" charset="-122"/>
              </a:rPr>
              <a:t>, </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差來一大群鵪鶉，數量之大，</a:t>
            </a:r>
            <a:r>
              <a:rPr lang="zh-TW" altLang="en-US" sz="2800" b="1" dirty="0">
                <a:latin typeface="SimSun" panose="02010600030101010101" pitchFamily="2" charset="-122"/>
                <a:ea typeface="SimSun" panose="02010600030101010101" pitchFamily="2" charset="-122"/>
              </a:rPr>
              <a:t>遮満了营</a:t>
            </a:r>
            <a:r>
              <a:rPr lang="zh-CN" altLang="en-US" sz="2800" b="1" dirty="0">
                <a:latin typeface="SimSun" panose="02010600030101010101" pitchFamily="2" charset="-122"/>
                <a:ea typeface="SimSun" panose="02010600030101010101" pitchFamily="2" charset="-122"/>
              </a:rPr>
              <a:t>，</a:t>
            </a:r>
            <a:endParaRPr lang="en-US" altLang="zh-CN" sz="2800" b="1" dirty="0">
              <a:latin typeface="SimSun" panose="02010600030101010101" pitchFamily="2" charset="-122"/>
              <a:ea typeface="SimSun" panose="02010600030101010101" pitchFamily="2" charset="-122"/>
            </a:endParaRPr>
          </a:p>
          <a:p>
            <a:pPr marL="285750" indent="-285750">
              <a:buFont typeface="Arial"/>
              <a:buChar char="•"/>
            </a:pPr>
            <a:r>
              <a:rPr lang="zh-TW" altLang="zh-CN" sz="2800" b="1" dirty="0">
                <a:latin typeface="SimSun" panose="02010600030101010101" pitchFamily="2" charset="-122"/>
                <a:ea typeface="SimSun" panose="02010600030101010101" pitchFamily="2" charset="-122"/>
              </a:rPr>
              <a:t>水是</a:t>
            </a:r>
            <a:r>
              <a:rPr lang="zh-CN" altLang="en-US" sz="2800" b="1" dirty="0">
                <a:latin typeface="SimSun" panose="02010600030101010101" pitchFamily="2" charset="-122"/>
                <a:ea typeface="SimSun" panose="02010600030101010101" pitchFamily="2" charset="-122"/>
              </a:rPr>
              <a:t>沙漠</a:t>
            </a:r>
            <a:r>
              <a:rPr lang="zh-TW" altLang="zh-CN" sz="2800" b="1" dirty="0">
                <a:latin typeface="SimSun" panose="02010600030101010101" pitchFamily="2" charset="-122"/>
                <a:ea typeface="SimSun" panose="02010600030101010101" pitchFamily="2" charset="-122"/>
              </a:rPr>
              <a:t>的一個嚴重問題。他們遇到的第一個綠洲叫做瑪拉， 結果那個水鹹的要命， 根本就不能喝。但是</a:t>
            </a:r>
            <a:r>
              <a:rPr lang="zh-TW" altLang="en-US" sz="2800" b="1" dirty="0">
                <a:latin typeface="SimSun" panose="02010600030101010101" pitchFamily="2" charset="-122"/>
                <a:ea typeface="SimSun" panose="02010600030101010101" pitchFamily="2" charset="-122"/>
              </a:rPr>
              <a:t>神</a:t>
            </a:r>
            <a:r>
              <a:rPr lang="zh-TW" altLang="zh-CN" sz="2800" b="1" dirty="0">
                <a:latin typeface="SimSun" panose="02010600030101010101" pitchFamily="2" charset="-122"/>
                <a:ea typeface="SimSun" panose="02010600030101010101" pitchFamily="2" charset="-122"/>
              </a:rPr>
              <a:t>透過摩西行神跡，潔淨那水，水就能喝了</a:t>
            </a:r>
            <a:r>
              <a:rPr lang="en-US" altLang="zh-TW" sz="2800" b="1" dirty="0">
                <a:latin typeface="SimSun" panose="02010600030101010101" pitchFamily="2" charset="-122"/>
                <a:ea typeface="SimSun" panose="02010600030101010101" pitchFamily="2" charset="-122"/>
              </a:rPr>
              <a:t>.</a:t>
            </a:r>
            <a:r>
              <a:rPr lang="zh-TW" altLang="en-US" sz="2800" b="1" dirty="0">
                <a:latin typeface="SimSun" panose="02010600030101010101" pitchFamily="2" charset="-122"/>
                <a:ea typeface="SimSun" panose="02010600030101010101" pitchFamily="2" charset="-122"/>
              </a:rPr>
              <a:t> </a:t>
            </a:r>
            <a:endParaRPr lang="en-US" altLang="zh-TW" sz="2800" b="1" dirty="0">
              <a:latin typeface="SimSun" panose="02010600030101010101" pitchFamily="2" charset="-122"/>
              <a:ea typeface="SimSun" panose="02010600030101010101" pitchFamily="2" charset="-122"/>
            </a:endParaRPr>
          </a:p>
          <a:p>
            <a:pPr marL="285750" indent="-285750">
              <a:buFont typeface="Arial"/>
              <a:buChar char="•"/>
            </a:pPr>
            <a:r>
              <a:rPr lang="zh-TW" altLang="en-US" sz="2800" b="1" dirty="0">
                <a:latin typeface="SimSun" panose="02010600030101010101" pitchFamily="2" charset="-122"/>
                <a:ea typeface="SimSun" panose="02010600030101010101" pitchFamily="2" charset="-122"/>
              </a:rPr>
              <a:t>下一個有水的地方是淡水，在一個叫做以琳的地方</a:t>
            </a:r>
            <a:r>
              <a:rPr lang="en-US" altLang="zh-TW" sz="2800" b="1" dirty="0">
                <a:latin typeface="SimSun" panose="02010600030101010101" pitchFamily="2" charset="-122"/>
                <a:ea typeface="SimSun" panose="02010600030101010101" pitchFamily="2" charset="-122"/>
              </a:rPr>
              <a:t>.</a:t>
            </a:r>
            <a:endParaRPr lang="en-US" altLang="zh-CN" sz="28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0104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EEE07F-7584-4276-A03E-90D073EC3CB3}"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36</a:t>
            </a:fld>
            <a:endParaRPr lang="en-US"/>
          </a:p>
        </p:txBody>
      </p:sp>
      <p:sp>
        <p:nvSpPr>
          <p:cNvPr id="8" name="Rectangle 7"/>
          <p:cNvSpPr/>
          <p:nvPr/>
        </p:nvSpPr>
        <p:spPr>
          <a:xfrm>
            <a:off x="80817" y="0"/>
            <a:ext cx="8959273" cy="6863417"/>
          </a:xfrm>
          <a:prstGeom prst="rect">
            <a:avLst/>
          </a:prstGeom>
        </p:spPr>
        <p:txBody>
          <a:bodyPr wrap="square">
            <a:spAutoFit/>
          </a:bodyPr>
          <a:lstStyle/>
          <a:p>
            <a:pPr marL="571500" indent="-571500">
              <a:buFont typeface="Arial"/>
              <a:buChar char="•"/>
            </a:pPr>
            <a:r>
              <a:rPr lang="zh-TW" altLang="en-US" sz="4000" b="1" dirty="0">
                <a:latin typeface="SimSun" panose="02010600030101010101" pitchFamily="2" charset="-122"/>
                <a:ea typeface="SimSun" panose="02010600030101010101" pitchFamily="2" charset="-122"/>
              </a:rPr>
              <a:t>在</a:t>
            </a:r>
            <a:r>
              <a:rPr lang="en-US" altLang="zh-TW" sz="4000" b="1" dirty="0">
                <a:latin typeface="SimSun" panose="02010600030101010101" pitchFamily="2" charset="-122"/>
                <a:ea typeface="SimSun" panose="02010600030101010101" pitchFamily="2" charset="-122"/>
              </a:rPr>
              <a:t>ch.17</a:t>
            </a:r>
            <a:r>
              <a:rPr lang="zh-TW" altLang="en-US" sz="4000" b="1" dirty="0">
                <a:latin typeface="SimSun" panose="02010600030101010101" pitchFamily="2" charset="-122"/>
                <a:ea typeface="SimSun" panose="02010600030101010101" pitchFamily="2" charset="-122"/>
              </a:rPr>
              <a:t>战胜亚玛力人一役显示摩西举手祷告与约书亚得胜息息相关</a:t>
            </a:r>
            <a:r>
              <a:rPr lang="en-US" altLang="zh-TW"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他累的时候需要亚倫和户珥扶着他的手不住的祷告</a:t>
            </a:r>
            <a:r>
              <a:rPr lang="en-US" altLang="zh-TW"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显示神与祂的子民合作成就大事</a:t>
            </a:r>
            <a:r>
              <a:rPr lang="en-US" altLang="zh-TW" sz="4000" b="1" dirty="0">
                <a:latin typeface="SimSun" panose="02010600030101010101" pitchFamily="2" charset="-122"/>
                <a:ea typeface="SimSun" panose="02010600030101010101" pitchFamily="2" charset="-122"/>
              </a:rPr>
              <a:t>. </a:t>
            </a:r>
          </a:p>
          <a:p>
            <a:pPr marL="571500" indent="-571500">
              <a:buFont typeface="Arial"/>
              <a:buChar char="•"/>
            </a:pPr>
            <a:r>
              <a:rPr lang="zh-TW" altLang="zh-CN" sz="4000" b="1" dirty="0">
                <a:latin typeface="SimSun" panose="02010600030101010101" pitchFamily="2" charset="-122"/>
                <a:ea typeface="SimSun" panose="02010600030101010101" pitchFamily="2" charset="-122"/>
              </a:rPr>
              <a:t>大家都來找摩西解決問題，就像在大教會中每個人都想找牧師解決問題，還好摩西的岳父腦筋動得比他快，他對摩西說</a:t>
            </a:r>
            <a:r>
              <a:rPr lang="en-US" altLang="zh-CN" sz="4000" b="1" dirty="0">
                <a:latin typeface="SimSun" panose="02010600030101010101" pitchFamily="2" charset="-122"/>
                <a:ea typeface="SimSun" panose="02010600030101010101" pitchFamily="2" charset="-122"/>
              </a:rPr>
              <a:t>:</a:t>
            </a:r>
            <a:r>
              <a:rPr lang="zh-TW" altLang="zh-CN" sz="4000" b="1" dirty="0">
                <a:latin typeface="SimSun" panose="02010600030101010101" pitchFamily="2" charset="-122"/>
                <a:ea typeface="SimSun" panose="02010600030101010101" pitchFamily="2" charset="-122"/>
              </a:rPr>
              <a:t>你需要長老，於是摩西使派了</a:t>
            </a:r>
            <a:r>
              <a:rPr lang="en-US" altLang="zh-CN" sz="4000" b="1" dirty="0">
                <a:latin typeface="SimSun" panose="02010600030101010101" pitchFamily="2" charset="-122"/>
                <a:ea typeface="SimSun" panose="02010600030101010101" pitchFamily="2" charset="-122"/>
              </a:rPr>
              <a:t>70</a:t>
            </a:r>
            <a:r>
              <a:rPr lang="zh-TW" altLang="zh-CN" sz="4000" b="1" dirty="0">
                <a:latin typeface="SimSun" panose="02010600030101010101" pitchFamily="2" charset="-122"/>
                <a:ea typeface="SimSun" panose="02010600030101010101" pitchFamily="2" charset="-122"/>
              </a:rPr>
              <a:t>個長老替他分担審判的工作</a:t>
            </a:r>
            <a:r>
              <a:rPr lang="en-US" altLang="zh-CN" sz="4000" b="1" dirty="0">
                <a:latin typeface="SimSun" panose="02010600030101010101" pitchFamily="2" charset="-122"/>
                <a:ea typeface="SimSun" panose="02010600030101010101" pitchFamily="2" charset="-122"/>
              </a:rPr>
              <a:t>.</a:t>
            </a:r>
            <a:br>
              <a:rPr lang="en-US" altLang="zh-CN" sz="4000" b="1" dirty="0"/>
            </a:br>
            <a:endParaRPr lang="zh-CN" altLang="en-US" sz="4000" b="1" dirty="0"/>
          </a:p>
        </p:txBody>
      </p:sp>
    </p:spTree>
    <p:extLst>
      <p:ext uri="{BB962C8B-B14F-4D97-AF65-F5344CB8AC3E}">
        <p14:creationId xmlns:p14="http://schemas.microsoft.com/office/powerpoint/2010/main" val="26453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A27B1C-0498-453A-83BB-19AA768603E3}"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37</a:t>
            </a:fld>
            <a:endParaRPr lang="en-US"/>
          </a:p>
        </p:txBody>
      </p:sp>
      <p:sp>
        <p:nvSpPr>
          <p:cNvPr id="8" name="Rectangle 7"/>
          <p:cNvSpPr/>
          <p:nvPr/>
        </p:nvSpPr>
        <p:spPr>
          <a:xfrm>
            <a:off x="0" y="0"/>
            <a:ext cx="9144000" cy="6463308"/>
          </a:xfrm>
          <a:prstGeom prst="rect">
            <a:avLst/>
          </a:prstGeom>
        </p:spPr>
        <p:txBody>
          <a:bodyPr wrap="square">
            <a:spAutoFit/>
          </a:bodyPr>
          <a:lstStyle/>
          <a:p>
            <a:r>
              <a:rPr lang="en-US" altLang="zh-CN" dirty="0">
                <a:ea typeface="宋体"/>
                <a:cs typeface="Times New Roman"/>
              </a:rPr>
              <a:t> </a:t>
            </a:r>
            <a:endParaRPr lang="en-US" altLang="zh-CN" sz="6600" b="1" dirty="0">
              <a:ea typeface="宋体"/>
              <a:cs typeface="Times New Roman"/>
            </a:endParaRPr>
          </a:p>
          <a:p>
            <a:r>
              <a:rPr lang="zh-TW" altLang="zh-CN" sz="6600" b="1" dirty="0">
                <a:ea typeface="宋体"/>
                <a:cs typeface="Times New Roman"/>
              </a:rPr>
              <a:t>思考问题</a:t>
            </a:r>
            <a:r>
              <a:rPr lang="en-US" altLang="zh-CN" sz="6600" b="1" dirty="0">
                <a:ea typeface="宋体"/>
                <a:cs typeface="Times New Roman"/>
              </a:rPr>
              <a:t>:</a:t>
            </a:r>
          </a:p>
          <a:p>
            <a:r>
              <a:rPr lang="en-US" altLang="zh-CN" sz="6600" b="1" dirty="0">
                <a:ea typeface="宋体"/>
                <a:cs typeface="Times New Roman"/>
              </a:rPr>
              <a:t> </a:t>
            </a:r>
          </a:p>
          <a:p>
            <a:r>
              <a:rPr lang="zh-CN" altLang="zh-CN" sz="6600" b="1" dirty="0">
                <a:ea typeface="宋体"/>
                <a:cs typeface="Times New Roman"/>
              </a:rPr>
              <a:t>从神引领以色列人出埃及的过程中如何看到神的主权和人的自由意志的互动关系</a:t>
            </a:r>
            <a:r>
              <a:rPr lang="en-US" altLang="zh-CN" sz="6600" b="1" dirty="0">
                <a:ea typeface="宋体"/>
                <a:cs typeface="Times New Roman"/>
              </a:rPr>
              <a:t>?</a:t>
            </a:r>
          </a:p>
        </p:txBody>
      </p:sp>
    </p:spTree>
    <p:extLst>
      <p:ext uri="{BB962C8B-B14F-4D97-AF65-F5344CB8AC3E}">
        <p14:creationId xmlns:p14="http://schemas.microsoft.com/office/powerpoint/2010/main" val="237952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13" y="0"/>
            <a:ext cx="9057987" cy="6407727"/>
          </a:xfrm>
        </p:spPr>
        <p:txBody>
          <a:bodyPr>
            <a:noAutofit/>
          </a:bodyPr>
          <a:lstStyle/>
          <a:p>
            <a:r>
              <a:rPr lang="en-US" sz="5400" b="1" dirty="0">
                <a:latin typeface="SimSun" panose="02010600030101010101" pitchFamily="2" charset="-122"/>
                <a:ea typeface="SimSun" panose="02010600030101010101" pitchFamily="2" charset="-122"/>
              </a:rPr>
              <a:t>5.   </a:t>
            </a:r>
            <a:r>
              <a:rPr lang="zh-CN" altLang="en-US" sz="5400" b="1" dirty="0">
                <a:latin typeface="SimSun" panose="02010600030101010101" pitchFamily="2" charset="-122"/>
                <a:ea typeface="SimSun" panose="02010600030101010101" pitchFamily="2" charset="-122"/>
              </a:rPr>
              <a:t>施行拯救的神</a:t>
            </a:r>
            <a:r>
              <a:rPr lang="en-US" sz="5400" b="1" dirty="0">
                <a:latin typeface="SimSun" panose="02010600030101010101" pitchFamily="2" charset="-122"/>
                <a:ea typeface="SimSun" panose="02010600030101010101" pitchFamily="2" charset="-122"/>
              </a:rPr>
              <a:t>(3:8)</a:t>
            </a:r>
          </a:p>
          <a:p>
            <a:r>
              <a:rPr lang="en-US" sz="5400" b="1" dirty="0">
                <a:latin typeface="SimSun" panose="02010600030101010101" pitchFamily="2" charset="-122"/>
                <a:ea typeface="SimSun" panose="02010600030101010101" pitchFamily="2" charset="-122"/>
              </a:rPr>
              <a:t>6.   </a:t>
            </a:r>
            <a:r>
              <a:rPr lang="zh-CN" altLang="en-US" sz="5400" b="1" dirty="0">
                <a:latin typeface="SimSun" panose="02010600030101010101" pitchFamily="2" charset="-122"/>
                <a:ea typeface="SimSun" panose="02010600030101010101" pitchFamily="2" charset="-122"/>
              </a:rPr>
              <a:t>審判的神</a:t>
            </a:r>
            <a:r>
              <a:rPr lang="en-US" sz="5400" b="1" dirty="0">
                <a:latin typeface="SimSun" panose="02010600030101010101" pitchFamily="2" charset="-122"/>
                <a:ea typeface="SimSun" panose="02010600030101010101" pitchFamily="2" charset="-122"/>
              </a:rPr>
              <a:t>(20:5-6)</a:t>
            </a:r>
          </a:p>
          <a:p>
            <a:r>
              <a:rPr lang="en-US" sz="5400" b="1" dirty="0">
                <a:latin typeface="SimSun" panose="02010600030101010101" pitchFamily="2" charset="-122"/>
                <a:ea typeface="SimSun" panose="02010600030101010101" pitchFamily="2" charset="-122"/>
              </a:rPr>
              <a:t>7.   </a:t>
            </a:r>
            <a:r>
              <a:rPr lang="zh-CN" altLang="en-US" sz="5400" b="1" dirty="0">
                <a:latin typeface="SimSun" panose="02010600030101010101" pitchFamily="2" charset="-122"/>
                <a:ea typeface="SimSun" panose="02010600030101010101" pitchFamily="2" charset="-122"/>
              </a:rPr>
              <a:t>怒氣可轉移的神</a:t>
            </a:r>
            <a:r>
              <a:rPr lang="en-US" sz="5400" b="1" dirty="0">
                <a:latin typeface="SimSun" panose="02010600030101010101" pitchFamily="2" charset="-122"/>
                <a:ea typeface="SimSun" panose="02010600030101010101" pitchFamily="2" charset="-122"/>
              </a:rPr>
              <a:t>(32:30-34)</a:t>
            </a:r>
          </a:p>
          <a:p>
            <a:r>
              <a:rPr lang="en-US" sz="5400" b="1" dirty="0">
                <a:latin typeface="SimSun" panose="02010600030101010101" pitchFamily="2" charset="-122"/>
                <a:ea typeface="SimSun" panose="02010600030101010101" pitchFamily="2" charset="-122"/>
              </a:rPr>
              <a:t>8.   </a:t>
            </a:r>
            <a:r>
              <a:rPr lang="zh-CN" altLang="en-US" sz="5400" b="1" dirty="0">
                <a:latin typeface="SimSun" panose="02010600030101010101" pitchFamily="2" charset="-122"/>
                <a:ea typeface="SimSun" panose="02010600030101010101" pitchFamily="2" charset="-122"/>
              </a:rPr>
              <a:t>說話的神</a:t>
            </a:r>
            <a:r>
              <a:rPr lang="en-US" sz="5400" b="1" dirty="0">
                <a:latin typeface="SimSun" panose="02010600030101010101" pitchFamily="2" charset="-122"/>
                <a:ea typeface="SimSun" panose="02010600030101010101" pitchFamily="2" charset="-122"/>
              </a:rPr>
              <a:t>(3:4-22)</a:t>
            </a:r>
          </a:p>
          <a:p>
            <a:r>
              <a:rPr lang="en-US" sz="5400" b="1" dirty="0">
                <a:latin typeface="SimSun" panose="02010600030101010101" pitchFamily="2" charset="-122"/>
                <a:ea typeface="SimSun" panose="02010600030101010101" pitchFamily="2" charset="-122"/>
              </a:rPr>
              <a:t>9.   </a:t>
            </a:r>
            <a:r>
              <a:rPr lang="zh-CN" altLang="en-US" sz="5400" b="1" dirty="0">
                <a:latin typeface="SimSun" panose="02010600030101010101" pitchFamily="2" charset="-122"/>
                <a:ea typeface="SimSun" panose="02010600030101010101" pitchFamily="2" charset="-122"/>
              </a:rPr>
              <a:t>超越的神</a:t>
            </a:r>
            <a:r>
              <a:rPr lang="en-US" sz="5400" b="1" dirty="0">
                <a:latin typeface="SimSun" panose="02010600030101010101" pitchFamily="2" charset="-122"/>
                <a:ea typeface="SimSun" panose="02010600030101010101" pitchFamily="2" charset="-122"/>
              </a:rPr>
              <a:t>(33:20)</a:t>
            </a:r>
          </a:p>
          <a:p>
            <a:r>
              <a:rPr lang="en-US" sz="5400" b="1" dirty="0">
                <a:latin typeface="SimSun" panose="02010600030101010101" pitchFamily="2" charset="-122"/>
                <a:ea typeface="SimSun" panose="02010600030101010101" pitchFamily="2" charset="-122"/>
              </a:rPr>
              <a:t>10.  </a:t>
            </a:r>
            <a:r>
              <a:rPr lang="zh-CN" altLang="en-US" sz="5400" b="1" dirty="0">
                <a:latin typeface="SimSun" panose="02010600030101010101" pitchFamily="2" charset="-122"/>
                <a:ea typeface="SimSun" panose="02010600030101010101" pitchFamily="2" charset="-122"/>
              </a:rPr>
              <a:t>与自己子民同住的神</a:t>
            </a:r>
            <a:r>
              <a:rPr lang="en-US" sz="5400" b="1" dirty="0">
                <a:latin typeface="SimSun" panose="02010600030101010101" pitchFamily="2" charset="-122"/>
                <a:ea typeface="SimSun" panose="02010600030101010101" pitchFamily="2" charset="-122"/>
              </a:rPr>
              <a:t>(29:45) </a:t>
            </a:r>
          </a:p>
          <a:p>
            <a:pPr marL="0" indent="0">
              <a:buNone/>
            </a:pPr>
            <a:endParaRPr lang="en-US" sz="5400" b="1" dirty="0">
              <a:latin typeface="SimSun" panose="02010600030101010101" pitchFamily="2" charset="-122"/>
              <a:ea typeface="SimSun" panose="02010600030101010101" pitchFamily="2" charset="-122"/>
            </a:endParaRPr>
          </a:p>
          <a:p>
            <a:endParaRPr kumimoji="1" lang="zh-CN" altLang="en-US" sz="54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a:xfrm>
            <a:off x="628650" y="6492875"/>
            <a:ext cx="2057400" cy="365125"/>
          </a:xfrm>
        </p:spPr>
        <p:txBody>
          <a:bodyPr/>
          <a:lstStyle/>
          <a:p>
            <a:fld id="{85B57D69-C6E7-4505-8BAE-6E8BE48A34D6}" type="datetime1">
              <a:rPr lang="en-US" smtClean="0"/>
              <a:t>2/11/2017</a:t>
            </a:fld>
            <a:endParaRPr lang="en-US" dirty="0"/>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4</a:t>
            </a:fld>
            <a:endParaRPr lang="en-US"/>
          </a:p>
        </p:txBody>
      </p:sp>
    </p:spTree>
    <p:extLst>
      <p:ext uri="{BB962C8B-B14F-4D97-AF65-F5344CB8AC3E}">
        <p14:creationId xmlns:p14="http://schemas.microsoft.com/office/powerpoint/2010/main" val="6718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8993909" cy="1325563"/>
          </a:xfrm>
        </p:spPr>
        <p:txBody>
          <a:bodyPr>
            <a:normAutofit fontScale="90000"/>
          </a:bodyPr>
          <a:lstStyle/>
          <a:p>
            <a:pPr marL="0" marR="0">
              <a:spcBef>
                <a:spcPts val="0"/>
              </a:spcBef>
              <a:spcAft>
                <a:spcPts val="0"/>
              </a:spcAft>
            </a:pPr>
            <a:r>
              <a:rPr lang="en-US" altLang="zh-CN" b="1" dirty="0">
                <a:latin typeface="SimSun" panose="02010600030101010101" pitchFamily="2" charset="-122"/>
                <a:ea typeface="SimSun" panose="02010600030101010101" pitchFamily="2" charset="-122"/>
                <a:cs typeface="Times New Roman"/>
              </a:rPr>
              <a:t> </a:t>
            </a:r>
            <a:br>
              <a:rPr lang="en-US" altLang="zh-CN" b="1" dirty="0">
                <a:latin typeface="SimSun" panose="02010600030101010101" pitchFamily="2" charset="-122"/>
                <a:ea typeface="SimSun" panose="02010600030101010101" pitchFamily="2" charset="-122"/>
                <a:cs typeface="Times New Roman"/>
              </a:rPr>
            </a:br>
            <a:r>
              <a:rPr lang="zh-CN" altLang="zh-CN" b="1" dirty="0">
                <a:latin typeface="SimSun" panose="02010600030101010101" pitchFamily="2" charset="-122"/>
                <a:ea typeface="SimSun" panose="02010600030101010101" pitchFamily="2" charset="-122"/>
                <a:cs typeface="Times New Roman"/>
              </a:rPr>
              <a:t>全书主旨</a:t>
            </a:r>
            <a:r>
              <a:rPr lang="en-US" altLang="zh-CN" b="1" dirty="0">
                <a:latin typeface="SimSun" panose="02010600030101010101" pitchFamily="2" charset="-122"/>
                <a:ea typeface="SimSun" panose="02010600030101010101" pitchFamily="2" charset="-122"/>
                <a:cs typeface="Times New Roman"/>
              </a:rPr>
              <a:t>: </a:t>
            </a:r>
            <a:r>
              <a:rPr lang="zh-CN" altLang="zh-CN" b="1" dirty="0">
                <a:latin typeface="SimSun" panose="02010600030101010101" pitchFamily="2" charset="-122"/>
                <a:ea typeface="SimSun" panose="02010600030101010101" pitchFamily="2" charset="-122"/>
                <a:cs typeface="Times New Roman"/>
              </a:rPr>
              <a:t>認识耶和华是自我启示的神</a:t>
            </a:r>
            <a:r>
              <a:rPr lang="en-US" altLang="zh-CN" b="1" dirty="0">
                <a:latin typeface="SimSun" panose="02010600030101010101" pitchFamily="2" charset="-122"/>
                <a:ea typeface="SimSun" panose="02010600030101010101" pitchFamily="2" charset="-122"/>
                <a:cs typeface="Times New Roman"/>
              </a:rPr>
              <a:t>: </a:t>
            </a:r>
            <a:r>
              <a:rPr lang="zh-CN" altLang="zh-CN" b="1" dirty="0">
                <a:latin typeface="SimSun" panose="02010600030101010101" pitchFamily="2" charset="-122"/>
                <a:ea typeface="SimSun" panose="02010600030101010101" pitchFamily="2" charset="-122"/>
                <a:cs typeface="Times New Roman"/>
              </a:rPr>
              <a:t>从墮</a:t>
            </a:r>
            <a:r>
              <a:rPr lang="zh-CN" altLang="zh-CN" b="1" dirty="0">
                <a:latin typeface="SimSun" panose="02010600030101010101" pitchFamily="2" charset="-122"/>
                <a:ea typeface="SimSun" panose="02010600030101010101" pitchFamily="2" charset="-122"/>
                <a:cs typeface="MS Mincho"/>
              </a:rPr>
              <a:t>落世界上拯救</a:t>
            </a:r>
            <a:r>
              <a:rPr lang="zh-CN" altLang="zh-CN" b="1" dirty="0">
                <a:latin typeface="SimSun" panose="02010600030101010101" pitchFamily="2" charset="-122"/>
                <a:ea typeface="SimSun" panose="02010600030101010101" pitchFamily="2" charset="-122"/>
                <a:cs typeface="SimSun"/>
              </a:rPr>
              <a:t>约民</a:t>
            </a:r>
            <a:r>
              <a:rPr lang="en-US" altLang="zh-CN" b="1" dirty="0">
                <a:latin typeface="SimSun" panose="02010600030101010101" pitchFamily="2" charset="-122"/>
                <a:ea typeface="SimSun" panose="02010600030101010101" pitchFamily="2" charset="-122"/>
                <a:cs typeface="SimSun"/>
              </a:rPr>
              <a:t>, </a:t>
            </a:r>
            <a:r>
              <a:rPr lang="zh-CN" altLang="zh-CN" b="1" dirty="0">
                <a:latin typeface="SimSun" panose="02010600030101010101" pitchFamily="2" charset="-122"/>
                <a:ea typeface="SimSun" panose="02010600030101010101" pitchFamily="2" charset="-122"/>
                <a:cs typeface="SimSun"/>
              </a:rPr>
              <a:t>要归祂成为敬拜神的族类</a:t>
            </a:r>
            <a:r>
              <a:rPr lang="en-US" altLang="zh-CN" b="1" dirty="0">
                <a:latin typeface="SimSun" panose="02010600030101010101" pitchFamily="2" charset="-122"/>
                <a:ea typeface="SimSun" panose="02010600030101010101" pitchFamily="2" charset="-122"/>
                <a:cs typeface="SimSun"/>
              </a:rPr>
              <a:t>.(</a:t>
            </a:r>
            <a:r>
              <a:rPr lang="zh-CN" altLang="zh-CN" b="1" dirty="0">
                <a:latin typeface="SimSun" panose="02010600030101010101" pitchFamily="2" charset="-122"/>
                <a:ea typeface="SimSun" panose="02010600030101010101" pitchFamily="2" charset="-122"/>
                <a:cs typeface="SimSun"/>
              </a:rPr>
              <a:t>鑰节</a:t>
            </a:r>
            <a:r>
              <a:rPr lang="en-US" altLang="zh-CN" b="1" dirty="0">
                <a:latin typeface="SimSun" panose="02010600030101010101" pitchFamily="2" charset="-122"/>
                <a:ea typeface="SimSun" panose="02010600030101010101" pitchFamily="2" charset="-122"/>
                <a:cs typeface="SimSun"/>
              </a:rPr>
              <a:t>:19:4-6)</a:t>
            </a:r>
            <a:br>
              <a:rPr lang="en-US" altLang="zh-CN" b="1" dirty="0">
                <a:latin typeface="SimSun" panose="02010600030101010101" pitchFamily="2" charset="-122"/>
                <a:ea typeface="SimSun" panose="02010600030101010101" pitchFamily="2" charset="-122"/>
                <a:cs typeface="Times New Roman"/>
              </a:rPr>
            </a:br>
            <a:endParaRPr kumimoji="1" lang="zh-CN" altLang="en-US" b="1"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86013" y="2033442"/>
            <a:ext cx="9057987" cy="4374285"/>
          </a:xfrm>
        </p:spPr>
        <p:txBody>
          <a:bodyPr>
            <a:noAutofit/>
          </a:bodyPr>
          <a:lstStyle/>
          <a:p>
            <a:r>
              <a:rPr lang="zh-CN" altLang="zh-CN" sz="4400" b="1" dirty="0">
                <a:latin typeface="SimSun" panose="02010600030101010101" pitchFamily="2" charset="-122"/>
                <a:ea typeface="SimSun" panose="02010600030101010101" pitchFamily="2" charset="-122"/>
                <a:cs typeface="SimSun-ExtB"/>
              </a:rPr>
              <a:t>上半部</a:t>
            </a:r>
            <a:r>
              <a:rPr lang="en-US" altLang="zh-CN" sz="4400" b="1" dirty="0">
                <a:latin typeface="SimSun" panose="02010600030101010101" pitchFamily="2" charset="-122"/>
                <a:ea typeface="SimSun" panose="02010600030101010101" pitchFamily="2" charset="-122"/>
                <a:cs typeface="SimSun-ExtB"/>
              </a:rPr>
              <a:t>1-18: </a:t>
            </a:r>
            <a:r>
              <a:rPr lang="zh-CN" altLang="zh-CN" sz="4400" b="1" dirty="0">
                <a:latin typeface="SimSun" panose="02010600030101010101" pitchFamily="2" charset="-122"/>
                <a:ea typeface="SimSun" panose="02010600030101010101" pitchFamily="2" charset="-122"/>
                <a:cs typeface="SimSun-ExtB"/>
              </a:rPr>
              <a:t>在荆棘中</a:t>
            </a:r>
            <a:r>
              <a:rPr lang="en-US" altLang="zh-CN" sz="4400" b="1" dirty="0">
                <a:latin typeface="SimSun" panose="02010600030101010101" pitchFamily="2" charset="-122"/>
                <a:ea typeface="SimSun" panose="02010600030101010101" pitchFamily="2" charset="-122"/>
                <a:cs typeface="SimSun-ExtB"/>
              </a:rPr>
              <a:t>(ch.3)</a:t>
            </a:r>
            <a:r>
              <a:rPr lang="zh-CN" altLang="zh-CN" sz="4400" b="1" dirty="0">
                <a:latin typeface="SimSun" panose="02010600030101010101" pitchFamily="2" charset="-122"/>
                <a:ea typeface="SimSun" panose="02010600030101010101" pitchFamily="2" charset="-122"/>
                <a:cs typeface="SimSun-ExtB"/>
              </a:rPr>
              <a:t>和在神跡中自我启示</a:t>
            </a:r>
            <a:r>
              <a:rPr lang="en-US" altLang="zh-CN" sz="4400" b="1" dirty="0">
                <a:latin typeface="SimSun" panose="02010600030101010101" pitchFamily="2" charset="-122"/>
                <a:ea typeface="SimSun" panose="02010600030101010101" pitchFamily="2" charset="-122"/>
                <a:cs typeface="SimSun-ExtB"/>
              </a:rPr>
              <a:t>, </a:t>
            </a:r>
            <a:r>
              <a:rPr lang="zh-CN" altLang="zh-CN" sz="4400" b="1" dirty="0">
                <a:latin typeface="SimSun" panose="02010600030101010101" pitchFamily="2" charset="-122"/>
                <a:ea typeface="SimSun" panose="02010600030101010101" pitchFamily="2" charset="-122"/>
                <a:cs typeface="SimSun-ExtB"/>
              </a:rPr>
              <a:t>以色列人出埃及后讃美耶和华</a:t>
            </a:r>
            <a:r>
              <a:rPr lang="en-US" altLang="zh-CN" sz="4400" b="1" dirty="0">
                <a:latin typeface="SimSun" panose="02010600030101010101" pitchFamily="2" charset="-122"/>
                <a:ea typeface="SimSun" panose="02010600030101010101" pitchFamily="2" charset="-122"/>
                <a:cs typeface="SimSun-ExtB"/>
              </a:rPr>
              <a:t>(ch.15): </a:t>
            </a:r>
            <a:r>
              <a:rPr lang="zh-CN" altLang="zh-CN" sz="4400" b="1" dirty="0">
                <a:latin typeface="SimSun" panose="02010600030101010101" pitchFamily="2" charset="-122"/>
                <a:ea typeface="SimSun" panose="02010600030101010101" pitchFamily="2" charset="-122"/>
                <a:cs typeface="SimSun-ExtB"/>
              </a:rPr>
              <a:t>救贖神学</a:t>
            </a:r>
            <a:endParaRPr lang="en-US" altLang="zh-CN" sz="4400" b="1" dirty="0">
              <a:latin typeface="SimSun" panose="02010600030101010101" pitchFamily="2" charset="-122"/>
              <a:ea typeface="SimSun" panose="02010600030101010101" pitchFamily="2" charset="-122"/>
              <a:cs typeface="SimSun-ExtB"/>
            </a:endParaRPr>
          </a:p>
          <a:p>
            <a:r>
              <a:rPr lang="zh-CN" altLang="zh-CN" sz="4400" b="1" dirty="0">
                <a:latin typeface="SimSun" panose="02010600030101010101" pitchFamily="2" charset="-122"/>
                <a:ea typeface="SimSun" panose="02010600030101010101" pitchFamily="2" charset="-122"/>
                <a:cs typeface="SimSun-ExtB"/>
              </a:rPr>
              <a:t>下半部</a:t>
            </a:r>
            <a:r>
              <a:rPr lang="en-US" altLang="zh-CN" sz="4400" b="1" dirty="0">
                <a:latin typeface="SimSun" panose="02010600030101010101" pitchFamily="2" charset="-122"/>
                <a:ea typeface="SimSun" panose="02010600030101010101" pitchFamily="2" charset="-122"/>
                <a:cs typeface="SimSun-ExtB"/>
              </a:rPr>
              <a:t>19-40: </a:t>
            </a:r>
            <a:r>
              <a:rPr lang="zh-CN" altLang="zh-CN" sz="4400" b="1" dirty="0">
                <a:latin typeface="SimSun" panose="02010600030101010101" pitchFamily="2" charset="-122"/>
                <a:ea typeface="SimSun" panose="02010600030101010101" pitchFamily="2" charset="-122"/>
                <a:cs typeface="SimSun-ExtB"/>
              </a:rPr>
              <a:t>从耶和华与以色列人之间的密切永久立约关系中認䛊神</a:t>
            </a:r>
            <a:r>
              <a:rPr lang="en-US" altLang="zh-CN" sz="4400" b="1" dirty="0">
                <a:latin typeface="SimSun" panose="02010600030101010101" pitchFamily="2" charset="-122"/>
                <a:ea typeface="SimSun" panose="02010600030101010101" pitchFamily="2" charset="-122"/>
                <a:cs typeface="SimSun-ExtB"/>
              </a:rPr>
              <a:t>: </a:t>
            </a:r>
            <a:r>
              <a:rPr lang="zh-CN" altLang="zh-CN" sz="4400" b="1" dirty="0">
                <a:latin typeface="SimSun" panose="02010600030101010101" pitchFamily="2" charset="-122"/>
                <a:ea typeface="SimSun" panose="02010600030101010101" pitchFamily="2" charset="-122"/>
                <a:cs typeface="SimSun-ExtB"/>
              </a:rPr>
              <a:t>成圣</a:t>
            </a:r>
            <a:r>
              <a:rPr lang="en-US" altLang="zh-CN" sz="4400" b="1" dirty="0">
                <a:latin typeface="SimSun" panose="02010600030101010101" pitchFamily="2" charset="-122"/>
                <a:ea typeface="SimSun" panose="02010600030101010101" pitchFamily="2" charset="-122"/>
                <a:cs typeface="SimSun-ExtB"/>
              </a:rPr>
              <a:t>/</a:t>
            </a:r>
            <a:r>
              <a:rPr lang="zh-CN" altLang="zh-CN" sz="4400" b="1" dirty="0">
                <a:latin typeface="SimSun" panose="02010600030101010101" pitchFamily="2" charset="-122"/>
                <a:ea typeface="SimSun" panose="02010600030101010101" pitchFamily="2" charset="-122"/>
                <a:cs typeface="SimSun-ExtB"/>
              </a:rPr>
              <a:t>荣耀神学</a:t>
            </a:r>
            <a:endParaRPr lang="en-US" altLang="zh-CN" sz="4400" b="1" dirty="0">
              <a:latin typeface="SimSun" panose="02010600030101010101" pitchFamily="2" charset="-122"/>
              <a:ea typeface="SimSun" panose="02010600030101010101" pitchFamily="2" charset="-122"/>
              <a:cs typeface="SimSun-ExtB"/>
            </a:endParaRPr>
          </a:p>
          <a:p>
            <a:endParaRPr kumimoji="1" lang="zh-CN" altLang="en-US" sz="4400" dirty="0">
              <a:latin typeface="SimSun-ExtB"/>
              <a:ea typeface="SimSun-ExtB"/>
              <a:cs typeface="SimSun-ExtB"/>
            </a:endParaRPr>
          </a:p>
        </p:txBody>
      </p:sp>
      <p:sp>
        <p:nvSpPr>
          <p:cNvPr id="4" name="Date Placeholder 3"/>
          <p:cNvSpPr>
            <a:spLocks noGrp="1"/>
          </p:cNvSpPr>
          <p:nvPr>
            <p:ph type="dt" sz="half" idx="10"/>
          </p:nvPr>
        </p:nvSpPr>
        <p:spPr/>
        <p:txBody>
          <a:bodyPr/>
          <a:lstStyle/>
          <a:p>
            <a:fld id="{85B57D69-C6E7-4505-8BAE-6E8BE48A34D6}"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5</a:t>
            </a:fld>
            <a:endParaRPr lang="en-US"/>
          </a:p>
        </p:txBody>
      </p:sp>
    </p:spTree>
    <p:extLst>
      <p:ext uri="{BB962C8B-B14F-4D97-AF65-F5344CB8AC3E}">
        <p14:creationId xmlns:p14="http://schemas.microsoft.com/office/powerpoint/2010/main" val="1222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33641" cy="2443655"/>
          </a:xfrm>
        </p:spPr>
        <p:txBody>
          <a:bodyPr>
            <a:normAutofit fontScale="90000"/>
          </a:bodyPr>
          <a:lstStyle/>
          <a:p>
            <a:r>
              <a:rPr lang="zh-TW" altLang="en-US" sz="4200" b="1" dirty="0">
                <a:latin typeface="SimSun" panose="02010600030101010101" pitchFamily="2" charset="-122"/>
                <a:ea typeface="SimSun" panose="02010600030101010101" pitchFamily="2" charset="-122"/>
              </a:rPr>
              <a:t>西乃山</a:t>
            </a:r>
            <a:r>
              <a:rPr lang="en-US" altLang="zh-TW" sz="4200" b="1" dirty="0">
                <a:latin typeface="SimSun" panose="02010600030101010101" pitchFamily="2" charset="-122"/>
                <a:ea typeface="SimSun" panose="02010600030101010101" pitchFamily="2" charset="-122"/>
              </a:rPr>
              <a:t>(</a:t>
            </a:r>
            <a:r>
              <a:rPr lang="zh-TW" altLang="en-US" sz="4200" b="1" dirty="0">
                <a:latin typeface="SimSun" panose="02010600030101010101" pitchFamily="2" charset="-122"/>
                <a:ea typeface="SimSun" panose="02010600030101010101" pitchFamily="2" charset="-122"/>
              </a:rPr>
              <a:t>摩西</a:t>
            </a:r>
            <a:r>
              <a:rPr lang="en-US" altLang="zh-TW" sz="4200" b="1" dirty="0">
                <a:latin typeface="SimSun" panose="02010600030101010101" pitchFamily="2" charset="-122"/>
                <a:ea typeface="SimSun" panose="02010600030101010101" pitchFamily="2" charset="-122"/>
              </a:rPr>
              <a:t>)</a:t>
            </a:r>
            <a:r>
              <a:rPr lang="zh-TW" altLang="en-US" sz="4200" b="1" dirty="0">
                <a:latin typeface="SimSun" panose="02010600030101010101" pitchFamily="2" charset="-122"/>
                <a:ea typeface="SimSun" panose="02010600030101010101" pitchFamily="2" charset="-122"/>
              </a:rPr>
              <a:t>之约</a:t>
            </a:r>
            <a:r>
              <a:rPr lang="en-US" altLang="zh-TW" sz="4200" b="1" dirty="0">
                <a:latin typeface="SimSun" panose="02010600030101010101" pitchFamily="2" charset="-122"/>
                <a:ea typeface="SimSun" panose="02010600030101010101" pitchFamily="2" charset="-122"/>
              </a:rPr>
              <a:t>: </a:t>
            </a:r>
            <a:r>
              <a:rPr lang="zh-TW" altLang="en-US" sz="4200" b="1" dirty="0">
                <a:latin typeface="SimSun" panose="02010600030101010101" pitchFamily="2" charset="-122"/>
                <a:ea typeface="SimSun" panose="02010600030101010101" pitchFamily="2" charset="-122"/>
              </a:rPr>
              <a:t>是神首次以当时盛行赫人的宗主与藩属</a:t>
            </a:r>
            <a:r>
              <a:rPr lang="en-US" altLang="zh-TW" sz="4200" b="1" dirty="0">
                <a:latin typeface="SimSun" panose="02010600030101010101" pitchFamily="2" charset="-122"/>
                <a:ea typeface="SimSun" panose="02010600030101010101" pitchFamily="2" charset="-122"/>
              </a:rPr>
              <a:t>(</a:t>
            </a:r>
            <a:r>
              <a:rPr lang="en-US" sz="4200" b="1" dirty="0">
                <a:latin typeface="SimSun" panose="02010600030101010101" pitchFamily="2" charset="-122"/>
                <a:ea typeface="SimSun" panose="02010600030101010101" pitchFamily="2" charset="-122"/>
              </a:rPr>
              <a:t>Suzerain-vassal)</a:t>
            </a:r>
            <a:r>
              <a:rPr lang="zh-TW" altLang="en-US" sz="4200" b="1" dirty="0">
                <a:latin typeface="SimSun" panose="02010600030101010101" pitchFamily="2" charset="-122"/>
                <a:ea typeface="SimSun" panose="02010600030101010101" pitchFamily="2" charset="-122"/>
              </a:rPr>
              <a:t>立约的方式与以色列人立约</a:t>
            </a:r>
            <a:r>
              <a:rPr lang="en-US" altLang="zh-TW" sz="4200" b="1" dirty="0">
                <a:latin typeface="SimSun" panose="02010600030101010101" pitchFamily="2" charset="-122"/>
                <a:ea typeface="SimSun" panose="02010600030101010101" pitchFamily="2" charset="-122"/>
              </a:rPr>
              <a:t>, </a:t>
            </a:r>
            <a:r>
              <a:rPr lang="zh-TW" altLang="en-US" sz="4200" b="1" dirty="0">
                <a:latin typeface="SimSun" panose="02010600030101010101" pitchFamily="2" charset="-122"/>
                <a:ea typeface="SimSun" panose="02010600030101010101" pitchFamily="2" charset="-122"/>
              </a:rPr>
              <a:t>以“我如鷹將你們背在翅膀上帶來歸我”</a:t>
            </a:r>
            <a:r>
              <a:rPr lang="en-US" altLang="zh-TW" sz="4000" b="1" dirty="0">
                <a:latin typeface="SimSun" panose="02010600030101010101" pitchFamily="2" charset="-122"/>
                <a:ea typeface="SimSun" panose="02010600030101010101" pitchFamily="2" charset="-122"/>
              </a:rPr>
              <a:t>(19:4)</a:t>
            </a:r>
            <a:r>
              <a:rPr lang="zh-TW" altLang="en-US" sz="4000" b="1" dirty="0">
                <a:latin typeface="SimSun" panose="02010600030101010101" pitchFamily="2" charset="-122"/>
                <a:ea typeface="SimSun" panose="02010600030101010101" pitchFamily="2" charset="-122"/>
              </a:rPr>
              <a:t>的形象</a:t>
            </a:r>
            <a:r>
              <a:rPr lang="en-US" altLang="zh-TW"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包括</a:t>
            </a:r>
            <a:endParaRPr lang="en-US" sz="4000" b="1"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57654" y="2626217"/>
            <a:ext cx="8875986" cy="3912696"/>
          </a:xfrm>
        </p:spPr>
        <p:txBody>
          <a:bodyPr/>
          <a:lstStyle/>
          <a:p>
            <a:r>
              <a:rPr lang="zh-CN" altLang="en-US" sz="3800" b="1" dirty="0">
                <a:latin typeface="SimSun" panose="02010600030101010101" pitchFamily="2" charset="-122"/>
                <a:ea typeface="SimSun" panose="02010600030101010101" pitchFamily="2" charset="-122"/>
              </a:rPr>
              <a:t>前言</a:t>
            </a:r>
            <a:r>
              <a:rPr lang="en-US" sz="3800" b="1" dirty="0">
                <a:latin typeface="SimSun" panose="02010600030101010101" pitchFamily="2" charset="-122"/>
                <a:ea typeface="SimSun" panose="02010600030101010101" pitchFamily="2" charset="-122"/>
              </a:rPr>
              <a:t>(Preamble): (3b)</a:t>
            </a:r>
            <a:endParaRPr lang="en-US" sz="3800" dirty="0">
              <a:latin typeface="SimSun" panose="02010600030101010101" pitchFamily="2" charset="-122"/>
              <a:ea typeface="SimSun" panose="02010600030101010101" pitchFamily="2" charset="-122"/>
            </a:endParaRPr>
          </a:p>
          <a:p>
            <a:r>
              <a:rPr lang="zh-CN" altLang="en-US" sz="3800" b="1" dirty="0">
                <a:latin typeface="SimSun" panose="02010600030101010101" pitchFamily="2" charset="-122"/>
                <a:ea typeface="SimSun" panose="02010600030101010101" pitchFamily="2" charset="-122"/>
              </a:rPr>
              <a:t>历史回顧</a:t>
            </a:r>
            <a:r>
              <a:rPr lang="en-US" sz="3800" b="1" dirty="0">
                <a:latin typeface="SimSun" panose="02010600030101010101" pitchFamily="2" charset="-122"/>
                <a:ea typeface="SimSun" panose="02010600030101010101" pitchFamily="2" charset="-122"/>
              </a:rPr>
              <a:t>(Historical Prologue):(4)</a:t>
            </a:r>
            <a:endParaRPr lang="en-US" sz="3800" dirty="0">
              <a:latin typeface="SimSun" panose="02010600030101010101" pitchFamily="2" charset="-122"/>
              <a:ea typeface="SimSun" panose="02010600030101010101" pitchFamily="2" charset="-122"/>
            </a:endParaRPr>
          </a:p>
          <a:p>
            <a:r>
              <a:rPr lang="zh-CN" altLang="en-US" sz="3800" b="1" dirty="0">
                <a:latin typeface="SimSun" panose="02010600030101010101" pitchFamily="2" charset="-122"/>
                <a:ea typeface="SimSun" panose="02010600030101010101" pitchFamily="2" charset="-122"/>
              </a:rPr>
              <a:t>協定要求</a:t>
            </a:r>
            <a:r>
              <a:rPr lang="en-US" sz="3800" b="1" dirty="0">
                <a:latin typeface="SimSun" panose="02010600030101010101" pitchFamily="2" charset="-122"/>
                <a:ea typeface="SimSun" panose="02010600030101010101" pitchFamily="2" charset="-122"/>
              </a:rPr>
              <a:t>(Stipulations): (5a)</a:t>
            </a:r>
            <a:endParaRPr lang="en-US" sz="3800" dirty="0">
              <a:latin typeface="SimSun" panose="02010600030101010101" pitchFamily="2" charset="-122"/>
              <a:ea typeface="SimSun" panose="02010600030101010101" pitchFamily="2" charset="-122"/>
            </a:endParaRPr>
          </a:p>
          <a:p>
            <a:r>
              <a:rPr lang="zh-CN" altLang="en-US" sz="3800" b="1" dirty="0">
                <a:latin typeface="SimSun" panose="02010600030101010101" pitchFamily="2" charset="-122"/>
                <a:ea typeface="SimSun" panose="02010600030101010101" pitchFamily="2" charset="-122"/>
              </a:rPr>
              <a:t>祝福</a:t>
            </a:r>
            <a:r>
              <a:rPr lang="en-US" sz="3800" b="1" dirty="0">
                <a:latin typeface="SimSun" panose="02010600030101010101" pitchFamily="2" charset="-122"/>
                <a:ea typeface="SimSun" panose="02010600030101010101" pitchFamily="2" charset="-122"/>
              </a:rPr>
              <a:t>(Blessing): (5b, 6a)</a:t>
            </a:r>
            <a:endParaRPr lang="en-US" sz="3800" dirty="0">
              <a:latin typeface="SimSun" panose="02010600030101010101" pitchFamily="2" charset="-122"/>
              <a:ea typeface="SimSun" panose="02010600030101010101" pitchFamily="2" charset="-122"/>
            </a:endParaRPr>
          </a:p>
          <a:p>
            <a:r>
              <a:rPr lang="zh-CN" altLang="en-US" sz="3800" b="1" dirty="0">
                <a:latin typeface="SimSun" panose="02010600030101010101" pitchFamily="2" charset="-122"/>
                <a:ea typeface="SimSun" panose="02010600030101010101" pitchFamily="2" charset="-122"/>
              </a:rPr>
              <a:t>礼成</a:t>
            </a:r>
            <a:r>
              <a:rPr lang="en-US" sz="3800" b="1" dirty="0">
                <a:latin typeface="SimSun" panose="02010600030101010101" pitchFamily="2" charset="-122"/>
                <a:ea typeface="SimSun" panose="02010600030101010101" pitchFamily="2" charset="-122"/>
              </a:rPr>
              <a:t>(Acceptance in a solemn assembly): (7-8)</a:t>
            </a:r>
            <a:endParaRPr lang="en-US" sz="3800" dirty="0">
              <a:latin typeface="SimSun" panose="02010600030101010101" pitchFamily="2" charset="-122"/>
              <a:ea typeface="SimSun" panose="02010600030101010101" pitchFamily="2" charset="-122"/>
            </a:endParaRPr>
          </a:p>
          <a:p>
            <a:pPr marL="514350" indent="-514350">
              <a:buFont typeface="+mj-lt"/>
              <a:buAutoNum type="arabicParenR"/>
            </a:pPr>
            <a:endParaRPr lang="en-US" dirty="0"/>
          </a:p>
        </p:txBody>
      </p:sp>
      <p:sp>
        <p:nvSpPr>
          <p:cNvPr id="4" name="Date Placeholder 3"/>
          <p:cNvSpPr>
            <a:spLocks noGrp="1"/>
          </p:cNvSpPr>
          <p:nvPr>
            <p:ph type="dt" sz="half" idx="10"/>
          </p:nvPr>
        </p:nvSpPr>
        <p:spPr/>
        <p:txBody>
          <a:bodyPr/>
          <a:lstStyle/>
          <a:p>
            <a:fld id="{609146AC-E15B-482E-B7B4-3E6B6522766B}"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6</a:t>
            </a:fld>
            <a:endParaRPr lang="en-US"/>
          </a:p>
        </p:txBody>
      </p:sp>
    </p:spTree>
    <p:extLst>
      <p:ext uri="{BB962C8B-B14F-4D97-AF65-F5344CB8AC3E}">
        <p14:creationId xmlns:p14="http://schemas.microsoft.com/office/powerpoint/2010/main" val="171796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382574694"/>
              </p:ext>
            </p:extLst>
          </p:nvPr>
        </p:nvGraphicFramePr>
        <p:xfrm>
          <a:off x="0" y="116378"/>
          <a:ext cx="9143999" cy="6084916"/>
        </p:xfrm>
        <a:graphic>
          <a:graphicData uri="http://schemas.openxmlformats.org/drawingml/2006/table">
            <a:tbl>
              <a:tblPr firstRow="1" firstCol="1" bandRow="1"/>
              <a:tblGrid>
                <a:gridCol w="2111433">
                  <a:extLst>
                    <a:ext uri="{9D8B030D-6E8A-4147-A177-3AD203B41FA5}">
                      <a16:colId xmlns:a16="http://schemas.microsoft.com/office/drawing/2014/main" val="3338378130"/>
                    </a:ext>
                  </a:extLst>
                </a:gridCol>
                <a:gridCol w="1047759">
                  <a:extLst>
                    <a:ext uri="{9D8B030D-6E8A-4147-A177-3AD203B41FA5}">
                      <a16:colId xmlns:a16="http://schemas.microsoft.com/office/drawing/2014/main" val="1133691685"/>
                    </a:ext>
                  </a:extLst>
                </a:gridCol>
                <a:gridCol w="2649013">
                  <a:extLst>
                    <a:ext uri="{9D8B030D-6E8A-4147-A177-3AD203B41FA5}">
                      <a16:colId xmlns:a16="http://schemas.microsoft.com/office/drawing/2014/main" val="3912879297"/>
                    </a:ext>
                  </a:extLst>
                </a:gridCol>
                <a:gridCol w="3335794">
                  <a:extLst>
                    <a:ext uri="{9D8B030D-6E8A-4147-A177-3AD203B41FA5}">
                      <a16:colId xmlns:a16="http://schemas.microsoft.com/office/drawing/2014/main" val="199639677"/>
                    </a:ext>
                  </a:extLst>
                </a:gridCol>
              </a:tblGrid>
              <a:tr h="1280160">
                <a:tc>
                  <a:txBody>
                    <a:bodyPr/>
                    <a:lstStyle/>
                    <a:p>
                      <a:pPr marL="0" marR="0">
                        <a:spcBef>
                          <a:spcPts val="0"/>
                        </a:spcBef>
                        <a:spcAft>
                          <a:spcPts val="0"/>
                        </a:spcAft>
                      </a:pPr>
                      <a:r>
                        <a:rPr lang="zh-CN" sz="3600" b="1">
                          <a:effectLst/>
                          <a:latin typeface="SimSun" panose="02010600030101010101" pitchFamily="2" charset="-122"/>
                          <a:ea typeface="SimSun" panose="02010600030101010101" pitchFamily="2" charset="-122"/>
                          <a:cs typeface="Times New Roman" panose="02020603050405020304" pitchFamily="18" charset="0"/>
                        </a:rPr>
                        <a:t>出埃及記神学</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 </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 </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 </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153609"/>
                  </a:ext>
                </a:extLst>
              </a:tr>
              <a:tr h="1512916">
                <a:tc>
                  <a:txBody>
                    <a:bodyPr/>
                    <a:lstStyle/>
                    <a:p>
                      <a:pPr marL="0" marR="0">
                        <a:spcBef>
                          <a:spcPts val="0"/>
                        </a:spcBef>
                        <a:spcAft>
                          <a:spcPts val="0"/>
                        </a:spcAft>
                      </a:pPr>
                      <a:r>
                        <a:rPr lang="zh-CN" sz="3600" b="1">
                          <a:effectLst/>
                          <a:latin typeface="SimSun" panose="02010600030101010101" pitchFamily="2" charset="-122"/>
                          <a:ea typeface="SimSun" panose="02010600030101010101" pitchFamily="2" charset="-122"/>
                          <a:cs typeface="Times New Roman" panose="02020603050405020304" pitchFamily="18" charset="0"/>
                        </a:rPr>
                        <a:t>救贖神学</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19:3-4</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CN" sz="3600" b="1">
                          <a:effectLst/>
                          <a:latin typeface="SimSun" panose="02010600030101010101" pitchFamily="2" charset="-122"/>
                          <a:ea typeface="SimSun" panose="02010600030101010101" pitchFamily="2" charset="-122"/>
                          <a:cs typeface="Times New Roman" panose="02020603050405020304" pitchFamily="18" charset="0"/>
                        </a:rPr>
                        <a:t>神领以色列人出埃及</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Ch.1-18: </a:t>
                      </a:r>
                      <a:r>
                        <a:rPr lang="zh-CN" sz="3600" b="1">
                          <a:effectLst/>
                          <a:latin typeface="SimSun" panose="02010600030101010101" pitchFamily="2" charset="-122"/>
                          <a:ea typeface="SimSun" panose="02010600030101010101" pitchFamily="2" charset="-122"/>
                          <a:cs typeface="Times New Roman" panose="02020603050405020304" pitchFamily="18" charset="0"/>
                        </a:rPr>
                        <a:t>神憐恤救贖</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393172"/>
                  </a:ext>
                </a:extLst>
              </a:tr>
              <a:tr h="1512916">
                <a:tc>
                  <a:txBody>
                    <a:bodyPr/>
                    <a:lstStyle/>
                    <a:p>
                      <a:pPr marL="0" marR="0">
                        <a:spcBef>
                          <a:spcPts val="0"/>
                        </a:spcBef>
                        <a:spcAft>
                          <a:spcPts val="0"/>
                        </a:spcAft>
                      </a:pPr>
                      <a:r>
                        <a:rPr lang="zh-CN" sz="3600" b="1">
                          <a:effectLst/>
                          <a:latin typeface="SimSun" panose="02010600030101010101" pitchFamily="2" charset="-122"/>
                          <a:ea typeface="SimSun" panose="02010600030101010101" pitchFamily="2" charset="-122"/>
                          <a:cs typeface="Times New Roman" panose="02020603050405020304" pitchFamily="18" charset="0"/>
                        </a:rPr>
                        <a:t>圣洁神学</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19:10-15</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CN" sz="3600" b="1">
                          <a:effectLst/>
                          <a:latin typeface="SimSun" panose="02010600030101010101" pitchFamily="2" charset="-122"/>
                          <a:ea typeface="SimSun" panose="02010600030101010101" pitchFamily="2" charset="-122"/>
                          <a:cs typeface="Times New Roman" panose="02020603050405020304" pitchFamily="18" charset="0"/>
                        </a:rPr>
                        <a:t>以色列人自洁</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Ch.20-31: </a:t>
                      </a:r>
                      <a:r>
                        <a:rPr lang="zh-CN" sz="3600" b="1">
                          <a:effectLst/>
                          <a:latin typeface="SimSun" panose="02010600030101010101" pitchFamily="2" charset="-122"/>
                          <a:ea typeface="SimSun" panose="02010600030101010101" pitchFamily="2" charset="-122"/>
                          <a:cs typeface="Times New Roman" panose="02020603050405020304" pitchFamily="18" charset="0"/>
                        </a:rPr>
                        <a:t>守约遵誡命</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067505"/>
                  </a:ext>
                </a:extLst>
              </a:tr>
              <a:tr h="1512916">
                <a:tc>
                  <a:txBody>
                    <a:bodyPr/>
                    <a:lstStyle/>
                    <a:p>
                      <a:pPr marL="0" marR="0">
                        <a:spcBef>
                          <a:spcPts val="0"/>
                        </a:spcBef>
                        <a:spcAft>
                          <a:spcPts val="0"/>
                        </a:spcAft>
                      </a:pPr>
                      <a:r>
                        <a:rPr lang="zh-CN" sz="3600" b="1">
                          <a:effectLst/>
                          <a:latin typeface="SimSun" panose="02010600030101010101" pitchFamily="2" charset="-122"/>
                          <a:ea typeface="SimSun" panose="02010600030101010101" pitchFamily="2" charset="-122"/>
                          <a:cs typeface="Times New Roman" panose="02020603050405020304" pitchFamily="18" charset="0"/>
                        </a:rPr>
                        <a:t>榮耀神学</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a:effectLst/>
                          <a:latin typeface="SimSun" panose="02010600030101010101" pitchFamily="2" charset="-122"/>
                          <a:ea typeface="SimSun" panose="02010600030101010101" pitchFamily="2" charset="-122"/>
                          <a:cs typeface="Times New Roman" panose="02020603050405020304" pitchFamily="18" charset="0"/>
                        </a:rPr>
                        <a:t>19:16-25</a:t>
                      </a:r>
                      <a:endParaRPr lang="en-US" sz="360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CN" sz="3600" b="1" dirty="0">
                          <a:effectLst/>
                          <a:latin typeface="SimSun" panose="02010600030101010101" pitchFamily="2" charset="-122"/>
                          <a:ea typeface="SimSun" panose="02010600030101010101" pitchFamily="2" charset="-122"/>
                          <a:cs typeface="Times New Roman" panose="02020603050405020304" pitchFamily="18" charset="0"/>
                        </a:rPr>
                        <a:t>神榮耀降臨</a:t>
                      </a:r>
                      <a:endParaRPr lang="en-US" sz="36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b="1" dirty="0">
                          <a:effectLst/>
                          <a:latin typeface="SimSun" panose="02010600030101010101" pitchFamily="2" charset="-122"/>
                          <a:ea typeface="SimSun" panose="02010600030101010101" pitchFamily="2" charset="-122"/>
                          <a:cs typeface="Times New Roman" panose="02020603050405020304" pitchFamily="18" charset="0"/>
                        </a:rPr>
                        <a:t>Ch.32-40: </a:t>
                      </a:r>
                      <a:r>
                        <a:rPr lang="zh-CN" sz="3600" b="1" dirty="0">
                          <a:effectLst/>
                          <a:latin typeface="SimSun" panose="02010600030101010101" pitchFamily="2" charset="-122"/>
                          <a:ea typeface="SimSun" panose="02010600030101010101" pitchFamily="2" charset="-122"/>
                          <a:cs typeface="Times New Roman" panose="02020603050405020304" pitchFamily="18" charset="0"/>
                        </a:rPr>
                        <a:t>建造会幕敬拜神</a:t>
                      </a:r>
                      <a:endParaRPr lang="en-US" sz="3600" dirty="0">
                        <a:effectLst/>
                        <a:latin typeface="SimSun" panose="02010600030101010101" pitchFamily="2" charset="-122"/>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231087"/>
                  </a:ext>
                </a:extLst>
              </a:tr>
            </a:tbl>
          </a:graphicData>
        </a:graphic>
      </p:graphicFrame>
      <p:sp>
        <p:nvSpPr>
          <p:cNvPr id="4" name="Date Placeholder 3"/>
          <p:cNvSpPr>
            <a:spLocks noGrp="1"/>
          </p:cNvSpPr>
          <p:nvPr>
            <p:ph type="dt" sz="half" idx="10"/>
          </p:nvPr>
        </p:nvSpPr>
        <p:spPr/>
        <p:txBody>
          <a:bodyPr/>
          <a:lstStyle/>
          <a:p>
            <a:fld id="{609146AC-E15B-482E-B7B4-3E6B6522766B}"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7</a:t>
            </a:fld>
            <a:endParaRPr lang="en-US"/>
          </a:p>
        </p:txBody>
      </p:sp>
      <p:sp>
        <p:nvSpPr>
          <p:cNvPr id="15" name="Rectangle 3"/>
          <p:cNvSpPr>
            <a:spLocks noChangeArrowheads="1"/>
          </p:cNvSpPr>
          <p:nvPr/>
        </p:nvSpPr>
        <p:spPr bwMode="auto">
          <a:xfrm>
            <a:off x="-2905888" y="-320578"/>
            <a:ext cx="153268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570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2" y="0"/>
            <a:ext cx="8970818" cy="900545"/>
          </a:xfrm>
        </p:spPr>
        <p:txBody>
          <a:bodyPr>
            <a:normAutofit fontScale="90000"/>
          </a:bodyPr>
          <a:lstStyle/>
          <a:p>
            <a:br>
              <a:rPr lang="en-US" altLang="zh-CN" b="1" dirty="0">
                <a:latin typeface="SimSun" panose="02010600030101010101" pitchFamily="2" charset="-122"/>
                <a:ea typeface="SimSun" panose="02010600030101010101" pitchFamily="2" charset="-122"/>
              </a:rPr>
            </a:br>
            <a:r>
              <a:rPr lang="zh-CN" altLang="zh-CN" b="1" dirty="0">
                <a:latin typeface="SimSun" panose="02010600030101010101" pitchFamily="2" charset="-122"/>
                <a:ea typeface="SimSun" panose="02010600030101010101" pitchFamily="2" charset="-122"/>
              </a:rPr>
              <a:t>全文很多</a:t>
            </a:r>
            <a:r>
              <a:rPr lang="en-US" altLang="zh-CN" b="1" dirty="0">
                <a:latin typeface="SimSun" panose="02010600030101010101" pitchFamily="2" charset="-122"/>
                <a:ea typeface="SimSun" panose="02010600030101010101" pitchFamily="2" charset="-122"/>
              </a:rPr>
              <a:t>chiastic</a:t>
            </a:r>
            <a:r>
              <a:rPr lang="zh-CN" altLang="zh-CN" b="1" dirty="0">
                <a:latin typeface="SimSun" panose="02010600030101010101" pitchFamily="2" charset="-122"/>
                <a:ea typeface="SimSun" panose="02010600030101010101" pitchFamily="2" charset="-122"/>
              </a:rPr>
              <a:t>相对倒行文字架構如</a:t>
            </a:r>
            <a:r>
              <a:rPr lang="en-US" altLang="zh-CN" b="1" dirty="0">
                <a:latin typeface="SimSun" panose="02010600030101010101" pitchFamily="2" charset="-122"/>
                <a:ea typeface="SimSun" panose="02010600030101010101" pitchFamily="2" charset="-122"/>
              </a:rPr>
              <a:t>:</a:t>
            </a:r>
            <a:br>
              <a:rPr lang="en-US" altLang="zh-CN" b="1" dirty="0">
                <a:latin typeface="SimSun" panose="02010600030101010101" pitchFamily="2" charset="-122"/>
                <a:ea typeface="SimSun" panose="02010600030101010101" pitchFamily="2" charset="-122"/>
              </a:rPr>
            </a:br>
            <a:endParaRPr kumimoji="1" lang="zh-CN" altLang="en-US" b="1"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0" y="958272"/>
            <a:ext cx="9144000" cy="5137727"/>
          </a:xfrm>
        </p:spPr>
        <p:txBody>
          <a:bodyPr>
            <a:noAutofit/>
          </a:bodyPr>
          <a:lstStyle/>
          <a:p>
            <a:pPr>
              <a:lnSpc>
                <a:spcPct val="130000"/>
              </a:lnSpc>
            </a:pPr>
            <a:r>
              <a:rPr lang="en-US" altLang="zh-CN" sz="3150" b="1" dirty="0">
                <a:latin typeface="SimSun" panose="02010600030101010101" pitchFamily="2" charset="-122"/>
                <a:ea typeface="SimSun" panose="02010600030101010101" pitchFamily="2" charset="-122"/>
                <a:cs typeface="SimSun-ExtB"/>
              </a:rPr>
              <a:t>A. 1-5  </a:t>
            </a:r>
            <a:r>
              <a:rPr lang="zh-TW" altLang="zh-CN" sz="3150" b="1" dirty="0">
                <a:latin typeface="SimSun" panose="02010600030101010101" pitchFamily="2" charset="-122"/>
                <a:ea typeface="SimSun" panose="02010600030101010101" pitchFamily="2" charset="-122"/>
                <a:cs typeface="SimSun-ExtB"/>
              </a:rPr>
              <a:t>为法老建设城池 </a:t>
            </a:r>
            <a:endParaRPr lang="en-US" altLang="zh-CN" sz="3150" b="1" dirty="0">
              <a:latin typeface="SimSun" panose="02010600030101010101" pitchFamily="2" charset="-122"/>
              <a:ea typeface="SimSun" panose="02010600030101010101" pitchFamily="2" charset="-122"/>
              <a:cs typeface="SimSun-ExtB"/>
            </a:endParaRPr>
          </a:p>
          <a:p>
            <a:pPr>
              <a:lnSpc>
                <a:spcPct val="130000"/>
              </a:lnSpc>
            </a:pPr>
            <a:r>
              <a:rPr lang="en-US" altLang="zh-CN" sz="3150" b="1" dirty="0">
                <a:latin typeface="SimSun" panose="02010600030101010101" pitchFamily="2" charset="-122"/>
                <a:ea typeface="SimSun" panose="02010600030101010101" pitchFamily="2" charset="-122"/>
                <a:cs typeface="SimSun-ExtB"/>
              </a:rPr>
              <a:t>   	  B. 6-12  </a:t>
            </a:r>
            <a:r>
              <a:rPr lang="zh-TW" altLang="zh-CN" sz="3150" b="1" dirty="0">
                <a:latin typeface="SimSun" panose="02010600030101010101" pitchFamily="2" charset="-122"/>
                <a:ea typeface="SimSun" panose="02010600030101010101" pitchFamily="2" charset="-122"/>
                <a:cs typeface="SimSun-ExtB"/>
              </a:rPr>
              <a:t>神的羔羊</a:t>
            </a:r>
            <a:endParaRPr lang="en-US" altLang="zh-CN" sz="3150" b="1" dirty="0">
              <a:latin typeface="SimSun" panose="02010600030101010101" pitchFamily="2" charset="-122"/>
              <a:ea typeface="SimSun" panose="02010600030101010101" pitchFamily="2" charset="-122"/>
              <a:cs typeface="SimSun-ExtB"/>
            </a:endParaRPr>
          </a:p>
          <a:p>
            <a:pPr>
              <a:lnSpc>
                <a:spcPct val="130000"/>
              </a:lnSpc>
            </a:pPr>
            <a:r>
              <a:rPr lang="en-US" altLang="zh-CN" sz="3150" b="1" dirty="0">
                <a:latin typeface="SimSun" panose="02010600030101010101" pitchFamily="2" charset="-122"/>
                <a:ea typeface="SimSun" panose="02010600030101010101" pitchFamily="2" charset="-122"/>
                <a:cs typeface="SimSun-ExtB"/>
              </a:rPr>
              <a:t>     	   C. 13-18  </a:t>
            </a:r>
            <a:r>
              <a:rPr lang="zh-TW" altLang="zh-CN" sz="3150" b="1" dirty="0">
                <a:latin typeface="SimSun" panose="02010600030101010101" pitchFamily="2" charset="-122"/>
                <a:ea typeface="SimSun" panose="02010600030101010101" pitchFamily="2" charset="-122"/>
                <a:cs typeface="SimSun-ExtB"/>
              </a:rPr>
              <a:t>神的同行</a:t>
            </a:r>
            <a:endParaRPr lang="en-US" altLang="zh-CN" sz="3150" b="1" dirty="0">
              <a:latin typeface="SimSun" panose="02010600030101010101" pitchFamily="2" charset="-122"/>
              <a:ea typeface="SimSun" panose="02010600030101010101" pitchFamily="2" charset="-122"/>
              <a:cs typeface="SimSun-ExtB"/>
            </a:endParaRPr>
          </a:p>
          <a:p>
            <a:pPr>
              <a:lnSpc>
                <a:spcPct val="130000"/>
              </a:lnSpc>
            </a:pPr>
            <a:r>
              <a:rPr lang="en-US" altLang="zh-CN" sz="3150" b="1" dirty="0">
                <a:latin typeface="SimSun" panose="02010600030101010101" pitchFamily="2" charset="-122"/>
                <a:ea typeface="SimSun" panose="02010600030101010101" pitchFamily="2" charset="-122"/>
                <a:cs typeface="SimSun-ExtB"/>
              </a:rPr>
              <a:t>       			D. 19-24</a:t>
            </a:r>
            <a:r>
              <a:rPr lang="zh-TW" altLang="zh-CN" sz="3150" b="1" dirty="0">
                <a:latin typeface="SimSun" panose="02010600030101010101" pitchFamily="2" charset="-122"/>
                <a:ea typeface="SimSun" panose="02010600030101010101" pitchFamily="2" charset="-122"/>
                <a:cs typeface="SimSun-ExtB"/>
              </a:rPr>
              <a:t>神的恩典和神的律法</a:t>
            </a:r>
            <a:endParaRPr lang="en-US" altLang="zh-CN" sz="3150" b="1" dirty="0">
              <a:latin typeface="SimSun" panose="02010600030101010101" pitchFamily="2" charset="-122"/>
              <a:ea typeface="SimSun" panose="02010600030101010101" pitchFamily="2" charset="-122"/>
              <a:cs typeface="SimSun-ExtB"/>
            </a:endParaRPr>
          </a:p>
          <a:p>
            <a:pPr>
              <a:lnSpc>
                <a:spcPct val="130000"/>
              </a:lnSpc>
            </a:pPr>
            <a:r>
              <a:rPr lang="en-US" altLang="zh-CN" sz="3150" b="1" dirty="0">
                <a:latin typeface="SimSun" panose="02010600030101010101" pitchFamily="2" charset="-122"/>
                <a:ea typeface="SimSun" panose="02010600030101010101" pitchFamily="2" charset="-122"/>
                <a:cs typeface="SimSun-ExtB"/>
              </a:rPr>
              <a:t>     	   C’. 25-31</a:t>
            </a:r>
            <a:r>
              <a:rPr lang="zh-TW" altLang="zh-CN" sz="3150" b="1" dirty="0">
                <a:latin typeface="SimSun" panose="02010600030101010101" pitchFamily="2" charset="-122"/>
                <a:ea typeface="SimSun" panose="02010600030101010101" pitchFamily="2" charset="-122"/>
                <a:cs typeface="SimSun-ExtB"/>
              </a:rPr>
              <a:t>神的居所</a:t>
            </a:r>
            <a:endParaRPr lang="en-US" altLang="zh-CN" sz="3150" b="1" dirty="0">
              <a:latin typeface="SimSun" panose="02010600030101010101" pitchFamily="2" charset="-122"/>
              <a:ea typeface="SimSun" panose="02010600030101010101" pitchFamily="2" charset="-122"/>
              <a:cs typeface="SimSun-ExtB"/>
            </a:endParaRPr>
          </a:p>
          <a:p>
            <a:pPr>
              <a:lnSpc>
                <a:spcPct val="130000"/>
              </a:lnSpc>
            </a:pPr>
            <a:r>
              <a:rPr lang="en-US" altLang="zh-CN" sz="3150" b="1" dirty="0">
                <a:latin typeface="SimSun" panose="02010600030101010101" pitchFamily="2" charset="-122"/>
                <a:ea typeface="SimSun" panose="02010600030101010101" pitchFamily="2" charset="-122"/>
                <a:cs typeface="SimSun-ExtB"/>
              </a:rPr>
              <a:t>  	  B’. 32-34  </a:t>
            </a:r>
            <a:r>
              <a:rPr lang="zh-CN" altLang="zh-CN" sz="3150" b="1" dirty="0">
                <a:latin typeface="SimSun" panose="02010600030101010101" pitchFamily="2" charset="-122"/>
                <a:ea typeface="SimSun" panose="02010600030101010101" pitchFamily="2" charset="-122"/>
                <a:cs typeface="SimSun-ExtB"/>
              </a:rPr>
              <a:t>金牛犢</a:t>
            </a:r>
            <a:endParaRPr lang="en-US" altLang="zh-CN" sz="3150" b="1" dirty="0">
              <a:latin typeface="SimSun" panose="02010600030101010101" pitchFamily="2" charset="-122"/>
              <a:ea typeface="SimSun" panose="02010600030101010101" pitchFamily="2" charset="-122"/>
              <a:cs typeface="SimSun-ExtB"/>
            </a:endParaRPr>
          </a:p>
          <a:p>
            <a:pPr>
              <a:lnSpc>
                <a:spcPct val="130000"/>
              </a:lnSpc>
            </a:pPr>
            <a:r>
              <a:rPr lang="en-US" altLang="zh-CN" sz="3150" b="1" dirty="0">
                <a:latin typeface="SimSun" panose="02010600030101010101" pitchFamily="2" charset="-122"/>
                <a:ea typeface="SimSun" panose="02010600030101010101" pitchFamily="2" charset="-122"/>
                <a:cs typeface="SimSun-ExtB"/>
              </a:rPr>
              <a:t>A'. 35-40 </a:t>
            </a:r>
            <a:r>
              <a:rPr lang="zh-CN" altLang="zh-CN" sz="3150" b="1" dirty="0">
                <a:latin typeface="SimSun" panose="02010600030101010101" pitchFamily="2" charset="-122"/>
                <a:ea typeface="SimSun" panose="02010600030101010101" pitchFamily="2" charset="-122"/>
                <a:cs typeface="SimSun-ExtB"/>
              </a:rPr>
              <a:t>为神建设居所</a:t>
            </a:r>
            <a:endParaRPr lang="en-US" altLang="zh-CN" sz="3150" b="1" dirty="0">
              <a:latin typeface="SimSun" panose="02010600030101010101" pitchFamily="2" charset="-122"/>
              <a:ea typeface="SimSun" panose="02010600030101010101" pitchFamily="2" charset="-122"/>
              <a:cs typeface="SimSun-ExtB"/>
            </a:endParaRPr>
          </a:p>
          <a:p>
            <a:endParaRPr kumimoji="1" lang="zh-CN" altLang="en-US" sz="3000" dirty="0">
              <a:latin typeface="SimSun-ExtB"/>
              <a:ea typeface="SimSun-ExtB"/>
              <a:cs typeface="SimSun-ExtB"/>
            </a:endParaRPr>
          </a:p>
        </p:txBody>
      </p:sp>
      <p:sp>
        <p:nvSpPr>
          <p:cNvPr id="4" name="Date Placeholder 3"/>
          <p:cNvSpPr>
            <a:spLocks noGrp="1"/>
          </p:cNvSpPr>
          <p:nvPr>
            <p:ph type="dt" sz="half" idx="10"/>
          </p:nvPr>
        </p:nvSpPr>
        <p:spPr/>
        <p:txBody>
          <a:bodyPr/>
          <a:lstStyle/>
          <a:p>
            <a:fld id="{C4B95B35-350A-45B0-B1A3-E0156E462031}" type="datetime1">
              <a:rPr lang="en-US" smtClean="0"/>
              <a:t>2/11/2017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89678012-2C8F-44C1-8212-B41D894B3370}" type="slidenum">
              <a:rPr lang="en-US" smtClean="0"/>
              <a:t>8</a:t>
            </a:fld>
            <a:endParaRPr lang="en-US"/>
          </a:p>
        </p:txBody>
      </p:sp>
    </p:spTree>
    <p:extLst>
      <p:ext uri="{BB962C8B-B14F-4D97-AF65-F5344CB8AC3E}">
        <p14:creationId xmlns:p14="http://schemas.microsoft.com/office/powerpoint/2010/main" val="74028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10359" y="6356351"/>
            <a:ext cx="2575691" cy="801194"/>
          </a:xfrm>
        </p:spPr>
        <p:txBody>
          <a:bodyPr/>
          <a:lstStyle/>
          <a:p>
            <a:fld id="{212BBA41-B27D-4771-A482-A6B00066D09D}" type="datetime1">
              <a:rPr lang="en-US" smtClean="0"/>
              <a:t>2/11/2017</a:t>
            </a:fld>
            <a:endParaRPr lang="en-US"/>
          </a:p>
        </p:txBody>
      </p:sp>
      <p:sp>
        <p:nvSpPr>
          <p:cNvPr id="5" name="Footer Placeholder 4"/>
          <p:cNvSpPr>
            <a:spLocks noGrp="1"/>
          </p:cNvSpPr>
          <p:nvPr>
            <p:ph type="ftr" sz="quarter" idx="11"/>
          </p:nvPr>
        </p:nvSpPr>
        <p:spPr>
          <a:xfrm>
            <a:off x="2033752" y="6450944"/>
            <a:ext cx="6873766" cy="612008"/>
          </a:xfrm>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a:xfrm>
            <a:off x="6457950" y="6356350"/>
            <a:ext cx="2686049" cy="706601"/>
          </a:xfrm>
        </p:spPr>
        <p:txBody>
          <a:bodyPr/>
          <a:lstStyle/>
          <a:p>
            <a:fld id="{89678012-2C8F-44C1-8212-B41D894B3370}" type="slidenum">
              <a:rPr lang="en-US" smtClean="0"/>
              <a:t>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6023642"/>
              </p:ext>
            </p:extLst>
          </p:nvPr>
        </p:nvGraphicFramePr>
        <p:xfrm>
          <a:off x="15767" y="0"/>
          <a:ext cx="9143999" cy="6582097"/>
        </p:xfrm>
        <a:graphic>
          <a:graphicData uri="http://schemas.openxmlformats.org/drawingml/2006/table">
            <a:tbl>
              <a:tblPr firstRow="1" firstCol="1" bandRow="1"/>
              <a:tblGrid>
                <a:gridCol w="963298">
                  <a:extLst>
                    <a:ext uri="{9D8B030D-6E8A-4147-A177-3AD203B41FA5}">
                      <a16:colId xmlns:a16="http://schemas.microsoft.com/office/drawing/2014/main" val="3693494865"/>
                    </a:ext>
                  </a:extLst>
                </a:gridCol>
                <a:gridCol w="1937557">
                  <a:extLst>
                    <a:ext uri="{9D8B030D-6E8A-4147-A177-3AD203B41FA5}">
                      <a16:colId xmlns:a16="http://schemas.microsoft.com/office/drawing/2014/main" val="1638596053"/>
                    </a:ext>
                  </a:extLst>
                </a:gridCol>
                <a:gridCol w="6243144">
                  <a:extLst>
                    <a:ext uri="{9D8B030D-6E8A-4147-A177-3AD203B41FA5}">
                      <a16:colId xmlns:a16="http://schemas.microsoft.com/office/drawing/2014/main" val="3278656472"/>
                    </a:ext>
                  </a:extLst>
                </a:gridCol>
              </a:tblGrid>
              <a:tr h="346841">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段落</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经文</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a:effectLst/>
                          <a:latin typeface="Calibri" panose="020F0502020204030204" pitchFamily="34" charset="0"/>
                          <a:ea typeface="SimSun" panose="02010600030101010101" pitchFamily="2" charset="-122"/>
                          <a:cs typeface="Times New Roman" panose="02020603050405020304" pitchFamily="18" charset="0"/>
                        </a:rPr>
                        <a:t>主题</a:t>
                      </a:r>
                      <a:endParaRPr lang="en-US" sz="225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327934"/>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dirty="0">
                          <a:effectLst/>
                          <a:latin typeface="Calibri" panose="020F0502020204030204" pitchFamily="34" charset="0"/>
                          <a:ea typeface="SimSun" panose="02010600030101010101" pitchFamily="2" charset="-122"/>
                          <a:cs typeface="Times New Roman" panose="02020603050405020304" pitchFamily="18" charset="0"/>
                        </a:rPr>
                        <a:t>1:1-22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CN" sz="2250" b="1" dirty="0">
                          <a:effectLst/>
                          <a:latin typeface="Calibri" panose="020F0502020204030204" pitchFamily="34" charset="0"/>
                          <a:ea typeface="SimSun" panose="02010600030101010101" pitchFamily="2" charset="-122"/>
                          <a:cs typeface="Times New Roman" panose="02020603050405020304" pitchFamily="18" charset="0"/>
                        </a:rPr>
                        <a:t>以色列人生养强盛満了那地</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856525"/>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2:1-25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神㨂选摩西</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32470"/>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3:1-4:31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与神</a:t>
                      </a:r>
                      <a:r>
                        <a:rPr lang="zh-CN" sz="2250" b="1" dirty="0">
                          <a:effectLst/>
                          <a:latin typeface="Calibri" panose="020F0502020204030204" pitchFamily="34" charset="0"/>
                          <a:ea typeface="SimSun" panose="02010600030101010101" pitchFamily="2" charset="-122"/>
                          <a:cs typeface="Times New Roman" panose="02020603050405020304" pitchFamily="18" charset="0"/>
                        </a:rPr>
                        <a:t>相会</a:t>
                      </a:r>
                      <a:r>
                        <a:rPr lang="en-US" sz="2250" b="1" dirty="0">
                          <a:effectLst/>
                          <a:latin typeface="Calibri" panose="020F0502020204030204" pitchFamily="34" charset="0"/>
                          <a:ea typeface="SimSun" panose="02010600030101010101" pitchFamily="2" charset="-122"/>
                          <a:cs typeface="Times New Roman" panose="02020603050405020304" pitchFamily="18" charset="0"/>
                        </a:rPr>
                        <a:t>:(a)</a:t>
                      </a:r>
                      <a:r>
                        <a:rPr lang="zh-CN" sz="2250" b="1" dirty="0">
                          <a:effectLst/>
                          <a:latin typeface="Calibri" panose="020F0502020204030204" pitchFamily="34" charset="0"/>
                          <a:ea typeface="SimSun" panose="02010600030101010101" pitchFamily="2" charset="-122"/>
                          <a:cs typeface="Times New Roman" panose="02020603050405020304" pitchFamily="18" charset="0"/>
                        </a:rPr>
                        <a:t>自我启示的神</a:t>
                      </a:r>
                      <a:r>
                        <a:rPr lang="en-US" sz="2250" b="1" dirty="0">
                          <a:effectLst/>
                          <a:latin typeface="Calibri" panose="020F0502020204030204" pitchFamily="34" charset="0"/>
                          <a:ea typeface="SimSun" panose="02010600030101010101" pitchFamily="2" charset="-122"/>
                          <a:cs typeface="Times New Roman" panose="02020603050405020304" pitchFamily="18" charset="0"/>
                        </a:rPr>
                        <a:t>;(b)</a:t>
                      </a:r>
                      <a:r>
                        <a:rPr lang="zh-CN" sz="2250" b="1" dirty="0">
                          <a:effectLst/>
                          <a:latin typeface="Calibri" panose="020F0502020204030204" pitchFamily="34" charset="0"/>
                          <a:ea typeface="SimSun" panose="02010600030101010101" pitchFamily="2" charset="-122"/>
                          <a:cs typeface="Times New Roman" panose="02020603050405020304" pitchFamily="18" charset="0"/>
                        </a:rPr>
                        <a:t>突破㯗阻</a:t>
                      </a:r>
                      <a:r>
                        <a:rPr lang="en-US" sz="2250" b="1" dirty="0">
                          <a:effectLst/>
                          <a:latin typeface="Calibri" panose="020F0502020204030204" pitchFamily="34" charset="0"/>
                          <a:ea typeface="SimSun" panose="02010600030101010101" pitchFamily="2" charset="-122"/>
                          <a:cs typeface="Times New Roman" panose="02020603050405020304" pitchFamily="18" charset="0"/>
                        </a:rPr>
                        <a:t>;(c)</a:t>
                      </a:r>
                      <a:r>
                        <a:rPr lang="zh-CN" sz="2250" b="1" dirty="0">
                          <a:effectLst/>
                          <a:latin typeface="Calibri" panose="020F0502020204030204" pitchFamily="34" charset="0"/>
                          <a:ea typeface="SimSun" panose="02010600030101010101" pitchFamily="2" charset="-122"/>
                          <a:cs typeface="Times New Roman" panose="02020603050405020304" pitchFamily="18" charset="0"/>
                        </a:rPr>
                        <a:t>长子以色列</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702490"/>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5:1-11:10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与法老交峰</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692385"/>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12:1-13:22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愈越节出埃及</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476613"/>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14:1-31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过红海</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83448"/>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15:1-21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凱歌</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484033"/>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15:22-18:27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从旷野到西乃</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864933"/>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19:1-25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立约</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307559"/>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20:1-17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十言</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373772"/>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20:18-23:33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约书</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278110"/>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24:1-18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确立盟约</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766117"/>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25:1-31:18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盟约下的敬拜</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131606"/>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32:1-33:23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假敬拜</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395411"/>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34:1-35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更新盟约</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8872"/>
                  </a:ext>
                </a:extLst>
              </a:tr>
              <a:tr h="346841">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a:effectLst/>
                          <a:latin typeface="Calibri" panose="020F0502020204030204" pitchFamily="34" charset="0"/>
                          <a:ea typeface="SimSun" panose="02010600030101010101" pitchFamily="2" charset="-122"/>
                          <a:cs typeface="Times New Roman" panose="02020603050405020304" pitchFamily="18" charset="0"/>
                        </a:rPr>
                        <a:t>35:1-39:43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建会幕</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999390"/>
                  </a:ext>
                </a:extLst>
              </a:tr>
              <a:tr h="346841">
                <a:tc>
                  <a:txBody>
                    <a:bodyPr/>
                    <a:lstStyle/>
                    <a:p>
                      <a:pPr marL="0" marR="0">
                        <a:spcBef>
                          <a:spcPts val="0"/>
                        </a:spcBef>
                        <a:spcAft>
                          <a:spcPts val="0"/>
                        </a:spcAft>
                      </a:pPr>
                      <a:r>
                        <a:rPr lang="en-US" sz="2250" b="1" dirty="0">
                          <a:effectLst/>
                          <a:latin typeface="Calibri" panose="020F0502020204030204" pitchFamily="34" charset="0"/>
                          <a:ea typeface="SimSun" panose="02010600030101010101" pitchFamily="2" charset="-122"/>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50" b="1" dirty="0">
                          <a:effectLst/>
                          <a:latin typeface="Calibri" panose="020F0502020204030204" pitchFamily="34" charset="0"/>
                          <a:ea typeface="SimSun" panose="02010600030101010101" pitchFamily="2" charset="-122"/>
                          <a:cs typeface="Times New Roman" panose="02020603050405020304" pitchFamily="18" charset="0"/>
                        </a:rPr>
                        <a:t>40:1-38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zh-TW" sz="2250" b="1" dirty="0">
                          <a:effectLst/>
                          <a:latin typeface="Calibri" panose="020F0502020204030204" pitchFamily="34" charset="0"/>
                          <a:ea typeface="SimSun" panose="02010600030101010101" pitchFamily="2" charset="-122"/>
                          <a:cs typeface="Times New Roman" panose="02020603050405020304" pitchFamily="18" charset="0"/>
                        </a:rPr>
                        <a:t>会幕分别为圣</a:t>
                      </a:r>
                      <a:endParaRPr lang="en-US" sz="225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910874"/>
                  </a:ext>
                </a:extLst>
              </a:tr>
            </a:tbl>
          </a:graphicData>
        </a:graphic>
      </p:graphicFrame>
    </p:spTree>
    <p:extLst>
      <p:ext uri="{BB962C8B-B14F-4D97-AF65-F5344CB8AC3E}">
        <p14:creationId xmlns:p14="http://schemas.microsoft.com/office/powerpoint/2010/main" val="2813873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TotalTime>
  <Words>4609</Words>
  <Application>Microsoft Office PowerPoint</Application>
  <PresentationFormat>On-screen Show (4:3)</PresentationFormat>
  <Paragraphs>349</Paragraphs>
  <Slides>37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等线</vt:lpstr>
      <vt:lpstr>等线 Light</vt:lpstr>
      <vt:lpstr>MS Mincho</vt:lpstr>
      <vt:lpstr>SimSun</vt:lpstr>
      <vt:lpstr>SimSun</vt:lpstr>
      <vt:lpstr>SimSun-ExtB</vt:lpstr>
      <vt:lpstr>Arial</vt:lpstr>
      <vt:lpstr>Calibri</vt:lpstr>
      <vt:lpstr>Calibri Light</vt:lpstr>
      <vt:lpstr>Times New Roman</vt:lpstr>
      <vt:lpstr>Office Theme</vt:lpstr>
      <vt:lpstr>生命讀经系列（旧约讀经）摩西五经12課，2017年1-3月</vt:lpstr>
      <vt:lpstr>出埃及記 (Exodus)</vt:lpstr>
      <vt:lpstr>  全书主旨: 認识耶和华是自我启示的神: 从墮落世界上拯救约民, 要归祂成为敬拜神的族类.(鑰节:19:4-6) </vt:lpstr>
      <vt:lpstr>PowerPoint Presentation</vt:lpstr>
      <vt:lpstr>  全书主旨: 認识耶和华是自我启示的神: 从墮落世界上拯救约民, 要归祂成为敬拜神的族类.(鑰节:19:4-6) </vt:lpstr>
      <vt:lpstr>西乃山(摩西)之约: 是神首次以当时盛行赫人的宗主与藩属(Suzerain-vassal)立约的方式与以色列人立约, 以“我如鷹將你們背在翅膀上帶來歸我”(19:4)的形象: 包括</vt:lpstr>
      <vt:lpstr>PowerPoint Presentation</vt:lpstr>
      <vt:lpstr> 全文很多chiastic相对倒行文字架構如: </vt:lpstr>
      <vt:lpstr>PowerPoint Presentation</vt:lpstr>
      <vt:lpstr>PowerPoint Presentation</vt:lpstr>
      <vt:lpstr>PowerPoint Presentation</vt:lpstr>
      <vt:lpstr>PowerPoint Presentation</vt:lpstr>
      <vt:lpstr>PowerPoint Presentation</vt:lpstr>
      <vt:lpstr>出埃及記前半部: 第一到十八章  </vt:lpstr>
      <vt:lpstr>PowerPoint Presentation</vt:lpstr>
      <vt:lpstr>PowerPoint Presentation</vt:lpstr>
      <vt:lpstr>PowerPoint Presentation</vt:lpstr>
      <vt:lpstr>3.“災禍與瘟疫”十災: </vt:lpstr>
      <vt:lpstr>PowerPoint Presentation</vt:lpstr>
      <vt:lpstr>PowerPoint Presentation</vt:lpstr>
      <vt:lpstr>PowerPoint Presentation</vt:lpstr>
      <vt:lpstr>PowerPoint Presentation</vt:lpstr>
      <vt:lpstr>聖經說神使法老的心剛硬(4:21, 9:12; 10:20,27; 11:10; 14:8) </vt:lpstr>
      <vt:lpstr>逾越節“節慶與長子” </vt:lpstr>
      <vt:lpstr>PowerPoint Presentation</vt:lpstr>
      <vt:lpstr>PowerPoint Presentation</vt:lpstr>
      <vt:lpstr>PowerPoint Presentation</vt:lpstr>
      <vt:lpstr>PowerPoint Presentation</vt:lpstr>
      <vt:lpstr> 4. “拯救和淹沒”  </vt:lpstr>
      <vt:lpstr>PowerPoint Presentation</vt:lpstr>
      <vt:lpstr>PowerPoint Presentation</vt:lpstr>
      <vt:lpstr>PowerPoint Presentation</vt:lpstr>
      <vt:lpstr>PowerPoint Presentation</vt:lpstr>
      <vt:lpstr>PowerPoint Presentation</vt:lpstr>
      <vt:lpstr>5. “供應與保護”</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pattle.pun@wheaton.edu</dc:creator>
  <cp:lastModifiedBy>pattle.pun@wheaton.edu</cp:lastModifiedBy>
  <cp:revision>77</cp:revision>
  <dcterms:created xsi:type="dcterms:W3CDTF">2016-12-31T14:38:10Z</dcterms:created>
  <dcterms:modified xsi:type="dcterms:W3CDTF">2017-02-12T00:33:50Z</dcterms:modified>
</cp:coreProperties>
</file>