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77" r:id="rId2"/>
    <p:sldId id="281" r:id="rId3"/>
    <p:sldId id="266" r:id="rId4"/>
    <p:sldId id="303" r:id="rId5"/>
    <p:sldId id="261" r:id="rId6"/>
    <p:sldId id="293" r:id="rId7"/>
    <p:sldId id="262" r:id="rId8"/>
    <p:sldId id="263" r:id="rId9"/>
    <p:sldId id="264" r:id="rId10"/>
    <p:sldId id="265" r:id="rId11"/>
    <p:sldId id="283" r:id="rId12"/>
    <p:sldId id="268" r:id="rId13"/>
    <p:sldId id="284" r:id="rId14"/>
    <p:sldId id="285" r:id="rId15"/>
    <p:sldId id="286" r:id="rId16"/>
    <p:sldId id="299" r:id="rId17"/>
    <p:sldId id="287" r:id="rId18"/>
    <p:sldId id="269" r:id="rId19"/>
    <p:sldId id="305" r:id="rId20"/>
    <p:sldId id="300" r:id="rId21"/>
    <p:sldId id="288" r:id="rId22"/>
    <p:sldId id="301" r:id="rId23"/>
    <p:sldId id="289" r:id="rId24"/>
    <p:sldId id="302" r:id="rId25"/>
    <p:sldId id="290" r:id="rId26"/>
    <p:sldId id="292" r:id="rId27"/>
    <p:sldId id="291" r:id="rId28"/>
    <p:sldId id="294" r:id="rId29"/>
    <p:sldId id="295" r:id="rId30"/>
    <p:sldId id="297" r:id="rId31"/>
    <p:sldId id="298" r:id="rId32"/>
    <p:sldId id="304"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53" d="100"/>
          <a:sy n="53" d="100"/>
        </p:scale>
        <p:origin x="1214" y="67"/>
      </p:cViewPr>
      <p:guideLst>
        <p:guide orient="horz" pos="2160"/>
        <p:guide pos="2880"/>
      </p:guideLst>
    </p:cSldViewPr>
  </p:slideViewPr>
  <p:notesTextViewPr>
    <p:cViewPr>
      <p:scale>
        <a:sx n="1" d="1"/>
        <a:sy n="1" d="1"/>
      </p:scale>
      <p:origin x="0" y="0"/>
    </p:cViewPr>
  </p:notesTextViewPr>
  <p:sorterViewPr>
    <p:cViewPr>
      <p:scale>
        <a:sx n="155" d="100"/>
        <a:sy n="155" d="100"/>
      </p:scale>
      <p:origin x="0" y="-96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107F3B-BF4F-4CF0-B9AA-FC6749592D44}" type="datetimeFigureOut">
              <a:rPr lang="en-US" smtClean="0"/>
              <a:t>2/6/2017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C89013-704F-492B-958D-03A38F8B100B}" type="slidenum">
              <a:rPr lang="en-US" smtClean="0"/>
              <a:t>‹#›</a:t>
            </a:fld>
            <a:endParaRPr lang="en-US"/>
          </a:p>
        </p:txBody>
      </p:sp>
    </p:spTree>
    <p:extLst>
      <p:ext uri="{BB962C8B-B14F-4D97-AF65-F5344CB8AC3E}">
        <p14:creationId xmlns:p14="http://schemas.microsoft.com/office/powerpoint/2010/main" val="1675173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3DE610-2A2F-48C0-8F92-8D0950491FEB}"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a:t>
            </a:fld>
            <a:endParaRPr lang="en-US"/>
          </a:p>
        </p:txBody>
      </p:sp>
    </p:spTree>
    <p:extLst>
      <p:ext uri="{BB962C8B-B14F-4D97-AF65-F5344CB8AC3E}">
        <p14:creationId xmlns:p14="http://schemas.microsoft.com/office/powerpoint/2010/main" val="851018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DA5F53-6A81-4BB3-BB80-F885B6055B82}"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a:t>
            </a:fld>
            <a:endParaRPr lang="en-US"/>
          </a:p>
        </p:txBody>
      </p:sp>
    </p:spTree>
    <p:extLst>
      <p:ext uri="{BB962C8B-B14F-4D97-AF65-F5344CB8AC3E}">
        <p14:creationId xmlns:p14="http://schemas.microsoft.com/office/powerpoint/2010/main" val="2922924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E726C8-A82C-4579-A312-6347B8BF8D8F}"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a:t>
            </a:fld>
            <a:endParaRPr lang="en-US"/>
          </a:p>
        </p:txBody>
      </p:sp>
    </p:spTree>
    <p:extLst>
      <p:ext uri="{BB962C8B-B14F-4D97-AF65-F5344CB8AC3E}">
        <p14:creationId xmlns:p14="http://schemas.microsoft.com/office/powerpoint/2010/main" val="3287796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DF1897B-05FA-4FEC-A6AE-4F202B2ED02C}"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a:t>
            </a:fld>
            <a:endParaRPr lang="en-US"/>
          </a:p>
        </p:txBody>
      </p:sp>
    </p:spTree>
    <p:extLst>
      <p:ext uri="{BB962C8B-B14F-4D97-AF65-F5344CB8AC3E}">
        <p14:creationId xmlns:p14="http://schemas.microsoft.com/office/powerpoint/2010/main" val="128672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309B44-EABD-4DE3-8BD0-23B78384FE37}"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a:t>
            </a:fld>
            <a:endParaRPr lang="en-US"/>
          </a:p>
        </p:txBody>
      </p:sp>
    </p:spTree>
    <p:extLst>
      <p:ext uri="{BB962C8B-B14F-4D97-AF65-F5344CB8AC3E}">
        <p14:creationId xmlns:p14="http://schemas.microsoft.com/office/powerpoint/2010/main" val="3895204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449EC9-7FC6-4E75-B924-35632437E2FA}" type="datetime1">
              <a:rPr lang="en-US" smtClean="0"/>
              <a:t>2/6/2017</a:t>
            </a:fld>
            <a:endParaRPr lang="en-US"/>
          </a:p>
        </p:txBody>
      </p:sp>
      <p:sp>
        <p:nvSpPr>
          <p:cNvPr id="6" name="Footer Placeholder 5"/>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7" name="Slide Number Placeholder 6"/>
          <p:cNvSpPr>
            <a:spLocks noGrp="1"/>
          </p:cNvSpPr>
          <p:nvPr>
            <p:ph type="sldNum" sz="quarter" idx="12"/>
          </p:nvPr>
        </p:nvSpPr>
        <p:spPr/>
        <p:txBody>
          <a:bodyPr/>
          <a:lstStyle/>
          <a:p>
            <a:fld id="{A734FF1C-C082-46CE-A597-CA818AAFF8DB}" type="slidenum">
              <a:rPr lang="en-US" smtClean="0"/>
              <a:t>‹#›</a:t>
            </a:fld>
            <a:endParaRPr lang="en-US"/>
          </a:p>
        </p:txBody>
      </p:sp>
    </p:spTree>
    <p:extLst>
      <p:ext uri="{BB962C8B-B14F-4D97-AF65-F5344CB8AC3E}">
        <p14:creationId xmlns:p14="http://schemas.microsoft.com/office/powerpoint/2010/main" val="3863880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4100CE-F1A0-44CE-A9A5-CED99204C3AB}" type="datetime1">
              <a:rPr lang="en-US" smtClean="0"/>
              <a:t>2/6/2017</a:t>
            </a:fld>
            <a:endParaRPr lang="en-US"/>
          </a:p>
        </p:txBody>
      </p:sp>
      <p:sp>
        <p:nvSpPr>
          <p:cNvPr id="8" name="Footer Placeholder 7"/>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9" name="Slide Number Placeholder 8"/>
          <p:cNvSpPr>
            <a:spLocks noGrp="1"/>
          </p:cNvSpPr>
          <p:nvPr>
            <p:ph type="sldNum" sz="quarter" idx="12"/>
          </p:nvPr>
        </p:nvSpPr>
        <p:spPr/>
        <p:txBody>
          <a:bodyPr/>
          <a:lstStyle/>
          <a:p>
            <a:fld id="{A734FF1C-C082-46CE-A597-CA818AAFF8DB}" type="slidenum">
              <a:rPr lang="en-US" smtClean="0"/>
              <a:t>‹#›</a:t>
            </a:fld>
            <a:endParaRPr lang="en-US"/>
          </a:p>
        </p:txBody>
      </p:sp>
    </p:spTree>
    <p:extLst>
      <p:ext uri="{BB962C8B-B14F-4D97-AF65-F5344CB8AC3E}">
        <p14:creationId xmlns:p14="http://schemas.microsoft.com/office/powerpoint/2010/main" val="616980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D1B634-7DA4-47C1-AA23-531BE34C6870}" type="datetime1">
              <a:rPr lang="en-US" smtClean="0"/>
              <a:t>2/6/2017</a:t>
            </a:fld>
            <a:endParaRPr lang="en-US"/>
          </a:p>
        </p:txBody>
      </p:sp>
      <p:sp>
        <p:nvSpPr>
          <p:cNvPr id="4" name="Footer Placeholder 3"/>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5" name="Slide Number Placeholder 4"/>
          <p:cNvSpPr>
            <a:spLocks noGrp="1"/>
          </p:cNvSpPr>
          <p:nvPr>
            <p:ph type="sldNum" sz="quarter" idx="12"/>
          </p:nvPr>
        </p:nvSpPr>
        <p:spPr/>
        <p:txBody>
          <a:bodyPr/>
          <a:lstStyle/>
          <a:p>
            <a:fld id="{A734FF1C-C082-46CE-A597-CA818AAFF8DB}" type="slidenum">
              <a:rPr lang="en-US" smtClean="0"/>
              <a:t>‹#›</a:t>
            </a:fld>
            <a:endParaRPr lang="en-US"/>
          </a:p>
        </p:txBody>
      </p:sp>
    </p:spTree>
    <p:extLst>
      <p:ext uri="{BB962C8B-B14F-4D97-AF65-F5344CB8AC3E}">
        <p14:creationId xmlns:p14="http://schemas.microsoft.com/office/powerpoint/2010/main" val="3454289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AEE92-7C2B-4336-8B52-08FA93AD6FD6}" type="datetime1">
              <a:rPr lang="en-US" smtClean="0"/>
              <a:t>2/6/2017</a:t>
            </a:fld>
            <a:endParaRPr lang="en-US"/>
          </a:p>
        </p:txBody>
      </p:sp>
      <p:sp>
        <p:nvSpPr>
          <p:cNvPr id="3" name="Footer Placeholder 2"/>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4" name="Slide Number Placeholder 3"/>
          <p:cNvSpPr>
            <a:spLocks noGrp="1"/>
          </p:cNvSpPr>
          <p:nvPr>
            <p:ph type="sldNum" sz="quarter" idx="12"/>
          </p:nvPr>
        </p:nvSpPr>
        <p:spPr/>
        <p:txBody>
          <a:bodyPr/>
          <a:lstStyle/>
          <a:p>
            <a:fld id="{A734FF1C-C082-46CE-A597-CA818AAFF8DB}" type="slidenum">
              <a:rPr lang="en-US" smtClean="0"/>
              <a:t>‹#›</a:t>
            </a:fld>
            <a:endParaRPr lang="en-US"/>
          </a:p>
        </p:txBody>
      </p:sp>
    </p:spTree>
    <p:extLst>
      <p:ext uri="{BB962C8B-B14F-4D97-AF65-F5344CB8AC3E}">
        <p14:creationId xmlns:p14="http://schemas.microsoft.com/office/powerpoint/2010/main" val="118065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9D9F30-F92F-4EC0-B920-F0EF907D7D40}" type="datetime1">
              <a:rPr lang="en-US" smtClean="0"/>
              <a:t>2/6/2017</a:t>
            </a:fld>
            <a:endParaRPr lang="en-US"/>
          </a:p>
        </p:txBody>
      </p:sp>
      <p:sp>
        <p:nvSpPr>
          <p:cNvPr id="6" name="Footer Placeholder 5"/>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7" name="Slide Number Placeholder 6"/>
          <p:cNvSpPr>
            <a:spLocks noGrp="1"/>
          </p:cNvSpPr>
          <p:nvPr>
            <p:ph type="sldNum" sz="quarter" idx="12"/>
          </p:nvPr>
        </p:nvSpPr>
        <p:spPr/>
        <p:txBody>
          <a:bodyPr/>
          <a:lstStyle/>
          <a:p>
            <a:fld id="{A734FF1C-C082-46CE-A597-CA818AAFF8DB}" type="slidenum">
              <a:rPr lang="en-US" smtClean="0"/>
              <a:t>‹#›</a:t>
            </a:fld>
            <a:endParaRPr lang="en-US"/>
          </a:p>
        </p:txBody>
      </p:sp>
    </p:spTree>
    <p:extLst>
      <p:ext uri="{BB962C8B-B14F-4D97-AF65-F5344CB8AC3E}">
        <p14:creationId xmlns:p14="http://schemas.microsoft.com/office/powerpoint/2010/main" val="4174318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4104AE-EB5D-4197-B1DE-EDBFEC33159F}" type="datetime1">
              <a:rPr lang="en-US" smtClean="0"/>
              <a:t>2/6/2017</a:t>
            </a:fld>
            <a:endParaRPr lang="en-US"/>
          </a:p>
        </p:txBody>
      </p:sp>
      <p:sp>
        <p:nvSpPr>
          <p:cNvPr id="6" name="Footer Placeholder 5"/>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7" name="Slide Number Placeholder 6"/>
          <p:cNvSpPr>
            <a:spLocks noGrp="1"/>
          </p:cNvSpPr>
          <p:nvPr>
            <p:ph type="sldNum" sz="quarter" idx="12"/>
          </p:nvPr>
        </p:nvSpPr>
        <p:spPr/>
        <p:txBody>
          <a:bodyPr/>
          <a:lstStyle/>
          <a:p>
            <a:fld id="{A734FF1C-C082-46CE-A597-CA818AAFF8DB}" type="slidenum">
              <a:rPr lang="en-US" smtClean="0"/>
              <a:t>‹#›</a:t>
            </a:fld>
            <a:endParaRPr lang="en-US"/>
          </a:p>
        </p:txBody>
      </p:sp>
    </p:spTree>
    <p:extLst>
      <p:ext uri="{BB962C8B-B14F-4D97-AF65-F5344CB8AC3E}">
        <p14:creationId xmlns:p14="http://schemas.microsoft.com/office/powerpoint/2010/main" val="385556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A2F7D-F65B-4449-A5A3-2F830F8A50B7}" type="datetime1">
              <a:rPr lang="en-US" smtClean="0"/>
              <a:t>2/6/2017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4FF1C-C082-46CE-A597-CA818AAFF8DB}" type="slidenum">
              <a:rPr lang="en-US" smtClean="0"/>
              <a:t>‹#›</a:t>
            </a:fld>
            <a:endParaRPr lang="en-US"/>
          </a:p>
        </p:txBody>
      </p:sp>
    </p:spTree>
    <p:extLst>
      <p:ext uri="{BB962C8B-B14F-4D97-AF65-F5344CB8AC3E}">
        <p14:creationId xmlns:p14="http://schemas.microsoft.com/office/powerpoint/2010/main" val="419408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truthnet.org/Biblicalarcheology/2/Patriarchalperiod.htm"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ocochome.info/%E8%81%9A%E4%BC%9A%E8%B5%84%E6%96%99/%E5%88%86%E5%8D%B7%E6%9F%A5%E7%BB%8F/%E5%B0%8F%E7%BB%84%E6%9F%A5%E7%BB%8F/%E5%88%9B%E4%B8%96%E8%AE%B0%EF%BC%88%E5%BD%92%E7%BA%B3%E6%B3%95%E6%9F%A5%E7%BB%8F%EF%BC%89/"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51"/>
            <a:ext cx="9144000" cy="630554"/>
          </a:xfrm>
        </p:spPr>
        <p:txBody>
          <a:bodyPr>
            <a:noAutofit/>
          </a:bodyPr>
          <a:lstStyle/>
          <a:p>
            <a:pPr marL="0" marR="0">
              <a:lnSpc>
                <a:spcPct val="107000"/>
              </a:lnSpc>
              <a:spcBef>
                <a:spcPts val="0"/>
              </a:spcBef>
              <a:spcAft>
                <a:spcPts val="800"/>
              </a:spcAft>
            </a:pPr>
            <a:br>
              <a:rPr lang="en-US" sz="4200" b="1" dirty="0">
                <a:latin typeface="SimSun" panose="02010600030101010101" pitchFamily="2" charset="-122"/>
                <a:ea typeface="SimSun" panose="02010600030101010101" pitchFamily="2" charset="-122"/>
                <a:cs typeface="SimSun" charset="-122"/>
              </a:rPr>
            </a:br>
            <a:br>
              <a:rPr lang="en-US" sz="4200" b="1" dirty="0">
                <a:latin typeface="SimSun" panose="02010600030101010101" pitchFamily="2" charset="-122"/>
                <a:ea typeface="SimSun" panose="02010600030101010101" pitchFamily="2" charset="-122"/>
                <a:cs typeface="SimSun" charset="-122"/>
              </a:rPr>
            </a:br>
            <a:r>
              <a:rPr lang="en-US" sz="4200" b="1" dirty="0" err="1">
                <a:latin typeface="SimSun" panose="02010600030101010101" pitchFamily="2" charset="-122"/>
                <a:ea typeface="SimSun" panose="02010600030101010101" pitchFamily="2" charset="-122"/>
                <a:cs typeface="SimSun" charset="-122"/>
              </a:rPr>
              <a:t>创六</a:t>
            </a:r>
            <a:r>
              <a:rPr lang="en-US" sz="4200" b="1" dirty="0">
                <a:latin typeface="SimSun" panose="02010600030101010101" pitchFamily="2" charset="-122"/>
                <a:ea typeface="SimSun" panose="02010600030101010101" pitchFamily="2" charset="-122"/>
                <a:cs typeface="SimSun" charset="-122"/>
              </a:rPr>
              <a:t>:</a:t>
            </a:r>
            <a:r>
              <a:rPr lang="zh-TW" altLang="zh-CN" sz="4200" b="1" dirty="0">
                <a:latin typeface="SimSun" panose="02010600030101010101" pitchFamily="2" charset="-122"/>
                <a:ea typeface="SimSun" panose="02010600030101010101" pitchFamily="2" charset="-122"/>
              </a:rPr>
              <a:t>遙望基督</a:t>
            </a:r>
            <a:r>
              <a:rPr lang="en-US" altLang="zh-CN" sz="4200" b="1" dirty="0">
                <a:latin typeface="SimSun" panose="02010600030101010101" pitchFamily="2" charset="-122"/>
                <a:ea typeface="SimSun" panose="02010600030101010101" pitchFamily="2" charset="-122"/>
              </a:rPr>
              <a:t>: </a:t>
            </a:r>
            <a:r>
              <a:rPr lang="zh-TW" altLang="zh-CN" sz="4200" b="1" dirty="0">
                <a:latin typeface="SimSun" panose="02010600030101010101" pitchFamily="2" charset="-122"/>
                <a:ea typeface="SimSun" panose="02010600030101010101" pitchFamily="2" charset="-122"/>
              </a:rPr>
              <a:t>约瑟循環</a:t>
            </a:r>
            <a:r>
              <a:rPr lang="en-US" altLang="zh-CN" sz="4200" b="1" dirty="0">
                <a:latin typeface="SimSun" panose="02010600030101010101" pitchFamily="2" charset="-122"/>
                <a:ea typeface="SimSun" panose="02010600030101010101" pitchFamily="2" charset="-122"/>
              </a:rPr>
              <a:t> (</a:t>
            </a:r>
            <a:r>
              <a:rPr lang="zh-TW" altLang="zh-CN" sz="4200" b="1" dirty="0">
                <a:latin typeface="SimSun" panose="02010600030101010101" pitchFamily="2" charset="-122"/>
                <a:ea typeface="SimSun" panose="02010600030101010101" pitchFamily="2" charset="-122"/>
              </a:rPr>
              <a:t>創</a:t>
            </a:r>
            <a:r>
              <a:rPr lang="en-US" altLang="zh-CN" sz="4200" b="1" dirty="0">
                <a:latin typeface="SimSun" panose="02010600030101010101" pitchFamily="2" charset="-122"/>
                <a:ea typeface="SimSun" panose="02010600030101010101" pitchFamily="2" charset="-122"/>
              </a:rPr>
              <a:t>37-50)</a:t>
            </a:r>
            <a:br>
              <a:rPr lang="en-US" altLang="zh-CN" sz="4200" dirty="0">
                <a:latin typeface="SimSun" panose="02010600030101010101" pitchFamily="2" charset="-122"/>
                <a:ea typeface="SimSun" panose="02010600030101010101" pitchFamily="2" charset="-122"/>
              </a:rPr>
            </a:br>
            <a:endParaRPr lang="en-US" sz="4200" dirty="0">
              <a:latin typeface="SimSun" panose="02010600030101010101" pitchFamily="2" charset="-122"/>
              <a:ea typeface="SimSun" panose="02010600030101010101" pitchFamily="2" charset="-122"/>
              <a:cs typeface="SimSun" charset="-122"/>
            </a:endParaRPr>
          </a:p>
        </p:txBody>
      </p:sp>
      <p:sp>
        <p:nvSpPr>
          <p:cNvPr id="3" name="Content Placeholder 2"/>
          <p:cNvSpPr>
            <a:spLocks noGrp="1"/>
          </p:cNvSpPr>
          <p:nvPr>
            <p:ph idx="1"/>
          </p:nvPr>
        </p:nvSpPr>
        <p:spPr>
          <a:xfrm>
            <a:off x="0" y="1167063"/>
            <a:ext cx="9144000" cy="5009900"/>
          </a:xfrm>
        </p:spPr>
        <p:txBody>
          <a:bodyPr>
            <a:noAutofit/>
          </a:bodyPr>
          <a:lstStyle/>
          <a:p>
            <a:r>
              <a:rPr kumimoji="1" lang="en-US" altLang="zh-CN" sz="3500" dirty="0">
                <a:latin typeface="SimSun" panose="02010600030101010101" pitchFamily="2" charset="-122"/>
                <a:ea typeface="SimSun" panose="02010600030101010101" pitchFamily="2" charset="-122"/>
              </a:rPr>
              <a:t>1.</a:t>
            </a:r>
            <a:r>
              <a:rPr lang="zh-TW" altLang="zh-CN" sz="3500" b="1" dirty="0">
                <a:latin typeface="SimSun" panose="02010600030101010101" pitchFamily="2" charset="-122"/>
                <a:ea typeface="SimSun" panose="02010600030101010101" pitchFamily="2" charset="-122"/>
              </a:rPr>
              <a:t>耶穌的預表</a:t>
            </a:r>
            <a:r>
              <a:rPr lang="en-US" altLang="zh-CN" sz="3500" dirty="0">
                <a:latin typeface="SimSun" panose="02010600030101010101" pitchFamily="2" charset="-122"/>
                <a:ea typeface="SimSun" panose="02010600030101010101" pitchFamily="2" charset="-122"/>
              </a:rPr>
              <a:t> </a:t>
            </a:r>
            <a:endParaRPr kumimoji="1" lang="en-US" altLang="zh-CN" sz="3500" dirty="0">
              <a:latin typeface="SimSun" panose="02010600030101010101" pitchFamily="2" charset="-122"/>
              <a:ea typeface="SimSun" panose="02010600030101010101" pitchFamily="2" charset="-122"/>
            </a:endParaRPr>
          </a:p>
          <a:p>
            <a:pPr marL="514350" indent="-514350">
              <a:buFont typeface="+mj-lt"/>
              <a:buAutoNum type="arabicParenBoth"/>
            </a:pPr>
            <a:r>
              <a:rPr lang="zh-TW" altLang="zh-CN" sz="3500" b="1" dirty="0">
                <a:latin typeface="SimSun" panose="02010600030101010101" pitchFamily="2" charset="-122"/>
                <a:ea typeface="SimSun" panose="02010600030101010101" pitchFamily="2" charset="-122"/>
              </a:rPr>
              <a:t>聖經對約瑟的描述</a:t>
            </a:r>
            <a:r>
              <a:rPr lang="en-US" altLang="zh-CN" sz="3500" b="1" dirty="0">
                <a:latin typeface="SimSun" panose="02010600030101010101" pitchFamily="2" charset="-122"/>
                <a:ea typeface="SimSun" panose="02010600030101010101" pitchFamily="2" charset="-122"/>
              </a:rPr>
              <a:t>, </a:t>
            </a:r>
            <a:r>
              <a:rPr lang="zh-TW" altLang="zh-CN" sz="3500" b="1" dirty="0">
                <a:latin typeface="SimSun" panose="02010600030101010101" pitchFamily="2" charset="-122"/>
                <a:ea typeface="SimSun" panose="02010600030101010101" pitchFamily="2" charset="-122"/>
              </a:rPr>
              <a:t>他遭遇不幸時從未質疑上帝</a:t>
            </a:r>
            <a:r>
              <a:rPr lang="en-US" altLang="zh-CN" sz="3500" b="1" dirty="0">
                <a:latin typeface="SimSun" panose="02010600030101010101" pitchFamily="2" charset="-122"/>
                <a:ea typeface="SimSun" panose="02010600030101010101" pitchFamily="2" charset="-122"/>
              </a:rPr>
              <a:t>, </a:t>
            </a:r>
            <a:r>
              <a:rPr lang="zh-TW" altLang="zh-CN" sz="3500" b="1" dirty="0">
                <a:latin typeface="SimSun" panose="02010600030101010101" pitchFamily="2" charset="-122"/>
                <a:ea typeface="SimSun" panose="02010600030101010101" pitchFamily="2" charset="-122"/>
              </a:rPr>
              <a:t>蒙恩寵時也不驕縱</a:t>
            </a:r>
            <a:r>
              <a:rPr lang="en-US" altLang="zh-CN" sz="3500" b="1" dirty="0">
                <a:latin typeface="SimSun" panose="02010600030101010101" pitchFamily="2" charset="-122"/>
                <a:ea typeface="SimSun" panose="02010600030101010101" pitchFamily="2" charset="-122"/>
              </a:rPr>
              <a:t>, </a:t>
            </a:r>
            <a:r>
              <a:rPr lang="zh-TW" altLang="zh-CN" sz="3500" b="1" dirty="0">
                <a:latin typeface="SimSun" panose="02010600030101010101" pitchFamily="2" charset="-122"/>
                <a:ea typeface="SimSun" panose="02010600030101010101" pitchFamily="2" charset="-122"/>
              </a:rPr>
              <a:t>不管被羞辱或受尊敬</a:t>
            </a:r>
            <a:r>
              <a:rPr lang="en-US" altLang="zh-CN" sz="3500" b="1" dirty="0">
                <a:latin typeface="SimSun" panose="02010600030101010101" pitchFamily="2" charset="-122"/>
                <a:ea typeface="SimSun" panose="02010600030101010101" pitchFamily="2" charset="-122"/>
              </a:rPr>
              <a:t>, </a:t>
            </a:r>
            <a:r>
              <a:rPr lang="zh-TW" altLang="zh-CN" sz="3500" b="1" dirty="0">
                <a:latin typeface="SimSun" panose="02010600030101010101" pitchFamily="2" charset="-122"/>
                <a:ea typeface="SimSun" panose="02010600030101010101" pitchFamily="2" charset="-122"/>
              </a:rPr>
              <a:t>約瑟的人格始終正直</a:t>
            </a:r>
            <a:r>
              <a:rPr lang="en-US" altLang="zh-CN" sz="3500" b="1" dirty="0">
                <a:latin typeface="SimSun" panose="02010600030101010101" pitchFamily="2" charset="-122"/>
                <a:ea typeface="SimSun" panose="02010600030101010101" pitchFamily="2" charset="-122"/>
              </a:rPr>
              <a:t>,</a:t>
            </a:r>
            <a:r>
              <a:rPr lang="zh-TW" altLang="zh-CN" sz="3500" b="1" dirty="0">
                <a:latin typeface="SimSun" panose="02010600030101010101" pitchFamily="2" charset="-122"/>
                <a:ea typeface="SimSun" panose="02010600030101010101" pitchFamily="2" charset="-122"/>
              </a:rPr>
              <a:t>被自己的兄弟拒絕</a:t>
            </a:r>
            <a:r>
              <a:rPr lang="en-US" altLang="zh-CN" sz="3500" b="1" dirty="0">
                <a:latin typeface="SimSun" panose="02010600030101010101" pitchFamily="2" charset="-122"/>
                <a:ea typeface="SimSun" panose="02010600030101010101" pitchFamily="2" charset="-122"/>
              </a:rPr>
              <a:t>,</a:t>
            </a:r>
            <a:r>
              <a:rPr lang="zh-TW" altLang="zh-CN" sz="3500" b="1" dirty="0">
                <a:latin typeface="SimSun" panose="02010600030101010101" pitchFamily="2" charset="-122"/>
                <a:ea typeface="SimSun" panose="02010600030101010101" pitchFamily="2" charset="-122"/>
              </a:rPr>
              <a:t>被羞辱到極點</a:t>
            </a:r>
            <a:r>
              <a:rPr lang="en-US" altLang="zh-CN" sz="3500" b="1" dirty="0">
                <a:latin typeface="SimSun" panose="02010600030101010101" pitchFamily="2" charset="-122"/>
                <a:ea typeface="SimSun" panose="02010600030101010101" pitchFamily="2" charset="-122"/>
              </a:rPr>
              <a:t>, </a:t>
            </a:r>
            <a:r>
              <a:rPr lang="zh-TW" altLang="zh-CN" sz="3500" b="1" dirty="0">
                <a:latin typeface="SimSun" panose="02010600030101010101" pitchFamily="2" charset="-122"/>
                <a:ea typeface="SimSun" panose="02010600030101010101" pitchFamily="2" charset="-122"/>
              </a:rPr>
              <a:t>然後被高升</a:t>
            </a:r>
            <a:r>
              <a:rPr lang="en-US" altLang="zh-CN" sz="3500" b="1" dirty="0">
                <a:latin typeface="SimSun" panose="02010600030101010101" pitchFamily="2" charset="-122"/>
                <a:ea typeface="SimSun" panose="02010600030101010101" pitchFamily="2" charset="-122"/>
              </a:rPr>
              <a:t>, </a:t>
            </a:r>
            <a:r>
              <a:rPr lang="zh-TW" altLang="zh-CN" sz="3500" b="1" dirty="0">
                <a:latin typeface="SimSun" panose="02010600030101010101" pitchFamily="2" charset="-122"/>
                <a:ea typeface="SimSun" panose="02010600030101010101" pitchFamily="2" charset="-122"/>
              </a:rPr>
              <a:t>成為祂子民的救主和主宰</a:t>
            </a:r>
            <a:r>
              <a:rPr lang="en-US" altLang="zh-CN" sz="3500" b="1" dirty="0">
                <a:latin typeface="SimSun" panose="02010600030101010101" pitchFamily="2" charset="-122"/>
                <a:ea typeface="SimSun" panose="02010600030101010101" pitchFamily="2" charset="-122"/>
              </a:rPr>
              <a:t>.</a:t>
            </a:r>
          </a:p>
          <a:p>
            <a:pPr marL="514350" indent="-514350">
              <a:buFont typeface="+mj-lt"/>
              <a:buAutoNum type="arabicParenBoth"/>
            </a:pPr>
            <a:r>
              <a:rPr lang="zh-TW" altLang="zh-CN" sz="3500" b="1" dirty="0">
                <a:latin typeface="SimSun" panose="02010600030101010101" pitchFamily="2" charset="-122"/>
                <a:ea typeface="SimSun" panose="02010600030101010101" pitchFamily="2" charset="-122"/>
              </a:rPr>
              <a:t>猶大向父親為小弟便雅悯作保</a:t>
            </a:r>
            <a:r>
              <a:rPr lang="en-US" altLang="zh-CN" sz="3500" b="1" dirty="0">
                <a:latin typeface="SimSun" panose="02010600030101010101" pitchFamily="2" charset="-122"/>
                <a:ea typeface="SimSun" panose="02010600030101010101" pitchFamily="2" charset="-122"/>
              </a:rPr>
              <a:t>, </a:t>
            </a:r>
            <a:r>
              <a:rPr lang="zh-TW" altLang="zh-CN" sz="3500" b="1" dirty="0">
                <a:latin typeface="SimSun" panose="02010600030101010101" pitchFamily="2" charset="-122"/>
                <a:ea typeface="SimSun" panose="02010600030101010101" pitchFamily="2" charset="-122"/>
              </a:rPr>
              <a:t>若不帶他回來交給父親</a:t>
            </a:r>
            <a:r>
              <a:rPr lang="en-US" altLang="zh-CN" sz="3500" b="1" dirty="0">
                <a:latin typeface="SimSun" panose="02010600030101010101" pitchFamily="2" charset="-122"/>
                <a:ea typeface="SimSun" panose="02010600030101010101" pitchFamily="2" charset="-122"/>
              </a:rPr>
              <a:t>, </a:t>
            </a:r>
            <a:r>
              <a:rPr lang="zh-TW" altLang="zh-CN" sz="3500" b="1" dirty="0">
                <a:latin typeface="SimSun" panose="02010600030101010101" pitchFamily="2" charset="-122"/>
                <a:ea typeface="SimSun" panose="02010600030101010101" pitchFamily="2" charset="-122"/>
              </a:rPr>
              <a:t>他便在父親面前永遠擔罪</a:t>
            </a:r>
            <a:r>
              <a:rPr lang="en-US" altLang="zh-CN" sz="3500" b="1" dirty="0">
                <a:latin typeface="SimSun" panose="02010600030101010101" pitchFamily="2" charset="-122"/>
                <a:ea typeface="SimSun" panose="02010600030101010101" pitchFamily="2" charset="-122"/>
              </a:rPr>
              <a:t>. </a:t>
            </a:r>
            <a:r>
              <a:rPr lang="zh-TW" altLang="zh-CN" sz="3500" b="1" dirty="0">
                <a:latin typeface="SimSun" panose="02010600030101010101" pitchFamily="2" charset="-122"/>
                <a:ea typeface="SimSun" panose="02010600030101010101" pitchFamily="2" charset="-122"/>
              </a:rPr>
              <a:t>此处經文連續創</a:t>
            </a:r>
            <a:r>
              <a:rPr lang="en-US" altLang="zh-CN" sz="3500" b="1" dirty="0">
                <a:latin typeface="SimSun" panose="02010600030101010101" pitchFamily="2" charset="-122"/>
                <a:ea typeface="SimSun" panose="02010600030101010101" pitchFamily="2" charset="-122"/>
              </a:rPr>
              <a:t>22</a:t>
            </a:r>
            <a:r>
              <a:rPr lang="zh-TW" altLang="zh-CN" sz="3500" b="1" dirty="0">
                <a:latin typeface="SimSun" panose="02010600030101010101" pitchFamily="2" charset="-122"/>
                <a:ea typeface="SimSun" panose="02010600030101010101" pitchFamily="2" charset="-122"/>
              </a:rPr>
              <a:t>章代替以撒的公羊</a:t>
            </a:r>
            <a:r>
              <a:rPr lang="en-US" altLang="zh-CN" sz="3500" b="1" dirty="0">
                <a:latin typeface="SimSun" panose="02010600030101010101" pitchFamily="2" charset="-122"/>
                <a:ea typeface="SimSun" panose="02010600030101010101" pitchFamily="2" charset="-122"/>
              </a:rPr>
              <a:t>, </a:t>
            </a:r>
            <a:r>
              <a:rPr lang="zh-TW" altLang="zh-CN" sz="3500" b="1" dirty="0">
                <a:latin typeface="SimSun" panose="02010600030101010101" pitchFamily="2" charset="-122"/>
                <a:ea typeface="SimSun" panose="02010600030101010101" pitchFamily="2" charset="-122"/>
              </a:rPr>
              <a:t>和引进新约耶穌基督的代贖观念</a:t>
            </a:r>
            <a:r>
              <a:rPr lang="en-US" altLang="zh-CN" sz="3500" dirty="0">
                <a:latin typeface="SimSun" panose="02010600030101010101" pitchFamily="2" charset="-122"/>
                <a:ea typeface="SimSun" panose="02010600030101010101" pitchFamily="2" charset="-122"/>
              </a:rPr>
              <a:t> </a:t>
            </a:r>
            <a:endParaRPr kumimoji="1" lang="zh-CN" altLang="en-US" sz="3500" dirty="0">
              <a:latin typeface="SimSun" panose="02010600030101010101" pitchFamily="2" charset="-122"/>
              <a:ea typeface="SimSun" panose="02010600030101010101" pitchFamily="2" charset="-122"/>
            </a:endParaRPr>
          </a:p>
          <a:p>
            <a:pPr marL="0" marR="0" indent="0">
              <a:lnSpc>
                <a:spcPct val="107000"/>
              </a:lnSpc>
              <a:spcBef>
                <a:spcPts val="0"/>
              </a:spcBef>
              <a:spcAft>
                <a:spcPts val="800"/>
              </a:spcAft>
              <a:buNone/>
            </a:pPr>
            <a:r>
              <a:rPr lang="en-US" sz="3500" b="1" dirty="0">
                <a:latin typeface="SimSun" panose="02010600030101010101" pitchFamily="2" charset="-122"/>
                <a:ea typeface="SimSun" panose="02010600030101010101" pitchFamily="2" charset="-122"/>
                <a:cs typeface="SimSun" charset="-122"/>
              </a:rPr>
              <a:t>	</a:t>
            </a:r>
          </a:p>
          <a:p>
            <a:endParaRPr lang="en-US" sz="3500" dirty="0">
              <a:latin typeface="SimSun" panose="02010600030101010101" pitchFamily="2" charset="-122"/>
              <a:ea typeface="SimSun" panose="02010600030101010101" pitchFamily="2" charset="-122"/>
              <a:cs typeface="SimSun" charset="-122"/>
            </a:endParaRPr>
          </a:p>
        </p:txBody>
      </p:sp>
      <p:sp>
        <p:nvSpPr>
          <p:cNvPr id="4" name="Date Placeholder 3"/>
          <p:cNvSpPr>
            <a:spLocks noGrp="1"/>
          </p:cNvSpPr>
          <p:nvPr>
            <p:ph type="dt" sz="half" idx="10"/>
          </p:nvPr>
        </p:nvSpPr>
        <p:spPr/>
        <p:txBody>
          <a:bodyPr/>
          <a:lstStyle/>
          <a:p>
            <a:fld id="{2D103ECA-96F4-4E22-87E1-5E8A6B6601D4}"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1</a:t>
            </a:fld>
            <a:endParaRPr lang="en-US" dirty="0"/>
          </a:p>
        </p:txBody>
      </p:sp>
    </p:spTree>
    <p:extLst>
      <p:ext uri="{BB962C8B-B14F-4D97-AF65-F5344CB8AC3E}">
        <p14:creationId xmlns:p14="http://schemas.microsoft.com/office/powerpoint/2010/main" val="3538624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32" y="50850"/>
            <a:ext cx="9008668" cy="968188"/>
          </a:xfrm>
        </p:spPr>
        <p:txBody>
          <a:bodyPr>
            <a:noAutofit/>
          </a:bodyPr>
          <a:lstStyle/>
          <a:p>
            <a:br>
              <a:rPr lang="en-US" altLang="zh-TW" sz="5400" dirty="0"/>
            </a:br>
            <a:br>
              <a:rPr lang="en-US" altLang="zh-TW" sz="5400" dirty="0"/>
            </a:br>
            <a:r>
              <a:rPr lang="zh-CN" altLang="en-US" sz="5400" b="1" dirty="0">
                <a:latin typeface="SimSun" panose="02010600030101010101" pitchFamily="2" charset="-122"/>
                <a:ea typeface="SimSun" panose="02010600030101010101" pitchFamily="2" charset="-122"/>
              </a:rPr>
              <a:t>约瑟循環之三</a:t>
            </a:r>
            <a:r>
              <a:rPr lang="en-US" sz="5400" b="1" dirty="0">
                <a:latin typeface="SimSun" panose="02010600030101010101" pitchFamily="2" charset="-122"/>
                <a:ea typeface="SimSun" panose="02010600030101010101" pitchFamily="2" charset="-122"/>
              </a:rPr>
              <a:t>: </a:t>
            </a:r>
            <a:r>
              <a:rPr lang="zh-CN" altLang="en-US" sz="5400" b="1" dirty="0">
                <a:latin typeface="SimSun" panose="02010600030101010101" pitchFamily="2" charset="-122"/>
                <a:ea typeface="SimSun" panose="02010600030101010101" pitchFamily="2" charset="-122"/>
              </a:rPr>
              <a:t>兄弟重逢</a:t>
            </a:r>
            <a:br>
              <a:rPr lang="en-US" sz="5400" dirty="0">
                <a:latin typeface="SimSun" panose="02010600030101010101" pitchFamily="2" charset="-122"/>
                <a:ea typeface="SimSun" panose="02010600030101010101" pitchFamily="2" charset="-122"/>
              </a:rPr>
            </a:br>
            <a:br>
              <a:rPr lang="en-US" altLang="zh-TW" sz="5400" b="1" dirty="0">
                <a:latin typeface="SimSun-ExtB"/>
                <a:ea typeface="SimSun-ExtB"/>
                <a:cs typeface="SimSun-ExtB"/>
              </a:rPr>
            </a:br>
            <a:endParaRPr lang="en-US" sz="5400" b="1" dirty="0">
              <a:latin typeface="SimSun-ExtB"/>
              <a:ea typeface="SimSun-ExtB"/>
              <a:cs typeface="SimSun-ExtB"/>
            </a:endParaRPr>
          </a:p>
        </p:txBody>
      </p:sp>
      <p:sp>
        <p:nvSpPr>
          <p:cNvPr id="3" name="Content Placeholder 2"/>
          <p:cNvSpPr>
            <a:spLocks noGrp="1"/>
          </p:cNvSpPr>
          <p:nvPr>
            <p:ph idx="1"/>
          </p:nvPr>
        </p:nvSpPr>
        <p:spPr>
          <a:xfrm>
            <a:off x="93691" y="1193209"/>
            <a:ext cx="9050309" cy="4580491"/>
          </a:xfrm>
        </p:spPr>
        <p:txBody>
          <a:bodyPr>
            <a:noAutofit/>
          </a:bodyPr>
          <a:lstStyle/>
          <a:p>
            <a:pPr marL="342900" marR="0" lvl="0" indent="-342900">
              <a:lnSpc>
                <a:spcPct val="107000"/>
              </a:lnSpc>
              <a:spcBef>
                <a:spcPts val="0"/>
              </a:spcBef>
              <a:spcAft>
                <a:spcPts val="0"/>
              </a:spcAft>
              <a:buFont typeface="+mj-lt"/>
              <a:buAutoNum type="arabicPeriod"/>
            </a:pPr>
            <a:r>
              <a:rPr lang="zh-CN" altLang="en-US" sz="4800" b="1" dirty="0">
                <a:latin typeface="SimSun" panose="02010600030101010101" pitchFamily="2" charset="-122"/>
                <a:ea typeface="SimSun" panose="02010600030101010101" pitchFamily="2" charset="-122"/>
                <a:cs typeface="SimSun-ExtB"/>
              </a:rPr>
              <a:t>若我们比較雅各</a:t>
            </a:r>
            <a:r>
              <a:rPr lang="en-US" altLang="zh-CN" sz="4800" b="1" dirty="0">
                <a:latin typeface="SimSun" panose="02010600030101010101" pitchFamily="2" charset="-122"/>
                <a:ea typeface="SimSun" panose="02010600030101010101" pitchFamily="2" charset="-122"/>
                <a:cs typeface="SimSun-ExtB"/>
              </a:rPr>
              <a:t>/</a:t>
            </a:r>
            <a:r>
              <a:rPr lang="zh-CN" altLang="en-US" sz="4800" b="1" dirty="0">
                <a:latin typeface="SimSun" panose="02010600030101010101" pitchFamily="2" charset="-122"/>
                <a:ea typeface="SimSun" panose="02010600030101010101" pitchFamily="2" charset="-122"/>
                <a:cs typeface="SimSun-ExtB"/>
              </a:rPr>
              <a:t>以扫和約瑟</a:t>
            </a:r>
            <a:r>
              <a:rPr lang="en-US" altLang="zh-CN" sz="4800" b="1" dirty="0">
                <a:latin typeface="SimSun" panose="02010600030101010101" pitchFamily="2" charset="-122"/>
                <a:ea typeface="SimSun" panose="02010600030101010101" pitchFamily="2" charset="-122"/>
                <a:cs typeface="SimSun-ExtB"/>
              </a:rPr>
              <a:t>/</a:t>
            </a:r>
            <a:r>
              <a:rPr lang="zh-CN" altLang="en-US" sz="4800" b="1" dirty="0">
                <a:latin typeface="SimSun" panose="02010600030101010101" pitchFamily="2" charset="-122"/>
                <a:ea typeface="SimSun" panose="02010600030101010101" pitchFamily="2" charset="-122"/>
                <a:cs typeface="SimSun-ExtB"/>
              </a:rPr>
              <a:t>众兄弟的故事</a:t>
            </a:r>
            <a:r>
              <a:rPr lang="en-US" altLang="zh-CN" sz="4800" b="1" dirty="0">
                <a:latin typeface="SimSun" panose="02010600030101010101" pitchFamily="2" charset="-122"/>
                <a:ea typeface="SimSun" panose="02010600030101010101" pitchFamily="2" charset="-122"/>
                <a:cs typeface="SimSun-ExtB"/>
              </a:rPr>
              <a:t>, </a:t>
            </a:r>
            <a:r>
              <a:rPr lang="zh-CN" altLang="en-US" sz="4800" b="1" dirty="0">
                <a:latin typeface="SimSun" panose="02010600030101010101" pitchFamily="2" charset="-122"/>
                <a:ea typeface="SimSun" panose="02010600030101010101" pitchFamily="2" charset="-122"/>
                <a:cs typeface="SimSun-ExtB"/>
              </a:rPr>
              <a:t>会發現其中許多相同之处</a:t>
            </a:r>
            <a:r>
              <a:rPr lang="en-US" altLang="zh-CN" sz="4800" b="1" dirty="0">
                <a:latin typeface="SimSun" panose="02010600030101010101" pitchFamily="2" charset="-122"/>
                <a:ea typeface="SimSun" panose="02010600030101010101" pitchFamily="2" charset="-122"/>
                <a:cs typeface="SimSun-ExtB"/>
              </a:rPr>
              <a:t>; </a:t>
            </a:r>
            <a:r>
              <a:rPr lang="zh-CN" altLang="en-US" sz="4800" b="1" dirty="0">
                <a:latin typeface="SimSun" panose="02010600030101010101" pitchFamily="2" charset="-122"/>
                <a:ea typeface="SimSun" panose="02010600030101010101" pitchFamily="2" charset="-122"/>
                <a:cs typeface="SimSun-ExtB"/>
              </a:rPr>
              <a:t>二者都是由於兄弟的爭競導致災难性的分离</a:t>
            </a:r>
            <a:r>
              <a:rPr lang="en-US" altLang="zh-CN" sz="4800" b="1" dirty="0">
                <a:latin typeface="SimSun" panose="02010600030101010101" pitchFamily="2" charset="-122"/>
                <a:ea typeface="SimSun" panose="02010600030101010101" pitchFamily="2" charset="-122"/>
                <a:cs typeface="SimSun-ExtB"/>
              </a:rPr>
              <a:t>, </a:t>
            </a:r>
            <a:r>
              <a:rPr lang="zh-CN" altLang="en-US" sz="4800" b="1" dirty="0">
                <a:latin typeface="SimSun" panose="02010600030101010101" pitchFamily="2" charset="-122"/>
                <a:ea typeface="SimSun" panose="02010600030101010101" pitchFamily="2" charset="-122"/>
                <a:cs typeface="SimSun-ExtB"/>
              </a:rPr>
              <a:t>神又同样用外在的处境迫使弟兄重逢</a:t>
            </a:r>
            <a:r>
              <a:rPr lang="en-US" altLang="zh-CN" sz="4800" b="1" dirty="0">
                <a:latin typeface="SimSun" panose="02010600030101010101" pitchFamily="2" charset="-122"/>
                <a:ea typeface="SimSun" panose="02010600030101010101" pitchFamily="2" charset="-122"/>
                <a:cs typeface="SimSun-ExtB"/>
              </a:rPr>
              <a:t>.</a:t>
            </a:r>
          </a:p>
          <a:p>
            <a:pPr marL="342900" marR="0" lvl="0" indent="-342900">
              <a:lnSpc>
                <a:spcPct val="107000"/>
              </a:lnSpc>
              <a:spcBef>
                <a:spcPts val="0"/>
              </a:spcBef>
              <a:spcAft>
                <a:spcPts val="0"/>
              </a:spcAft>
              <a:buFont typeface="+mj-lt"/>
              <a:buAutoNum type="arabicPeriod"/>
            </a:pPr>
            <a:endParaRPr lang="en-US" altLang="zh-CN" sz="4300" b="1" dirty="0">
              <a:latin typeface="SimSun" panose="02010600030101010101" pitchFamily="2" charset="-122"/>
              <a:ea typeface="SimSun" panose="02010600030101010101" pitchFamily="2" charset="-122"/>
              <a:cs typeface="SimSun-ExtB"/>
            </a:endParaRPr>
          </a:p>
        </p:txBody>
      </p:sp>
      <p:sp>
        <p:nvSpPr>
          <p:cNvPr id="4" name="Date Placeholder 3"/>
          <p:cNvSpPr>
            <a:spLocks noGrp="1"/>
          </p:cNvSpPr>
          <p:nvPr>
            <p:ph type="dt" sz="half" idx="10"/>
          </p:nvPr>
        </p:nvSpPr>
        <p:spPr/>
        <p:txBody>
          <a:bodyPr/>
          <a:lstStyle/>
          <a:p>
            <a:fld id="{305448DC-9F27-47E5-B4DA-304E2A347D0B}"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10</a:t>
            </a:fld>
            <a:endParaRPr lang="en-US"/>
          </a:p>
        </p:txBody>
      </p:sp>
    </p:spTree>
    <p:extLst>
      <p:ext uri="{BB962C8B-B14F-4D97-AF65-F5344CB8AC3E}">
        <p14:creationId xmlns:p14="http://schemas.microsoft.com/office/powerpoint/2010/main" val="1806298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9144000" cy="4913647"/>
          </a:xfrm>
        </p:spPr>
        <p:txBody>
          <a:bodyPr>
            <a:noAutofit/>
          </a:bodyPr>
          <a:lstStyle/>
          <a:p>
            <a:pPr marL="742950" marR="0" lvl="0" indent="-742950">
              <a:lnSpc>
                <a:spcPct val="107000"/>
              </a:lnSpc>
              <a:spcBef>
                <a:spcPts val="0"/>
              </a:spcBef>
              <a:spcAft>
                <a:spcPts val="0"/>
              </a:spcAft>
              <a:buFont typeface="+mj-lt"/>
              <a:buAutoNum type="arabicPeriod" startAt="2"/>
            </a:pPr>
            <a:r>
              <a:rPr lang="zh-CN" altLang="en-US" sz="4000" b="1" dirty="0">
                <a:latin typeface="SimSun" panose="02010600030101010101" pitchFamily="2" charset="-122"/>
                <a:ea typeface="SimSun" panose="02010600030101010101" pitchFamily="2" charset="-122"/>
                <a:cs typeface="SimSun-ExtB"/>
              </a:rPr>
              <a:t>迦南地是创世记的重要议題</a:t>
            </a:r>
            <a:r>
              <a:rPr lang="en-US" altLang="zh-CN" sz="4000" b="1" dirty="0">
                <a:latin typeface="SimSun" panose="02010600030101010101" pitchFamily="2" charset="-122"/>
                <a:ea typeface="SimSun" panose="02010600030101010101" pitchFamily="2" charset="-122"/>
                <a:cs typeface="SimSun-ExtB"/>
              </a:rPr>
              <a:t>, </a:t>
            </a:r>
            <a:r>
              <a:rPr lang="zh-CN" altLang="en-US" sz="4000" b="1" dirty="0">
                <a:latin typeface="SimSun" panose="02010600030101010101" pitchFamily="2" charset="-122"/>
                <a:ea typeface="SimSun" panose="02010600030101010101" pitchFamily="2" charset="-122"/>
                <a:cs typeface="SimSun-ExtB"/>
              </a:rPr>
              <a:t>迦南是神所賜福的應許之地</a:t>
            </a:r>
            <a:r>
              <a:rPr lang="en-US" altLang="zh-CN" sz="4000" b="1" dirty="0">
                <a:latin typeface="SimSun" panose="02010600030101010101" pitchFamily="2" charset="-122"/>
                <a:ea typeface="SimSun" panose="02010600030101010101" pitchFamily="2" charset="-122"/>
                <a:cs typeface="SimSun-ExtB"/>
              </a:rPr>
              <a:t>, </a:t>
            </a:r>
            <a:r>
              <a:rPr lang="zh-CN" altLang="en-US" sz="4000" b="1" dirty="0">
                <a:latin typeface="SimSun" panose="02010600030101010101" pitchFamily="2" charset="-122"/>
                <a:ea typeface="SimSun" panose="02010600030101010101" pitchFamily="2" charset="-122"/>
                <a:cs typeface="SimSun-ExtB"/>
              </a:rPr>
              <a:t>約瑟被賣离开迦南</a:t>
            </a:r>
            <a:r>
              <a:rPr lang="en-US" altLang="zh-CN" sz="4000" b="1" dirty="0">
                <a:latin typeface="SimSun" panose="02010600030101010101" pitchFamily="2" charset="-122"/>
                <a:ea typeface="SimSun" panose="02010600030101010101" pitchFamily="2" charset="-122"/>
                <a:cs typeface="SimSun-ExtB"/>
              </a:rPr>
              <a:t>, </a:t>
            </a:r>
            <a:r>
              <a:rPr lang="zh-CN" altLang="en-US" sz="4000" b="1" dirty="0">
                <a:latin typeface="SimSun" panose="02010600030101010101" pitchFamily="2" charset="-122"/>
                <a:ea typeface="SimSun" panose="02010600030101010101" pitchFamily="2" charset="-122"/>
                <a:cs typeface="SimSun-ExtB"/>
              </a:rPr>
              <a:t>引致以色列人下埃及</a:t>
            </a:r>
            <a:r>
              <a:rPr lang="en-US" altLang="zh-CN" sz="4000" b="1" dirty="0">
                <a:latin typeface="SimSun" panose="02010600030101010101" pitchFamily="2" charset="-122"/>
                <a:ea typeface="SimSun" panose="02010600030101010101" pitchFamily="2" charset="-122"/>
                <a:cs typeface="SimSun-ExtB"/>
              </a:rPr>
              <a:t>400</a:t>
            </a:r>
            <a:r>
              <a:rPr lang="zh-CN" altLang="en-US" sz="4000" b="1" dirty="0">
                <a:latin typeface="SimSun" panose="02010600030101010101" pitchFamily="2" charset="-122"/>
                <a:ea typeface="SimSun" panose="02010600030101010101" pitchFamily="2" charset="-122"/>
                <a:cs typeface="SimSun-ExtB"/>
              </a:rPr>
              <a:t>年</a:t>
            </a:r>
            <a:r>
              <a:rPr lang="en-US" altLang="zh-CN" sz="4000" b="1" dirty="0">
                <a:latin typeface="SimSun" panose="02010600030101010101" pitchFamily="2" charset="-122"/>
                <a:ea typeface="SimSun" panose="02010600030101010101" pitchFamily="2" charset="-122"/>
                <a:cs typeface="SimSun-ExtB"/>
              </a:rPr>
              <a:t>, </a:t>
            </a:r>
            <a:r>
              <a:rPr lang="zh-CN" altLang="en-US" sz="4000" b="1" dirty="0">
                <a:latin typeface="SimSun" panose="02010600030101010101" pitchFamily="2" charset="-122"/>
                <a:ea typeface="SimSun" panose="02010600030101010101" pitchFamily="2" charset="-122"/>
                <a:cs typeface="SimSun-ExtB"/>
              </a:rPr>
              <a:t>还有回归的希望</a:t>
            </a:r>
            <a:r>
              <a:rPr lang="en-US" altLang="zh-CN" sz="4000" b="1" dirty="0">
                <a:latin typeface="SimSun" panose="02010600030101010101" pitchFamily="2" charset="-122"/>
                <a:ea typeface="SimSun" panose="02010600030101010101" pitchFamily="2" charset="-122"/>
                <a:cs typeface="SimSun-ExtB"/>
              </a:rPr>
              <a:t>.</a:t>
            </a:r>
          </a:p>
          <a:p>
            <a:pPr marL="742950" marR="0" lvl="0" indent="-742950">
              <a:lnSpc>
                <a:spcPct val="107000"/>
              </a:lnSpc>
              <a:spcBef>
                <a:spcPts val="0"/>
              </a:spcBef>
              <a:spcAft>
                <a:spcPts val="0"/>
              </a:spcAft>
              <a:buFont typeface="+mj-lt"/>
              <a:buAutoNum type="arabicPeriod" startAt="2"/>
            </a:pPr>
            <a:r>
              <a:rPr lang="zh-CN" altLang="en-US" sz="4000" b="1" dirty="0">
                <a:latin typeface="SimSun" panose="02010600030101010101" pitchFamily="2" charset="-122"/>
                <a:ea typeface="SimSun" panose="02010600030101010101" pitchFamily="2" charset="-122"/>
                <a:cs typeface="SimSun-ExtB"/>
              </a:rPr>
              <a:t>神容许约瑟不单替法老解梦有关七个丰年的粮食要被七个荒年所呑吃</a:t>
            </a:r>
            <a:r>
              <a:rPr lang="en-US" altLang="zh-CN" sz="4000" b="1" dirty="0">
                <a:latin typeface="SimSun" panose="02010600030101010101" pitchFamily="2" charset="-122"/>
                <a:ea typeface="SimSun" panose="02010600030101010101" pitchFamily="2" charset="-122"/>
                <a:cs typeface="SimSun-ExtB"/>
              </a:rPr>
              <a:t>, </a:t>
            </a:r>
            <a:r>
              <a:rPr lang="zh-CN" altLang="en-US" sz="4000" b="1" dirty="0">
                <a:latin typeface="SimSun" panose="02010600030101010101" pitchFamily="2" charset="-122"/>
                <a:ea typeface="SimSun" panose="02010600030101010101" pitchFamily="2" charset="-122"/>
                <a:cs typeface="SimSun-ExtB"/>
              </a:rPr>
              <a:t>他还向法老建议一个有效的管理和解决方案</a:t>
            </a:r>
            <a:r>
              <a:rPr lang="en-US" altLang="zh-CN" sz="4000" b="1" dirty="0">
                <a:latin typeface="SimSun" panose="02010600030101010101" pitchFamily="2" charset="-122"/>
                <a:ea typeface="SimSun" panose="02010600030101010101" pitchFamily="2" charset="-122"/>
                <a:cs typeface="SimSun-ExtB"/>
              </a:rPr>
              <a:t>, (41:34-36)</a:t>
            </a:r>
            <a:r>
              <a:rPr lang="zh-CN" altLang="en-US" sz="4000" b="1" dirty="0">
                <a:latin typeface="SimSun" panose="02010600030101010101" pitchFamily="2" charset="-122"/>
                <a:ea typeface="SimSun" panose="02010600030101010101" pitchFamily="2" charset="-122"/>
                <a:cs typeface="SimSun-ExtB"/>
              </a:rPr>
              <a:t>引致法老对他的伩任</a:t>
            </a:r>
            <a:r>
              <a:rPr lang="en-US" altLang="zh-CN" sz="4000" b="1" dirty="0">
                <a:latin typeface="SimSun" panose="02010600030101010101" pitchFamily="2" charset="-122"/>
                <a:ea typeface="SimSun" panose="02010600030101010101" pitchFamily="2" charset="-122"/>
                <a:cs typeface="SimSun-ExtB"/>
              </a:rPr>
              <a:t>.</a:t>
            </a:r>
          </a:p>
        </p:txBody>
      </p:sp>
      <p:sp>
        <p:nvSpPr>
          <p:cNvPr id="4" name="Date Placeholder 3"/>
          <p:cNvSpPr>
            <a:spLocks noGrp="1"/>
          </p:cNvSpPr>
          <p:nvPr>
            <p:ph type="dt" sz="half" idx="10"/>
          </p:nvPr>
        </p:nvSpPr>
        <p:spPr/>
        <p:txBody>
          <a:bodyPr/>
          <a:lstStyle/>
          <a:p>
            <a:fld id="{305448DC-9F27-47E5-B4DA-304E2A347D0B}"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11</a:t>
            </a:fld>
            <a:endParaRPr lang="en-US"/>
          </a:p>
        </p:txBody>
      </p:sp>
    </p:spTree>
    <p:extLst>
      <p:ext uri="{BB962C8B-B14F-4D97-AF65-F5344CB8AC3E}">
        <p14:creationId xmlns:p14="http://schemas.microsoft.com/office/powerpoint/2010/main" val="817507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871" y="0"/>
            <a:ext cx="9216871" cy="6176963"/>
          </a:xfrm>
        </p:spPr>
        <p:txBody>
          <a:bodyPr>
            <a:noAutofit/>
          </a:bodyPr>
          <a:lstStyle/>
          <a:p>
            <a:r>
              <a:rPr lang="zh-CN" altLang="en-US" sz="3600" b="1" dirty="0">
                <a:latin typeface="SimSun" panose="02010600030101010101" pitchFamily="2" charset="-122"/>
                <a:ea typeface="SimSun" panose="02010600030101010101" pitchFamily="2" charset="-122"/>
              </a:rPr>
              <a:t>法老立约瑟为全埃及的宰相</a:t>
            </a:r>
            <a:r>
              <a:rPr lang="en-US" sz="3600" b="1" dirty="0">
                <a:latin typeface="SimSun" panose="02010600030101010101" pitchFamily="2" charset="-122"/>
                <a:ea typeface="SimSun" panose="02010600030101010101" pitchFamily="2" charset="-122"/>
              </a:rPr>
              <a:t>, </a:t>
            </a:r>
            <a:r>
              <a:rPr lang="zh-CN" altLang="en-US" sz="3600" b="1" dirty="0">
                <a:latin typeface="SimSun" panose="02010600030101010101" pitchFamily="2" charset="-122"/>
                <a:ea typeface="SimSun" panose="02010600030101010101" pitchFamily="2" charset="-122"/>
              </a:rPr>
              <a:t>派他治理埃及全地</a:t>
            </a:r>
            <a:r>
              <a:rPr lang="en-US" altLang="zh-CN" sz="3600" b="1" dirty="0">
                <a:latin typeface="SimSun" panose="02010600030101010101" pitchFamily="2" charset="-122"/>
                <a:ea typeface="SimSun" panose="02010600030101010101" pitchFamily="2" charset="-122"/>
              </a:rPr>
              <a:t>.</a:t>
            </a:r>
          </a:p>
          <a:p>
            <a:r>
              <a:rPr lang="zh-CN" altLang="en-US" sz="3600" b="1" dirty="0">
                <a:latin typeface="SimSun" panose="02010600030101010101" pitchFamily="2" charset="-122"/>
                <a:ea typeface="SimSun" panose="02010600030101010101" pitchFamily="2" charset="-122"/>
              </a:rPr>
              <a:t>法老赐名给约瑟，叫撒发那忒巴内亚，又将安城的祭司波提非拉的女儿亚西纳给他为妻</a:t>
            </a:r>
            <a:endParaRPr lang="en-US" sz="3600" dirty="0">
              <a:latin typeface="SimSun" panose="02010600030101010101" pitchFamily="2" charset="-122"/>
              <a:ea typeface="SimSun" panose="02010600030101010101" pitchFamily="2" charset="-122"/>
            </a:endParaRPr>
          </a:p>
          <a:p>
            <a:r>
              <a:rPr lang="zh-CN" altLang="en-US" sz="3600" b="1" dirty="0">
                <a:latin typeface="SimSun" panose="02010600030101010101" pitchFamily="2" charset="-122"/>
                <a:ea typeface="SimSun" panose="02010600030101010101" pitchFamily="2" charset="-122"/>
              </a:rPr>
              <a:t>约瑟回报法老的伩任</a:t>
            </a:r>
            <a:r>
              <a:rPr lang="en-US" sz="3600" b="1" dirty="0">
                <a:latin typeface="SimSun" panose="02010600030101010101" pitchFamily="2" charset="-122"/>
                <a:ea typeface="SimSun" panose="02010600030101010101" pitchFamily="2" charset="-122"/>
              </a:rPr>
              <a:t>:</a:t>
            </a:r>
            <a:endParaRPr lang="en-US" sz="3600" dirty="0">
              <a:latin typeface="SimSun" panose="02010600030101010101" pitchFamily="2" charset="-122"/>
              <a:ea typeface="SimSun" panose="02010600030101010101" pitchFamily="2" charset="-122"/>
            </a:endParaRPr>
          </a:p>
          <a:p>
            <a:r>
              <a:rPr lang="en-US" sz="3600" b="1" dirty="0">
                <a:latin typeface="SimSun" panose="02010600030101010101" pitchFamily="2" charset="-122"/>
                <a:ea typeface="SimSun" panose="02010600030101010101" pitchFamily="2" charset="-122"/>
              </a:rPr>
              <a:t>(1) </a:t>
            </a:r>
            <a:r>
              <a:rPr lang="zh-CN" altLang="en-US" sz="3600" b="1" dirty="0">
                <a:latin typeface="SimSun" panose="02010600030101010101" pitchFamily="2" charset="-122"/>
                <a:ea typeface="SimSun" panose="02010600030101010101" pitchFamily="2" charset="-122"/>
              </a:rPr>
              <a:t>尽忠聀守</a:t>
            </a:r>
            <a:r>
              <a:rPr lang="en-US" sz="3600" b="1">
                <a:latin typeface="SimSun" panose="02010600030101010101" pitchFamily="2" charset="-122"/>
                <a:ea typeface="SimSun" panose="02010600030101010101" pitchFamily="2" charset="-122"/>
              </a:rPr>
              <a:t>(41:46 </a:t>
            </a:r>
            <a:r>
              <a:rPr lang="zh-CN" altLang="en-US" sz="3600" b="1">
                <a:latin typeface="SimSun" panose="02010600030101010101" pitchFamily="2" charset="-122"/>
                <a:ea typeface="SimSun" panose="02010600030101010101" pitchFamily="2" charset="-122"/>
              </a:rPr>
              <a:t>出</a:t>
            </a:r>
            <a:r>
              <a:rPr lang="zh-CN" altLang="en-US" sz="3600" b="1" dirty="0">
                <a:latin typeface="SimSun" panose="02010600030101010101" pitchFamily="2" charset="-122"/>
                <a:ea typeface="SimSun" panose="02010600030101010101" pitchFamily="2" charset="-122"/>
              </a:rPr>
              <a:t>去巡行埃及地</a:t>
            </a:r>
            <a:r>
              <a:rPr lang="en-US" sz="3600" b="1" dirty="0">
                <a:latin typeface="SimSun" panose="02010600030101010101" pitchFamily="2" charset="-122"/>
                <a:ea typeface="SimSun" panose="02010600030101010101" pitchFamily="2" charset="-122"/>
              </a:rPr>
              <a:t>), </a:t>
            </a:r>
            <a:endParaRPr lang="en-US" sz="3600" dirty="0">
              <a:latin typeface="SimSun" panose="02010600030101010101" pitchFamily="2" charset="-122"/>
              <a:ea typeface="SimSun" panose="02010600030101010101" pitchFamily="2" charset="-122"/>
            </a:endParaRPr>
          </a:p>
          <a:p>
            <a:r>
              <a:rPr lang="en-US" sz="3600" b="1" dirty="0">
                <a:latin typeface="SimSun" panose="02010600030101010101" pitchFamily="2" charset="-122"/>
                <a:ea typeface="SimSun" panose="02010600030101010101" pitchFamily="2" charset="-122"/>
              </a:rPr>
              <a:t>(2) </a:t>
            </a:r>
            <a:r>
              <a:rPr lang="zh-CN" altLang="en-US" sz="3600" b="1" dirty="0">
                <a:latin typeface="SimSun" panose="02010600030101010101" pitchFamily="2" charset="-122"/>
                <a:ea typeface="SimSun" panose="02010600030101010101" pitchFamily="2" charset="-122"/>
              </a:rPr>
              <a:t>儲粮防饥</a:t>
            </a:r>
            <a:r>
              <a:rPr lang="en-US" sz="3600" b="1" dirty="0">
                <a:latin typeface="SimSun" panose="02010600030101010101" pitchFamily="2" charset="-122"/>
                <a:ea typeface="SimSun" panose="02010600030101010101" pitchFamily="2" charset="-122"/>
              </a:rPr>
              <a:t>: (48</a:t>
            </a:r>
            <a:r>
              <a:rPr lang="zh-CN" altLang="en-US" sz="3600" b="1" dirty="0">
                <a:latin typeface="SimSun" panose="02010600030101010101" pitchFamily="2" charset="-122"/>
                <a:ea typeface="SimSun" panose="02010600030101010101" pitchFamily="2" charset="-122"/>
              </a:rPr>
              <a:t>约瑟聚敛埃及地七个丰年一切的粮食，把粮食积存在各城里</a:t>
            </a:r>
            <a:r>
              <a:rPr lang="en-US" sz="3600" b="1" dirty="0">
                <a:latin typeface="SimSun" panose="02010600030101010101" pitchFamily="2" charset="-122"/>
                <a:ea typeface="SimSun" panose="02010600030101010101" pitchFamily="2" charset="-122"/>
              </a:rPr>
              <a:t>. </a:t>
            </a:r>
            <a:r>
              <a:rPr lang="zh-CN" altLang="en-US" sz="3600" b="1" dirty="0">
                <a:latin typeface="SimSun" panose="02010600030101010101" pitchFamily="2" charset="-122"/>
                <a:ea typeface="SimSun" panose="02010600030101010101" pitchFamily="2" charset="-122"/>
              </a:rPr>
              <a:t>各城周围田地的粮食都积存在本城里</a:t>
            </a:r>
            <a:r>
              <a:rPr lang="en-US" sz="3600" b="1" dirty="0">
                <a:latin typeface="SimSun" panose="02010600030101010101" pitchFamily="2" charset="-122"/>
                <a:ea typeface="SimSun" panose="02010600030101010101" pitchFamily="2" charset="-122"/>
              </a:rPr>
              <a:t>;41:54</a:t>
            </a:r>
            <a:r>
              <a:rPr lang="zh-CN" altLang="en-US" sz="3600" b="1" dirty="0">
                <a:latin typeface="SimSun" panose="02010600030101010101" pitchFamily="2" charset="-122"/>
                <a:ea typeface="SimSun" panose="02010600030101010101" pitchFamily="2" charset="-122"/>
              </a:rPr>
              <a:t>七个荒年就来了</a:t>
            </a:r>
            <a:r>
              <a:rPr lang="en-US" sz="3600" b="1" dirty="0">
                <a:latin typeface="SimSun" panose="02010600030101010101" pitchFamily="2" charset="-122"/>
                <a:ea typeface="SimSun" panose="02010600030101010101" pitchFamily="2" charset="-122"/>
              </a:rPr>
              <a:t>. </a:t>
            </a:r>
            <a:r>
              <a:rPr lang="zh-CN" altLang="en-US" sz="3600" b="1" dirty="0">
                <a:latin typeface="SimSun" panose="02010600030101010101" pitchFamily="2" charset="-122"/>
                <a:ea typeface="SimSun" panose="02010600030101010101" pitchFamily="2" charset="-122"/>
              </a:rPr>
              <a:t>正如约瑟所说的，各地都有饥荒</a:t>
            </a:r>
            <a:r>
              <a:rPr lang="en-US" sz="3600" b="1" dirty="0">
                <a:latin typeface="SimSun" panose="02010600030101010101" pitchFamily="2" charset="-122"/>
                <a:ea typeface="SimSun" panose="02010600030101010101" pitchFamily="2" charset="-122"/>
              </a:rPr>
              <a:t>. </a:t>
            </a:r>
            <a:r>
              <a:rPr lang="zh-CN" altLang="en-US" sz="3600" b="1" dirty="0">
                <a:latin typeface="SimSun" panose="02010600030101010101" pitchFamily="2" charset="-122"/>
                <a:ea typeface="SimSun" panose="02010600030101010101" pitchFamily="2" charset="-122"/>
              </a:rPr>
              <a:t>惟独埃及全地有粮食</a:t>
            </a:r>
            <a:r>
              <a:rPr lang="en-US" sz="3600" b="1" dirty="0">
                <a:latin typeface="SimSun" panose="02010600030101010101" pitchFamily="2" charset="-122"/>
                <a:ea typeface="SimSun" panose="02010600030101010101" pitchFamily="2" charset="-122"/>
              </a:rPr>
              <a:t>.)</a:t>
            </a:r>
            <a:endParaRPr lang="en-US" sz="3600" dirty="0">
              <a:latin typeface="SimSun" panose="02010600030101010101" pitchFamily="2" charset="-122"/>
              <a:ea typeface="SimSun" panose="02010600030101010101" pitchFamily="2" charset="-122"/>
            </a:endParaRPr>
          </a:p>
        </p:txBody>
      </p:sp>
      <p:sp>
        <p:nvSpPr>
          <p:cNvPr id="4" name="Date Placeholder 3"/>
          <p:cNvSpPr>
            <a:spLocks noGrp="1"/>
          </p:cNvSpPr>
          <p:nvPr>
            <p:ph type="dt" sz="half" idx="10"/>
          </p:nvPr>
        </p:nvSpPr>
        <p:spPr/>
        <p:txBody>
          <a:bodyPr/>
          <a:lstStyle/>
          <a:p>
            <a:fld id="{FDEC1830-25B1-47BB-87E2-98863C81D545}"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12</a:t>
            </a:fld>
            <a:endParaRPr lang="en-US"/>
          </a:p>
        </p:txBody>
      </p:sp>
    </p:spTree>
    <p:extLst>
      <p:ext uri="{BB962C8B-B14F-4D97-AF65-F5344CB8AC3E}">
        <p14:creationId xmlns:p14="http://schemas.microsoft.com/office/powerpoint/2010/main" val="434796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871" y="120316"/>
            <a:ext cx="9216871" cy="6056647"/>
          </a:xfrm>
        </p:spPr>
        <p:txBody>
          <a:bodyPr>
            <a:noAutofit/>
          </a:bodyPr>
          <a:lstStyle/>
          <a:p>
            <a:r>
              <a:rPr lang="zh-CN" altLang="en-US" sz="4000" b="1" dirty="0">
                <a:latin typeface="SimSun" panose="02010600030101010101" pitchFamily="2" charset="-122"/>
                <a:ea typeface="SimSun" panose="02010600030101010101" pitchFamily="2" charset="-122"/>
              </a:rPr>
              <a:t>安城的祭司波提非拉的女儿亚西纳给约瑟生了两个儿子</a:t>
            </a:r>
            <a:r>
              <a:rPr lang="en-US" sz="4000" b="1" dirty="0">
                <a:latin typeface="SimSun" panose="02010600030101010101" pitchFamily="2" charset="-122"/>
                <a:ea typeface="SimSun" panose="02010600030101010101" pitchFamily="2" charset="-122"/>
              </a:rPr>
              <a:t>. </a:t>
            </a:r>
            <a:r>
              <a:rPr lang="zh-CN" altLang="en-US" sz="4000" b="1" dirty="0">
                <a:latin typeface="SimSun" panose="02010600030101010101" pitchFamily="2" charset="-122"/>
                <a:ea typeface="SimSun" panose="02010600030101010101" pitchFamily="2" charset="-122"/>
              </a:rPr>
              <a:t>约瑟给长子起名叫玛拿西</a:t>
            </a:r>
            <a:r>
              <a:rPr lang="en-US" altLang="zh-CN" sz="4000" b="1" dirty="0">
                <a:latin typeface="SimSun" panose="02010600030101010101" pitchFamily="2" charset="-122"/>
                <a:ea typeface="SimSun" panose="02010600030101010101" pitchFamily="2" charset="-122"/>
              </a:rPr>
              <a:t>, </a:t>
            </a:r>
            <a:r>
              <a:rPr lang="zh-CN" altLang="en-US" sz="4000" b="1" dirty="0">
                <a:latin typeface="SimSun" panose="02010600030101010101" pitchFamily="2" charset="-122"/>
                <a:ea typeface="SimSun" panose="02010600030101010101" pitchFamily="2" charset="-122"/>
              </a:rPr>
              <a:t>因为他说，神使我忘了一切的困苦和我父的全家</a:t>
            </a:r>
            <a:r>
              <a:rPr lang="en-US" sz="4000" b="1" dirty="0">
                <a:latin typeface="SimSun" panose="02010600030101010101" pitchFamily="2" charset="-122"/>
                <a:ea typeface="SimSun" panose="02010600030101010101" pitchFamily="2" charset="-122"/>
              </a:rPr>
              <a:t>. </a:t>
            </a:r>
            <a:r>
              <a:rPr lang="zh-CN" altLang="en-US" sz="4000" b="1" dirty="0">
                <a:latin typeface="SimSun" panose="02010600030101010101" pitchFamily="2" charset="-122"/>
                <a:ea typeface="SimSun" panose="02010600030101010101" pitchFamily="2" charset="-122"/>
              </a:rPr>
              <a:t>他给次子起名叫以法莲</a:t>
            </a:r>
            <a:r>
              <a:rPr lang="en-US" altLang="zh-CN" sz="4000" b="1" dirty="0">
                <a:latin typeface="SimSun" panose="02010600030101010101" pitchFamily="2" charset="-122"/>
                <a:ea typeface="SimSun" panose="02010600030101010101" pitchFamily="2" charset="-122"/>
              </a:rPr>
              <a:t>, </a:t>
            </a:r>
            <a:r>
              <a:rPr lang="zh-CN" altLang="en-US" sz="4000" b="1" dirty="0">
                <a:latin typeface="SimSun" panose="02010600030101010101" pitchFamily="2" charset="-122"/>
                <a:ea typeface="SimSun" panose="02010600030101010101" pitchFamily="2" charset="-122"/>
              </a:rPr>
              <a:t>因为他说，神使我在受苦的地方昌盛</a:t>
            </a:r>
            <a:r>
              <a:rPr lang="en-US" sz="4000" b="1" dirty="0">
                <a:latin typeface="SimSun" panose="02010600030101010101" pitchFamily="2" charset="-122"/>
                <a:ea typeface="SimSun" panose="02010600030101010101" pitchFamily="2" charset="-122"/>
              </a:rPr>
              <a:t>. </a:t>
            </a:r>
            <a:r>
              <a:rPr lang="zh-CN" altLang="en-US" sz="4000" b="1" dirty="0">
                <a:latin typeface="SimSun" panose="02010600030101010101" pitchFamily="2" charset="-122"/>
                <a:ea typeface="SimSun" panose="02010600030101010101" pitchFamily="2" charset="-122"/>
              </a:rPr>
              <a:t>约瑟在埃及所生二子都改名纪念神</a:t>
            </a:r>
            <a:r>
              <a:rPr lang="en-US" sz="4000" b="1" dirty="0">
                <a:latin typeface="SimSun" panose="02010600030101010101" pitchFamily="2" charset="-122"/>
                <a:ea typeface="SimSun" panose="02010600030101010101" pitchFamily="2" charset="-122"/>
              </a:rPr>
              <a:t> (41:51,52). </a:t>
            </a:r>
            <a:r>
              <a:rPr lang="zh-CN" altLang="en-US" sz="4000" b="1" dirty="0">
                <a:latin typeface="SimSun" panose="02010600030101010101" pitchFamily="2" charset="-122"/>
                <a:ea typeface="SimSun" panose="02010600030101010101" pitchFamily="2" charset="-122"/>
              </a:rPr>
              <a:t>因此约瑟在多神的埃及中仍坚持他对耶和华的伩仰</a:t>
            </a:r>
            <a:r>
              <a:rPr lang="en-US" sz="4000" b="1" dirty="0">
                <a:latin typeface="SimSun" panose="02010600030101010101" pitchFamily="2" charset="-122"/>
                <a:ea typeface="SimSun" panose="02010600030101010101" pitchFamily="2" charset="-122"/>
              </a:rPr>
              <a:t>, </a:t>
            </a:r>
            <a:r>
              <a:rPr lang="zh-CN" altLang="en-US" sz="4000" b="1" dirty="0">
                <a:latin typeface="SimSun" panose="02010600030101010101" pitchFamily="2" charset="-122"/>
                <a:ea typeface="SimSun" panose="02010600030101010101" pitchFamily="2" charset="-122"/>
              </a:rPr>
              <a:t>連法老也欢迎他一家来埃及</a:t>
            </a:r>
            <a:r>
              <a:rPr lang="en-US" sz="4000" b="1" dirty="0">
                <a:latin typeface="SimSun" panose="02010600030101010101" pitchFamily="2" charset="-122"/>
                <a:ea typeface="SimSun" panose="02010600030101010101" pitchFamily="2" charset="-122"/>
              </a:rPr>
              <a:t>(</a:t>
            </a:r>
            <a:r>
              <a:rPr lang="zh-CN" altLang="en-US" sz="4000" b="1" dirty="0">
                <a:latin typeface="SimSun" panose="02010600030101010101" pitchFamily="2" charset="-122"/>
                <a:ea typeface="SimSun" panose="02010600030101010101" pitchFamily="2" charset="-122"/>
              </a:rPr>
              <a:t>参</a:t>
            </a:r>
            <a:r>
              <a:rPr lang="en-US" sz="4000" b="1" dirty="0">
                <a:latin typeface="SimSun" panose="02010600030101010101" pitchFamily="2" charset="-122"/>
                <a:ea typeface="SimSun" panose="02010600030101010101" pitchFamily="2" charset="-122"/>
              </a:rPr>
              <a:t>45:16).</a:t>
            </a:r>
            <a:r>
              <a:rPr lang="zh-CN" altLang="en-US" sz="4000" b="1" dirty="0">
                <a:latin typeface="SimSun" panose="02010600030101010101" pitchFamily="2" charset="-122"/>
                <a:ea typeface="SimSun" panose="02010600030101010101" pitchFamily="2" charset="-122"/>
              </a:rPr>
              <a:t>是我们在不伩独一真神的今天社会中一个好榜样</a:t>
            </a:r>
            <a:r>
              <a:rPr lang="en-US" sz="4000" b="1" dirty="0">
                <a:latin typeface="SimSun" panose="02010600030101010101" pitchFamily="2" charset="-122"/>
                <a:ea typeface="SimSun" panose="02010600030101010101" pitchFamily="2" charset="-122"/>
              </a:rPr>
              <a:t>.</a:t>
            </a:r>
            <a:endParaRPr lang="en-US" sz="4000" dirty="0">
              <a:latin typeface="SimSun" panose="02010600030101010101" pitchFamily="2" charset="-122"/>
              <a:ea typeface="SimSun" panose="02010600030101010101" pitchFamily="2" charset="-122"/>
            </a:endParaRPr>
          </a:p>
        </p:txBody>
      </p:sp>
      <p:sp>
        <p:nvSpPr>
          <p:cNvPr id="4" name="Date Placeholder 3"/>
          <p:cNvSpPr>
            <a:spLocks noGrp="1"/>
          </p:cNvSpPr>
          <p:nvPr>
            <p:ph type="dt" sz="half" idx="10"/>
          </p:nvPr>
        </p:nvSpPr>
        <p:spPr/>
        <p:txBody>
          <a:bodyPr/>
          <a:lstStyle/>
          <a:p>
            <a:fld id="{FDEC1830-25B1-47BB-87E2-98863C81D545}"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13</a:t>
            </a:fld>
            <a:endParaRPr lang="en-US"/>
          </a:p>
        </p:txBody>
      </p:sp>
    </p:spTree>
    <p:extLst>
      <p:ext uri="{BB962C8B-B14F-4D97-AF65-F5344CB8AC3E}">
        <p14:creationId xmlns:p14="http://schemas.microsoft.com/office/powerpoint/2010/main" val="3319912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871" y="120316"/>
            <a:ext cx="9216871" cy="6056647"/>
          </a:xfrm>
        </p:spPr>
        <p:txBody>
          <a:bodyPr>
            <a:noAutofit/>
          </a:bodyPr>
          <a:lstStyle/>
          <a:p>
            <a:r>
              <a:rPr lang="zh-CN" altLang="en-US" sz="3400" b="1" dirty="0">
                <a:latin typeface="SimSun" panose="02010600030101010101" pitchFamily="2" charset="-122"/>
                <a:ea typeface="SimSun" panose="02010600030101010101" pitchFamily="2" charset="-122"/>
              </a:rPr>
              <a:t>神籍着法老的梦</a:t>
            </a:r>
            <a:r>
              <a:rPr lang="en-US" sz="3400" b="1" dirty="0">
                <a:latin typeface="SimSun" panose="02010600030101010101" pitchFamily="2" charset="-122"/>
                <a:ea typeface="SimSun" panose="02010600030101010101" pitchFamily="2" charset="-122"/>
              </a:rPr>
              <a:t>, </a:t>
            </a:r>
            <a:r>
              <a:rPr lang="zh-CN" altLang="en-US" sz="3400" b="1" dirty="0">
                <a:latin typeface="SimSun" panose="02010600030101010101" pitchFamily="2" charset="-122"/>
                <a:ea typeface="SimSun" panose="02010600030101010101" pitchFamily="2" charset="-122"/>
              </a:rPr>
              <a:t>酒政的及时记忆</a:t>
            </a:r>
            <a:r>
              <a:rPr lang="en-US" sz="3400" b="1" dirty="0">
                <a:latin typeface="SimSun" panose="02010600030101010101" pitchFamily="2" charset="-122"/>
                <a:ea typeface="SimSun" panose="02010600030101010101" pitchFamily="2" charset="-122"/>
              </a:rPr>
              <a:t>, </a:t>
            </a:r>
            <a:r>
              <a:rPr lang="zh-CN" altLang="en-US" sz="3400" b="1" dirty="0">
                <a:latin typeface="SimSun" panose="02010600030101010101" pitchFamily="2" charset="-122"/>
                <a:ea typeface="SimSun" panose="02010600030101010101" pitchFamily="2" charset="-122"/>
              </a:rPr>
              <a:t>约瑟的当机立断</a:t>
            </a:r>
            <a:r>
              <a:rPr lang="en-US" sz="3400" b="1" dirty="0">
                <a:latin typeface="SimSun" panose="02010600030101010101" pitchFamily="2" charset="-122"/>
                <a:ea typeface="SimSun" panose="02010600030101010101" pitchFamily="2" charset="-122"/>
              </a:rPr>
              <a:t>, </a:t>
            </a:r>
            <a:r>
              <a:rPr lang="zh-CN" altLang="en-US" sz="3400" b="1" dirty="0">
                <a:latin typeface="SimSun" panose="02010600030101010101" pitchFamily="2" charset="-122"/>
                <a:ea typeface="SimSun" panose="02010600030101010101" pitchFamily="2" charset="-122"/>
              </a:rPr>
              <a:t>和有效管理粮荒</a:t>
            </a:r>
            <a:r>
              <a:rPr lang="en-US" sz="3400" b="1" dirty="0">
                <a:latin typeface="SimSun" panose="02010600030101010101" pitchFamily="2" charset="-122"/>
                <a:ea typeface="SimSun" panose="02010600030101010101" pitchFamily="2" charset="-122"/>
              </a:rPr>
              <a:t>. </a:t>
            </a:r>
            <a:r>
              <a:rPr lang="zh-CN" altLang="en-US" sz="3400" b="1" dirty="0">
                <a:latin typeface="SimSun" panose="02010600030101010101" pitchFamily="2" charset="-122"/>
                <a:ea typeface="SimSun" panose="02010600030101010101" pitchFamily="2" charset="-122"/>
              </a:rPr>
              <a:t>使各地人都要来埃及籴粮</a:t>
            </a:r>
            <a:r>
              <a:rPr lang="en-US" sz="3400" b="1" dirty="0">
                <a:latin typeface="SimSun" panose="02010600030101010101" pitchFamily="2" charset="-122"/>
                <a:ea typeface="SimSun" panose="02010600030101010101" pitchFamily="2" charset="-122"/>
              </a:rPr>
              <a:t>,  </a:t>
            </a:r>
            <a:r>
              <a:rPr lang="zh-CN" altLang="en-US" sz="3400" b="1" dirty="0">
                <a:latin typeface="SimSun" panose="02010600030101010101" pitchFamily="2" charset="-122"/>
                <a:ea typeface="SimSun" panose="02010600030101010101" pitchFamily="2" charset="-122"/>
              </a:rPr>
              <a:t>包括他自己一家人</a:t>
            </a:r>
            <a:r>
              <a:rPr lang="en-US" sz="3400" b="1" dirty="0">
                <a:latin typeface="SimSun" panose="02010600030101010101" pitchFamily="2" charset="-122"/>
                <a:ea typeface="SimSun" panose="02010600030101010101" pitchFamily="2" charset="-122"/>
              </a:rPr>
              <a:t>, </a:t>
            </a:r>
            <a:r>
              <a:rPr lang="zh-CN" altLang="en-US" sz="3400" b="1" dirty="0">
                <a:latin typeface="SimSun" panose="02010600030101010101" pitchFamily="2" charset="-122"/>
                <a:ea typeface="SimSun" panose="02010600030101010101" pitchFamily="2" charset="-122"/>
              </a:rPr>
              <a:t>完成祂将要从埃及带出以色列人的救赎计划</a:t>
            </a:r>
            <a:r>
              <a:rPr lang="en-US" sz="3400" b="1" dirty="0">
                <a:latin typeface="SimSun" panose="02010600030101010101" pitchFamily="2" charset="-122"/>
                <a:ea typeface="SimSun" panose="02010600030101010101" pitchFamily="2" charset="-122"/>
              </a:rPr>
              <a:t>. </a:t>
            </a:r>
            <a:endParaRPr lang="en-US" sz="3400" dirty="0">
              <a:latin typeface="SimSun" panose="02010600030101010101" pitchFamily="2" charset="-122"/>
              <a:ea typeface="SimSun" panose="02010600030101010101" pitchFamily="2" charset="-122"/>
            </a:endParaRPr>
          </a:p>
          <a:p>
            <a:r>
              <a:rPr lang="zh-CN" altLang="en-US" sz="3400" b="1" dirty="0">
                <a:latin typeface="SimSun" panose="02010600030101010101" pitchFamily="2" charset="-122"/>
                <a:ea typeface="SimSun" panose="02010600030101010101" pitchFamily="2" charset="-122"/>
              </a:rPr>
              <a:t>神全能早己预定之事一定成就</a:t>
            </a:r>
            <a:r>
              <a:rPr lang="en-US" sz="3400" b="1" dirty="0">
                <a:latin typeface="SimSun" panose="02010600030101010101" pitchFamily="2" charset="-122"/>
                <a:ea typeface="SimSun" panose="02010600030101010101" pitchFamily="2" charset="-122"/>
              </a:rPr>
              <a:t>, </a:t>
            </a:r>
            <a:r>
              <a:rPr lang="zh-CN" altLang="en-US" sz="3400" b="1" dirty="0">
                <a:latin typeface="SimSun" panose="02010600030101010101" pitchFamily="2" charset="-122"/>
                <a:ea typeface="SimSun" panose="02010600030101010101" pitchFamily="2" charset="-122"/>
              </a:rPr>
              <a:t>如约瑟一样尊主为大的人也要应用才智</a:t>
            </a:r>
            <a:r>
              <a:rPr lang="en-US" sz="3400" b="1" dirty="0">
                <a:latin typeface="SimSun" panose="02010600030101010101" pitchFamily="2" charset="-122"/>
                <a:ea typeface="SimSun" panose="02010600030101010101" pitchFamily="2" charset="-122"/>
              </a:rPr>
              <a:t>, </a:t>
            </a:r>
            <a:r>
              <a:rPr lang="zh-CN" altLang="en-US" sz="3400" b="1" dirty="0">
                <a:latin typeface="SimSun" panose="02010600030101010101" pitchFamily="2" charset="-122"/>
                <a:ea typeface="SimSun" panose="02010600030101010101" pitchFamily="2" charset="-122"/>
              </a:rPr>
              <a:t>尽忠聀守</a:t>
            </a:r>
            <a:r>
              <a:rPr lang="en-US" sz="3400" b="1" dirty="0">
                <a:latin typeface="SimSun" panose="02010600030101010101" pitchFamily="2" charset="-122"/>
                <a:ea typeface="SimSun" panose="02010600030101010101" pitchFamily="2" charset="-122"/>
              </a:rPr>
              <a:t>, </a:t>
            </a:r>
            <a:r>
              <a:rPr lang="zh-CN" altLang="en-US" sz="3400" b="1" dirty="0">
                <a:latin typeface="SimSun" panose="02010600030101010101" pitchFamily="2" charset="-122"/>
                <a:ea typeface="SimSun" panose="02010600030101010101" pitchFamily="2" charset="-122"/>
              </a:rPr>
              <a:t>才可被神用为执行祂旨意的人</a:t>
            </a:r>
            <a:r>
              <a:rPr lang="en-US" sz="3400" b="1" dirty="0">
                <a:latin typeface="SimSun" panose="02010600030101010101" pitchFamily="2" charset="-122"/>
                <a:ea typeface="SimSun" panose="02010600030101010101" pitchFamily="2" charset="-122"/>
              </a:rPr>
              <a:t>.</a:t>
            </a:r>
            <a:endParaRPr lang="en-US" sz="3400" dirty="0">
              <a:latin typeface="SimSun" panose="02010600030101010101" pitchFamily="2" charset="-122"/>
              <a:ea typeface="SimSun" panose="02010600030101010101" pitchFamily="2" charset="-122"/>
            </a:endParaRPr>
          </a:p>
          <a:p>
            <a:r>
              <a:rPr lang="en-US" sz="3400" b="1" dirty="0">
                <a:latin typeface="SimSun" panose="02010600030101010101" pitchFamily="2" charset="-122"/>
                <a:ea typeface="SimSun" panose="02010600030101010101" pitchFamily="2" charset="-122"/>
              </a:rPr>
              <a:t>41</a:t>
            </a:r>
            <a:r>
              <a:rPr lang="zh-CN" altLang="en-US" sz="3400" b="1" dirty="0">
                <a:latin typeface="SimSun" panose="02010600030101010101" pitchFamily="2" charset="-122"/>
                <a:ea typeface="SimSun" panose="02010600030101010101" pitchFamily="2" charset="-122"/>
              </a:rPr>
              <a:t>章详述约瑟籍着神奇妙的安排和他当机立断的智慧</a:t>
            </a:r>
            <a:r>
              <a:rPr lang="en-US" sz="3400" b="1" dirty="0">
                <a:latin typeface="SimSun" panose="02010600030101010101" pitchFamily="2" charset="-122"/>
                <a:ea typeface="SimSun" panose="02010600030101010101" pitchFamily="2" charset="-122"/>
              </a:rPr>
              <a:t>, </a:t>
            </a:r>
            <a:r>
              <a:rPr lang="zh-CN" altLang="en-US" sz="3400" b="1" dirty="0">
                <a:latin typeface="SimSun" panose="02010600030101010101" pitchFamily="2" charset="-122"/>
                <a:ea typeface="SimSun" panose="02010600030101010101" pitchFamily="2" charset="-122"/>
              </a:rPr>
              <a:t>替法老解梦</a:t>
            </a:r>
            <a:r>
              <a:rPr lang="en-US" sz="3400" b="1" dirty="0">
                <a:latin typeface="SimSun" panose="02010600030101010101" pitchFamily="2" charset="-122"/>
                <a:ea typeface="SimSun" panose="02010600030101010101" pitchFamily="2" charset="-122"/>
              </a:rPr>
              <a:t>, </a:t>
            </a:r>
            <a:r>
              <a:rPr lang="zh-CN" altLang="en-US" sz="3400" b="1" dirty="0">
                <a:latin typeface="SimSun" panose="02010600030101010101" pitchFamily="2" charset="-122"/>
                <a:ea typeface="SimSun" panose="02010600030101010101" pitchFamily="2" charset="-122"/>
              </a:rPr>
              <a:t>得到法老的青睐</a:t>
            </a:r>
            <a:r>
              <a:rPr lang="en-US" sz="3400" b="1" dirty="0">
                <a:latin typeface="SimSun" panose="02010600030101010101" pitchFamily="2" charset="-122"/>
                <a:ea typeface="SimSun" panose="02010600030101010101" pitchFamily="2" charset="-122"/>
              </a:rPr>
              <a:t>, </a:t>
            </a:r>
            <a:r>
              <a:rPr lang="zh-CN" altLang="en-US" sz="3400" b="1" dirty="0">
                <a:latin typeface="SimSun" panose="02010600030101010101" pitchFamily="2" charset="-122"/>
                <a:ea typeface="SimSun" panose="02010600030101010101" pitchFamily="2" charset="-122"/>
              </a:rPr>
              <a:t>被委任为埃及的宰相</a:t>
            </a:r>
            <a:r>
              <a:rPr lang="en-US" sz="3400" b="1" dirty="0">
                <a:latin typeface="SimSun" panose="02010600030101010101" pitchFamily="2" charset="-122"/>
                <a:ea typeface="SimSun" panose="02010600030101010101" pitchFamily="2" charset="-122"/>
              </a:rPr>
              <a:t>, </a:t>
            </a:r>
            <a:r>
              <a:rPr lang="zh-CN" altLang="en-US" sz="3400" b="1" dirty="0">
                <a:latin typeface="SimSun" panose="02010600030101010101" pitchFamily="2" charset="-122"/>
                <a:ea typeface="SimSun" panose="02010600030101010101" pitchFamily="2" charset="-122"/>
              </a:rPr>
              <a:t>约瑟应用管理才能和智慧</a:t>
            </a:r>
            <a:r>
              <a:rPr lang="en-US" sz="3400" b="1" dirty="0">
                <a:latin typeface="SimSun" panose="02010600030101010101" pitchFamily="2" charset="-122"/>
                <a:ea typeface="SimSun" panose="02010600030101010101" pitchFamily="2" charset="-122"/>
              </a:rPr>
              <a:t>, </a:t>
            </a:r>
            <a:r>
              <a:rPr lang="zh-CN" altLang="en-US" sz="3400" b="1" dirty="0">
                <a:latin typeface="SimSun" panose="02010600030101010101" pitchFamily="2" charset="-122"/>
                <a:ea typeface="SimSun" panose="02010600030101010101" pitchFamily="2" charset="-122"/>
              </a:rPr>
              <a:t>为法老有效地在丰年儲粮</a:t>
            </a:r>
            <a:r>
              <a:rPr lang="en-US" sz="3400" b="1" dirty="0">
                <a:latin typeface="SimSun" panose="02010600030101010101" pitchFamily="2" charset="-122"/>
                <a:ea typeface="SimSun" panose="02010600030101010101" pitchFamily="2" charset="-122"/>
              </a:rPr>
              <a:t>, </a:t>
            </a:r>
            <a:r>
              <a:rPr lang="zh-CN" altLang="en-US" sz="3400" b="1" dirty="0">
                <a:latin typeface="SimSun" panose="02010600030101010101" pitchFamily="2" charset="-122"/>
                <a:ea typeface="SimSun" panose="02010600030101010101" pitchFamily="2" charset="-122"/>
              </a:rPr>
              <a:t>在荒年㧱來解决粮食问题</a:t>
            </a:r>
            <a:r>
              <a:rPr lang="en-US" sz="3400" b="1" dirty="0">
                <a:latin typeface="SimSun" panose="02010600030101010101" pitchFamily="2" charset="-122"/>
                <a:ea typeface="SimSun" panose="02010600030101010101" pitchFamily="2" charset="-122"/>
              </a:rPr>
              <a:t>.</a:t>
            </a:r>
            <a:endParaRPr lang="en-US" sz="3400" dirty="0">
              <a:latin typeface="SimSun" panose="02010600030101010101" pitchFamily="2" charset="-122"/>
              <a:ea typeface="SimSun" panose="02010600030101010101" pitchFamily="2" charset="-122"/>
            </a:endParaRPr>
          </a:p>
        </p:txBody>
      </p:sp>
      <p:sp>
        <p:nvSpPr>
          <p:cNvPr id="4" name="Date Placeholder 3"/>
          <p:cNvSpPr>
            <a:spLocks noGrp="1"/>
          </p:cNvSpPr>
          <p:nvPr>
            <p:ph type="dt" sz="half" idx="10"/>
          </p:nvPr>
        </p:nvSpPr>
        <p:spPr/>
        <p:txBody>
          <a:bodyPr/>
          <a:lstStyle/>
          <a:p>
            <a:fld id="{FDEC1830-25B1-47BB-87E2-98863C81D545}"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14</a:t>
            </a:fld>
            <a:endParaRPr lang="en-US"/>
          </a:p>
        </p:txBody>
      </p:sp>
    </p:spTree>
    <p:extLst>
      <p:ext uri="{BB962C8B-B14F-4D97-AF65-F5344CB8AC3E}">
        <p14:creationId xmlns:p14="http://schemas.microsoft.com/office/powerpoint/2010/main" val="2600014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871" y="0"/>
            <a:ext cx="9216871" cy="6056647"/>
          </a:xfrm>
        </p:spPr>
        <p:txBody>
          <a:bodyPr>
            <a:noAutofit/>
          </a:bodyPr>
          <a:lstStyle/>
          <a:p>
            <a:r>
              <a:rPr lang="zh-CN" altLang="en-US" sz="4400" b="1" dirty="0">
                <a:latin typeface="SimSun" panose="02010600030101010101" pitchFamily="2" charset="-122"/>
                <a:ea typeface="SimSun" panose="02010600030101010101" pitchFamily="2" charset="-122"/>
              </a:rPr>
              <a:t>因为饥荒遍及迦南</a:t>
            </a:r>
            <a:r>
              <a:rPr lang="en-US" sz="4400" b="1" dirty="0">
                <a:latin typeface="SimSun" panose="02010600030101010101" pitchFamily="2" charset="-122"/>
                <a:ea typeface="SimSun" panose="02010600030101010101" pitchFamily="2" charset="-122"/>
              </a:rPr>
              <a:t>, </a:t>
            </a:r>
            <a:r>
              <a:rPr lang="zh-CN" altLang="en-US" sz="4400" b="1" dirty="0">
                <a:latin typeface="SimSun" panose="02010600030101010101" pitchFamily="2" charset="-122"/>
                <a:ea typeface="SimSun" panose="02010600030101010101" pitchFamily="2" charset="-122"/>
              </a:rPr>
              <a:t>雅各要儿子到埃及籴粮</a:t>
            </a:r>
            <a:r>
              <a:rPr lang="en-US" sz="4400" b="1" dirty="0">
                <a:latin typeface="SimSun" panose="02010600030101010101" pitchFamily="2" charset="-122"/>
                <a:ea typeface="SimSun" panose="02010600030101010101" pitchFamily="2" charset="-122"/>
              </a:rPr>
              <a:t>, </a:t>
            </a:r>
            <a:r>
              <a:rPr lang="zh-CN" altLang="en-US" sz="4400" b="1" dirty="0">
                <a:latin typeface="SimSun" panose="02010600030101010101" pitchFamily="2" charset="-122"/>
                <a:ea typeface="SimSun" panose="02010600030101010101" pitchFamily="2" charset="-122"/>
              </a:rPr>
              <a:t>约瑟用妙计使賣他到埃及的兄弟们面对他们过徃的罪恶</a:t>
            </a:r>
            <a:r>
              <a:rPr lang="en-US" sz="4400" b="1" dirty="0">
                <a:latin typeface="SimSun" panose="02010600030101010101" pitchFamily="2" charset="-122"/>
                <a:ea typeface="SimSun" panose="02010600030101010101" pitchFamily="2" charset="-122"/>
              </a:rPr>
              <a:t>, </a:t>
            </a:r>
            <a:r>
              <a:rPr lang="zh-CN" altLang="en-US" sz="4400" b="1" dirty="0">
                <a:latin typeface="SimSun" panose="02010600030101010101" pitchFamily="2" charset="-122"/>
                <a:ea typeface="SimSun" panose="02010600030101010101" pitchFamily="2" charset="-122"/>
              </a:rPr>
              <a:t>特别挑出起初救约瑟免被杀的流便与猶大</a:t>
            </a:r>
            <a:r>
              <a:rPr lang="en-US" sz="4400" b="1" dirty="0">
                <a:latin typeface="SimSun" panose="02010600030101010101" pitchFamily="2" charset="-122"/>
                <a:ea typeface="SimSun" panose="02010600030101010101" pitchFamily="2" charset="-122"/>
              </a:rPr>
              <a:t>,</a:t>
            </a:r>
            <a:r>
              <a:rPr lang="zh-CN" altLang="en-US" sz="4400" b="1" dirty="0">
                <a:latin typeface="SimSun" panose="02010600030101010101" pitchFamily="2" charset="-122"/>
                <a:ea typeface="SimSun" panose="02010600030101010101" pitchFamily="2" charset="-122"/>
              </a:rPr>
              <a:t>使他们负责引进以色列一家重聚</a:t>
            </a:r>
            <a:r>
              <a:rPr lang="en-US" sz="4400" b="1" dirty="0">
                <a:latin typeface="SimSun" panose="02010600030101010101" pitchFamily="2" charset="-122"/>
                <a:ea typeface="SimSun" panose="02010600030101010101" pitchFamily="2" charset="-122"/>
              </a:rPr>
              <a:t>, </a:t>
            </a:r>
            <a:r>
              <a:rPr lang="zh-CN" altLang="en-US" sz="4400" b="1" dirty="0">
                <a:latin typeface="SimSun" panose="02010600030101010101" pitchFamily="2" charset="-122"/>
                <a:ea typeface="SimSun" panose="02010600030101010101" pitchFamily="2" charset="-122"/>
              </a:rPr>
              <a:t>卻是在异邦之地埃及</a:t>
            </a:r>
            <a:r>
              <a:rPr lang="en-US" sz="4400" b="1" dirty="0">
                <a:latin typeface="SimSun" panose="02010600030101010101" pitchFamily="2" charset="-122"/>
                <a:ea typeface="SimSun" panose="02010600030101010101" pitchFamily="2" charset="-122"/>
              </a:rPr>
              <a:t>!</a:t>
            </a:r>
            <a:endParaRPr lang="en-US" sz="4400" dirty="0">
              <a:latin typeface="SimSun" panose="02010600030101010101" pitchFamily="2" charset="-122"/>
              <a:ea typeface="SimSun" panose="02010600030101010101" pitchFamily="2" charset="-122"/>
            </a:endParaRPr>
          </a:p>
          <a:p>
            <a:r>
              <a:rPr lang="en-US" sz="4400" b="1" dirty="0">
                <a:latin typeface="SimSun" panose="02010600030101010101" pitchFamily="2" charset="-122"/>
                <a:ea typeface="SimSun" panose="02010600030101010101" pitchFamily="2" charset="-122"/>
              </a:rPr>
              <a:t>42-45</a:t>
            </a:r>
            <a:r>
              <a:rPr lang="zh-CN" altLang="en-US" sz="4400" b="1" dirty="0">
                <a:latin typeface="SimSun" panose="02010600030101010101" pitchFamily="2" charset="-122"/>
                <a:ea typeface="SimSun" panose="02010600030101010101" pitchFamily="2" charset="-122"/>
              </a:rPr>
              <a:t>章描寫約瑟与兄弟重聚</a:t>
            </a:r>
            <a:r>
              <a:rPr lang="en-US" sz="4400" b="1" dirty="0">
                <a:latin typeface="SimSun" panose="02010600030101010101" pitchFamily="2" charset="-122"/>
                <a:ea typeface="SimSun" panose="02010600030101010101" pitchFamily="2" charset="-122"/>
              </a:rPr>
              <a:t>, </a:t>
            </a:r>
            <a:r>
              <a:rPr lang="zh-CN" altLang="en-US" sz="4400" b="1" dirty="0">
                <a:latin typeface="SimSun" panose="02010600030101010101" pitchFamily="2" charset="-122"/>
                <a:ea typeface="SimSun" panose="02010600030101010101" pitchFamily="2" charset="-122"/>
              </a:rPr>
              <a:t>过程曲折离奇</a:t>
            </a:r>
            <a:r>
              <a:rPr lang="en-US" sz="4400" b="1" dirty="0">
                <a:latin typeface="SimSun" panose="02010600030101010101" pitchFamily="2" charset="-122"/>
                <a:ea typeface="SimSun" panose="02010600030101010101" pitchFamily="2" charset="-122"/>
              </a:rPr>
              <a:t>, </a:t>
            </a:r>
            <a:r>
              <a:rPr lang="zh-CN" altLang="en-US" sz="4400" b="1" dirty="0">
                <a:latin typeface="SimSun" panose="02010600030101010101" pitchFamily="2" charset="-122"/>
                <a:ea typeface="SimSun" panose="02010600030101010101" pitchFamily="2" charset="-122"/>
              </a:rPr>
              <a:t>充満紧张悬念</a:t>
            </a:r>
            <a:r>
              <a:rPr lang="en-US" sz="4400" b="1" dirty="0">
                <a:latin typeface="SimSun" panose="02010600030101010101" pitchFamily="2" charset="-122"/>
                <a:ea typeface="SimSun" panose="02010600030101010101" pitchFamily="2" charset="-122"/>
              </a:rPr>
              <a:t>, </a:t>
            </a:r>
            <a:r>
              <a:rPr lang="zh-CN" altLang="en-US" sz="4400" b="1" dirty="0">
                <a:latin typeface="SimSun" panose="02010600030101010101" pitchFamily="2" charset="-122"/>
                <a:ea typeface="SimSun" panose="02010600030101010101" pitchFamily="2" charset="-122"/>
              </a:rPr>
              <a:t>危机重重</a:t>
            </a:r>
            <a:r>
              <a:rPr lang="en-US" sz="4400" b="1" dirty="0">
                <a:latin typeface="SimSun" panose="02010600030101010101" pitchFamily="2" charset="-122"/>
                <a:ea typeface="SimSun" panose="02010600030101010101" pitchFamily="2" charset="-122"/>
              </a:rPr>
              <a:t>, </a:t>
            </a:r>
            <a:r>
              <a:rPr lang="zh-CN" altLang="en-US" sz="4400" b="1" dirty="0">
                <a:latin typeface="SimSun" panose="02010600030101010101" pitchFamily="2" charset="-122"/>
                <a:ea typeface="SimSun" panose="02010600030101010101" pitchFamily="2" charset="-122"/>
              </a:rPr>
              <a:t>创世记作者講故事的方法登峯造極</a:t>
            </a:r>
            <a:r>
              <a:rPr lang="en-US" sz="4400" b="1" dirty="0">
                <a:latin typeface="SimSun" panose="02010600030101010101" pitchFamily="2" charset="-122"/>
                <a:ea typeface="SimSun" panose="02010600030101010101" pitchFamily="2" charset="-122"/>
              </a:rPr>
              <a:t>!</a:t>
            </a:r>
            <a:endParaRPr lang="en-US" sz="4400" dirty="0">
              <a:latin typeface="SimSun" panose="02010600030101010101" pitchFamily="2" charset="-122"/>
              <a:ea typeface="SimSun" panose="02010600030101010101" pitchFamily="2" charset="-122"/>
            </a:endParaRPr>
          </a:p>
        </p:txBody>
      </p:sp>
      <p:sp>
        <p:nvSpPr>
          <p:cNvPr id="4" name="Date Placeholder 3"/>
          <p:cNvSpPr>
            <a:spLocks noGrp="1"/>
          </p:cNvSpPr>
          <p:nvPr>
            <p:ph type="dt" sz="half" idx="10"/>
          </p:nvPr>
        </p:nvSpPr>
        <p:spPr/>
        <p:txBody>
          <a:bodyPr/>
          <a:lstStyle/>
          <a:p>
            <a:fld id="{FDEC1830-25B1-47BB-87E2-98863C81D545}"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15</a:t>
            </a:fld>
            <a:endParaRPr lang="en-US"/>
          </a:p>
        </p:txBody>
      </p:sp>
    </p:spTree>
    <p:extLst>
      <p:ext uri="{BB962C8B-B14F-4D97-AF65-F5344CB8AC3E}">
        <p14:creationId xmlns:p14="http://schemas.microsoft.com/office/powerpoint/2010/main" val="573226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871" y="108284"/>
            <a:ext cx="9301092" cy="5948363"/>
          </a:xfrm>
        </p:spPr>
        <p:txBody>
          <a:bodyPr>
            <a:noAutofit/>
          </a:bodyPr>
          <a:lstStyle/>
          <a:p>
            <a:r>
              <a:rPr lang="zh-CN" altLang="en-US" sz="6000" b="1" dirty="0">
                <a:latin typeface="SimSun" panose="02010600030101010101" pitchFamily="2" charset="-122"/>
                <a:ea typeface="SimSun" panose="02010600030101010101" pitchFamily="2" charset="-122"/>
              </a:rPr>
              <a:t>约瑟知道哥哥们悔恨的心和猶大這個代罪的行動后</a:t>
            </a:r>
            <a:r>
              <a:rPr lang="en-US" sz="6000" b="1" dirty="0">
                <a:latin typeface="SimSun" panose="02010600030101010101" pitchFamily="2" charset="-122"/>
                <a:ea typeface="SimSun" panose="02010600030101010101" pitchFamily="2" charset="-122"/>
              </a:rPr>
              <a:t>, </a:t>
            </a:r>
            <a:r>
              <a:rPr lang="zh-CN" altLang="en-US" sz="6000" b="1" dirty="0">
                <a:latin typeface="SimSun" panose="02010600030101010101" pitchFamily="2" charset="-122"/>
                <a:ea typeface="SimSun" panose="02010600030101010101" pitchFamily="2" charset="-122"/>
              </a:rPr>
              <a:t>一奌都不记恨在心</a:t>
            </a:r>
            <a:r>
              <a:rPr lang="en-US" sz="6000" b="1" dirty="0">
                <a:latin typeface="SimSun" panose="02010600030101010101" pitchFamily="2" charset="-122"/>
                <a:ea typeface="SimSun" panose="02010600030101010101" pitchFamily="2" charset="-122"/>
              </a:rPr>
              <a:t>, </a:t>
            </a:r>
            <a:r>
              <a:rPr lang="zh-CN" altLang="en-US" sz="6000" b="1" dirty="0">
                <a:latin typeface="SimSun" panose="02010600030101010101" pitchFamily="2" charset="-122"/>
                <a:ea typeface="SimSun" panose="02010600030101010101" pitchFamily="2" charset="-122"/>
              </a:rPr>
              <a:t>因他暁得神的心意</a:t>
            </a:r>
            <a:r>
              <a:rPr lang="en-US" sz="6000" b="1" dirty="0">
                <a:latin typeface="SimSun" panose="02010600030101010101" pitchFamily="2" charset="-122"/>
                <a:ea typeface="SimSun" panose="02010600030101010101" pitchFamily="2" charset="-122"/>
              </a:rPr>
              <a:t>, </a:t>
            </a:r>
            <a:r>
              <a:rPr lang="zh-CN" altLang="en-US" sz="6000" b="1" dirty="0">
                <a:latin typeface="SimSun" panose="02010600030101010101" pitchFamily="2" charset="-122"/>
                <a:ea typeface="SimSun" panose="02010600030101010101" pitchFamily="2" charset="-122"/>
              </a:rPr>
              <a:t>是神差约瑟在他们以先来，为要保全生命</a:t>
            </a:r>
            <a:r>
              <a:rPr lang="en-US" sz="6000" b="1" dirty="0">
                <a:latin typeface="SimSun" panose="02010600030101010101" pitchFamily="2" charset="-122"/>
                <a:ea typeface="SimSun" panose="02010600030101010101" pitchFamily="2" charset="-122"/>
              </a:rPr>
              <a:t>. </a:t>
            </a:r>
            <a:r>
              <a:rPr lang="zh-CN" altLang="en-US" sz="6000" b="1" dirty="0">
                <a:latin typeface="SimSun" panose="02010600030101010101" pitchFamily="2" charset="-122"/>
                <a:ea typeface="SimSun" panose="02010600030101010101" pitchFamily="2" charset="-122"/>
              </a:rPr>
              <a:t>可以在饥荒中迁居歌珊地存活</a:t>
            </a:r>
            <a:r>
              <a:rPr lang="en-US" sz="6000" b="1" dirty="0">
                <a:latin typeface="SimSun" panose="02010600030101010101" pitchFamily="2" charset="-122"/>
                <a:ea typeface="SimSun" panose="02010600030101010101" pitchFamily="2" charset="-122"/>
              </a:rPr>
              <a:t>. (45:7-8) </a:t>
            </a:r>
            <a:endParaRPr lang="en-US" sz="6000" dirty="0">
              <a:latin typeface="SimSun" panose="02010600030101010101" pitchFamily="2" charset="-122"/>
              <a:ea typeface="SimSun" panose="02010600030101010101" pitchFamily="2" charset="-122"/>
            </a:endParaRPr>
          </a:p>
        </p:txBody>
      </p:sp>
      <p:sp>
        <p:nvSpPr>
          <p:cNvPr id="4" name="Date Placeholder 3"/>
          <p:cNvSpPr>
            <a:spLocks noGrp="1"/>
          </p:cNvSpPr>
          <p:nvPr>
            <p:ph type="dt" sz="half" idx="10"/>
          </p:nvPr>
        </p:nvSpPr>
        <p:spPr/>
        <p:txBody>
          <a:bodyPr/>
          <a:lstStyle/>
          <a:p>
            <a:fld id="{FDEC1830-25B1-47BB-87E2-98863C81D545}"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16</a:t>
            </a:fld>
            <a:endParaRPr lang="en-US"/>
          </a:p>
        </p:txBody>
      </p:sp>
    </p:spTree>
    <p:extLst>
      <p:ext uri="{BB962C8B-B14F-4D97-AF65-F5344CB8AC3E}">
        <p14:creationId xmlns:p14="http://schemas.microsoft.com/office/powerpoint/2010/main" val="46696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46" y="0"/>
            <a:ext cx="9527346" cy="6618514"/>
          </a:xfrm>
        </p:spPr>
        <p:txBody>
          <a:bodyPr>
            <a:noAutofit/>
          </a:bodyPr>
          <a:lstStyle/>
          <a:p>
            <a:r>
              <a:rPr lang="zh-CN" altLang="en-US" sz="3500" b="1" dirty="0">
                <a:latin typeface="SimSun" panose="02010600030101010101" pitchFamily="2" charset="-122"/>
                <a:ea typeface="SimSun" panose="02010600030101010101" pitchFamily="2" charset="-122"/>
              </a:rPr>
              <a:t>约瑟可効法的品格</a:t>
            </a:r>
            <a:endParaRPr lang="en-US" altLang="zh-CN" sz="3500" b="1" dirty="0">
              <a:latin typeface="SimSun" panose="02010600030101010101" pitchFamily="2" charset="-122"/>
              <a:ea typeface="SimSun" panose="02010600030101010101" pitchFamily="2" charset="-122"/>
            </a:endParaRPr>
          </a:p>
          <a:p>
            <a:r>
              <a:rPr lang="en-US" sz="3500" b="1" dirty="0">
                <a:latin typeface="SimSun" panose="02010600030101010101" pitchFamily="2" charset="-122"/>
                <a:ea typeface="SimSun" panose="02010600030101010101" pitchFamily="2" charset="-122"/>
              </a:rPr>
              <a:t>(1)</a:t>
            </a:r>
            <a:r>
              <a:rPr lang="zh-CN" altLang="en-US" sz="3500" b="1" dirty="0">
                <a:latin typeface="SimSun" panose="02010600030101010101" pitchFamily="2" charset="-122"/>
                <a:ea typeface="SimSun" panose="02010600030101010101" pitchFamily="2" charset="-122"/>
              </a:rPr>
              <a:t>智慧才能</a:t>
            </a:r>
            <a:r>
              <a:rPr lang="en-US" sz="3500" b="1" dirty="0">
                <a:latin typeface="SimSun" panose="02010600030101010101" pitchFamily="2" charset="-122"/>
                <a:ea typeface="SimSun" panose="02010600030101010101" pitchFamily="2" charset="-122"/>
              </a:rPr>
              <a:t>: </a:t>
            </a:r>
            <a:r>
              <a:rPr lang="zh-CN" altLang="en-US" sz="3500" b="1" dirty="0">
                <a:latin typeface="SimSun" panose="02010600030101010101" pitchFamily="2" charset="-122"/>
                <a:ea typeface="SimSun" panose="02010600030101010101" pitchFamily="2" charset="-122"/>
              </a:rPr>
              <a:t>擅长管理</a:t>
            </a:r>
            <a:r>
              <a:rPr lang="en-US" sz="3500" b="1" dirty="0">
                <a:latin typeface="SimSun" panose="02010600030101010101" pitchFamily="2" charset="-122"/>
                <a:ea typeface="SimSun" panose="02010600030101010101" pitchFamily="2" charset="-122"/>
              </a:rPr>
              <a:t>(</a:t>
            </a:r>
            <a:r>
              <a:rPr lang="zh-CN" altLang="en-US" sz="3500" b="1" dirty="0">
                <a:latin typeface="SimSun" panose="02010600030101010101" pitchFamily="2" charset="-122"/>
                <a:ea typeface="SimSun" panose="02010600030101010101" pitchFamily="2" charset="-122"/>
              </a:rPr>
              <a:t>埃及粮荒</a:t>
            </a:r>
            <a:r>
              <a:rPr lang="en-US" sz="3500" b="1" dirty="0">
                <a:latin typeface="SimSun" panose="02010600030101010101" pitchFamily="2" charset="-122"/>
                <a:ea typeface="SimSun" panose="02010600030101010101" pitchFamily="2" charset="-122"/>
              </a:rPr>
              <a:t>), </a:t>
            </a:r>
            <a:r>
              <a:rPr lang="zh-CN" altLang="en-US" sz="3500" b="1" dirty="0">
                <a:latin typeface="SimSun" panose="02010600030101010101" pitchFamily="2" charset="-122"/>
                <a:ea typeface="SimSun" panose="02010600030101010101" pitchFamily="2" charset="-122"/>
              </a:rPr>
              <a:t>观察</a:t>
            </a:r>
            <a:r>
              <a:rPr lang="en-US" sz="3500" b="1" dirty="0">
                <a:latin typeface="SimSun" panose="02010600030101010101" pitchFamily="2" charset="-122"/>
                <a:ea typeface="SimSun" panose="02010600030101010101" pitchFamily="2" charset="-122"/>
              </a:rPr>
              <a:t>(</a:t>
            </a:r>
            <a:r>
              <a:rPr lang="zh-CN" altLang="en-US" sz="3500" b="1" dirty="0">
                <a:latin typeface="SimSun" panose="02010600030101010101" pitchFamily="2" charset="-122"/>
                <a:ea typeface="SimSun" panose="02010600030101010101" pitchFamily="2" charset="-122"/>
              </a:rPr>
              <a:t>膳长酒政愁容</a:t>
            </a:r>
            <a:r>
              <a:rPr lang="en-US" sz="3500" b="1" dirty="0">
                <a:latin typeface="SimSun" panose="02010600030101010101" pitchFamily="2" charset="-122"/>
                <a:ea typeface="SimSun" panose="02010600030101010101" pitchFamily="2" charset="-122"/>
              </a:rPr>
              <a:t>), </a:t>
            </a:r>
            <a:r>
              <a:rPr lang="zh-CN" altLang="en-US" sz="3500" b="1" dirty="0">
                <a:latin typeface="SimSun" panose="02010600030101010101" pitchFamily="2" charset="-122"/>
                <a:ea typeface="SimSun" panose="02010600030101010101" pitchFamily="2" charset="-122"/>
              </a:rPr>
              <a:t>解梦</a:t>
            </a:r>
            <a:r>
              <a:rPr lang="en-US" sz="3500" b="1" dirty="0">
                <a:latin typeface="SimSun" panose="02010600030101010101" pitchFamily="2" charset="-122"/>
                <a:ea typeface="SimSun" panose="02010600030101010101" pitchFamily="2" charset="-122"/>
              </a:rPr>
              <a:t>. </a:t>
            </a:r>
          </a:p>
          <a:p>
            <a:r>
              <a:rPr lang="en-US" sz="3500" b="1" dirty="0">
                <a:latin typeface="SimSun" panose="02010600030101010101" pitchFamily="2" charset="-122"/>
                <a:ea typeface="SimSun" panose="02010600030101010101" pitchFamily="2" charset="-122"/>
              </a:rPr>
              <a:t>(2)</a:t>
            </a:r>
            <a:r>
              <a:rPr lang="zh-CN" altLang="en-US" sz="3500" b="1" dirty="0">
                <a:latin typeface="SimSun" panose="02010600030101010101" pitchFamily="2" charset="-122"/>
                <a:ea typeface="SimSun" panose="02010600030101010101" pitchFamily="2" charset="-122"/>
              </a:rPr>
              <a:t>忍耐等候神</a:t>
            </a:r>
            <a:r>
              <a:rPr lang="en-US" sz="3500" b="1" dirty="0">
                <a:latin typeface="SimSun" panose="02010600030101010101" pitchFamily="2" charset="-122"/>
                <a:ea typeface="SimSun" panose="02010600030101010101" pitchFamily="2" charset="-122"/>
              </a:rPr>
              <a:t>(</a:t>
            </a:r>
            <a:r>
              <a:rPr lang="zh-CN" altLang="en-US" sz="3500" b="1" dirty="0">
                <a:latin typeface="SimSun" panose="02010600030101010101" pitchFamily="2" charset="-122"/>
                <a:ea typeface="SimSun" panose="02010600030101010101" pitchFamily="2" charset="-122"/>
              </a:rPr>
              <a:t>寃狱</a:t>
            </a:r>
            <a:r>
              <a:rPr lang="en-US" sz="3500" b="1" dirty="0">
                <a:latin typeface="SimSun" panose="02010600030101010101" pitchFamily="2" charset="-122"/>
                <a:ea typeface="SimSun" panose="02010600030101010101" pitchFamily="2" charset="-122"/>
              </a:rPr>
              <a:t>13</a:t>
            </a:r>
            <a:r>
              <a:rPr lang="zh-CN" altLang="en-US" sz="3500" b="1" dirty="0">
                <a:latin typeface="SimSun" panose="02010600030101010101" pitchFamily="2" charset="-122"/>
                <a:ea typeface="SimSun" panose="02010600030101010101" pitchFamily="2" charset="-122"/>
              </a:rPr>
              <a:t>年</a:t>
            </a:r>
            <a:r>
              <a:rPr lang="en-US" sz="3500" b="1" dirty="0">
                <a:latin typeface="SimSun" panose="02010600030101010101" pitchFamily="2" charset="-122"/>
                <a:ea typeface="SimSun" panose="02010600030101010101" pitchFamily="2" charset="-122"/>
              </a:rPr>
              <a:t>), </a:t>
            </a:r>
          </a:p>
          <a:p>
            <a:r>
              <a:rPr lang="en-US" sz="3500" b="1" dirty="0">
                <a:latin typeface="SimSun" panose="02010600030101010101" pitchFamily="2" charset="-122"/>
                <a:ea typeface="SimSun" panose="02010600030101010101" pitchFamily="2" charset="-122"/>
              </a:rPr>
              <a:t>(3)</a:t>
            </a:r>
            <a:r>
              <a:rPr lang="zh-CN" altLang="en-US" sz="3500" b="1" dirty="0">
                <a:latin typeface="SimSun" panose="02010600030101010101" pitchFamily="2" charset="-122"/>
                <a:ea typeface="SimSun" panose="02010600030101010101" pitchFamily="2" charset="-122"/>
              </a:rPr>
              <a:t>忠诚</a:t>
            </a:r>
            <a:r>
              <a:rPr lang="en-US" sz="3500" b="1" dirty="0">
                <a:latin typeface="SimSun" panose="02010600030101010101" pitchFamily="2" charset="-122"/>
                <a:ea typeface="SimSun" panose="02010600030101010101" pitchFamily="2" charset="-122"/>
              </a:rPr>
              <a:t>(</a:t>
            </a:r>
            <a:r>
              <a:rPr lang="zh-CN" altLang="en-US" sz="3500" b="1" dirty="0">
                <a:latin typeface="SimSun" panose="02010600030101010101" pitchFamily="2" charset="-122"/>
                <a:ea typeface="SimSun" panose="02010600030101010101" pitchFamily="2" charset="-122"/>
              </a:rPr>
              <a:t>得主人青睐</a:t>
            </a:r>
            <a:r>
              <a:rPr lang="en-US" sz="3500" b="1" dirty="0">
                <a:latin typeface="SimSun" panose="02010600030101010101" pitchFamily="2" charset="-122"/>
                <a:ea typeface="SimSun" panose="02010600030101010101" pitchFamily="2" charset="-122"/>
              </a:rPr>
              <a:t>), </a:t>
            </a:r>
          </a:p>
          <a:p>
            <a:r>
              <a:rPr lang="en-US" sz="3500" b="1" dirty="0">
                <a:latin typeface="SimSun" panose="02010600030101010101" pitchFamily="2" charset="-122"/>
                <a:ea typeface="SimSun" panose="02010600030101010101" pitchFamily="2" charset="-122"/>
              </a:rPr>
              <a:t>(4)</a:t>
            </a:r>
            <a:r>
              <a:rPr lang="zh-CN" altLang="en-US" sz="3500" b="1" dirty="0">
                <a:latin typeface="SimSun" panose="02010600030101010101" pitchFamily="2" charset="-122"/>
                <a:ea typeface="SimSun" panose="02010600030101010101" pitchFamily="2" charset="-122"/>
              </a:rPr>
              <a:t>圣潔</a:t>
            </a:r>
            <a:r>
              <a:rPr lang="en-US" sz="3500" b="1" dirty="0">
                <a:latin typeface="SimSun" panose="02010600030101010101" pitchFamily="2" charset="-122"/>
                <a:ea typeface="SimSun" panose="02010600030101010101" pitchFamily="2" charset="-122"/>
              </a:rPr>
              <a:t>(</a:t>
            </a:r>
            <a:r>
              <a:rPr lang="zh-CN" altLang="en-US" sz="3500" b="1" dirty="0">
                <a:latin typeface="SimSun" panose="02010600030101010101" pitchFamily="2" charset="-122"/>
                <a:ea typeface="SimSun" panose="02010600030101010101" pitchFamily="2" charset="-122"/>
              </a:rPr>
              <a:t>不受主母勾引</a:t>
            </a:r>
            <a:r>
              <a:rPr lang="en-US" sz="3500" b="1" dirty="0">
                <a:latin typeface="SimSun" panose="02010600030101010101" pitchFamily="2" charset="-122"/>
                <a:ea typeface="SimSun" panose="02010600030101010101" pitchFamily="2" charset="-122"/>
              </a:rPr>
              <a:t>), </a:t>
            </a:r>
          </a:p>
          <a:p>
            <a:r>
              <a:rPr lang="en-US" sz="3500" b="1" dirty="0">
                <a:latin typeface="SimSun" panose="02010600030101010101" pitchFamily="2" charset="-122"/>
                <a:ea typeface="SimSun" panose="02010600030101010101" pitchFamily="2" charset="-122"/>
              </a:rPr>
              <a:t>(5)</a:t>
            </a:r>
            <a:r>
              <a:rPr lang="zh-CN" altLang="en-US" sz="3500" b="1" dirty="0">
                <a:latin typeface="SimSun" panose="02010600030101010101" pitchFamily="2" charset="-122"/>
                <a:ea typeface="SimSun" panose="02010600030101010101" pitchFamily="2" charset="-122"/>
              </a:rPr>
              <a:t>正义</a:t>
            </a:r>
            <a:r>
              <a:rPr lang="en-US" sz="3500" b="1" dirty="0">
                <a:latin typeface="SimSun" panose="02010600030101010101" pitchFamily="2" charset="-122"/>
                <a:ea typeface="SimSun" panose="02010600030101010101" pitchFamily="2" charset="-122"/>
              </a:rPr>
              <a:t>(</a:t>
            </a:r>
            <a:r>
              <a:rPr lang="zh-CN" altLang="en-US" sz="3500" b="1" dirty="0">
                <a:latin typeface="SimSun" panose="02010600030101010101" pitchFamily="2" charset="-122"/>
                <a:ea typeface="SimSun" panose="02010600030101010101" pitchFamily="2" charset="-122"/>
              </a:rPr>
              <a:t>用计使兄悔罪</a:t>
            </a:r>
            <a:r>
              <a:rPr lang="en-US" sz="3500" b="1" dirty="0">
                <a:latin typeface="SimSun" panose="02010600030101010101" pitchFamily="2" charset="-122"/>
                <a:ea typeface="SimSun" panose="02010600030101010101" pitchFamily="2" charset="-122"/>
              </a:rPr>
              <a:t>), </a:t>
            </a:r>
          </a:p>
          <a:p>
            <a:r>
              <a:rPr lang="en-US" sz="3500" b="1" dirty="0">
                <a:latin typeface="SimSun" panose="02010600030101010101" pitchFamily="2" charset="-122"/>
                <a:ea typeface="SimSun" panose="02010600030101010101" pitchFamily="2" charset="-122"/>
              </a:rPr>
              <a:t>(6)</a:t>
            </a:r>
            <a:r>
              <a:rPr lang="zh-CN" altLang="en-US" sz="3500" b="1" dirty="0">
                <a:latin typeface="SimSun" panose="02010600030101010101" pitchFamily="2" charset="-122"/>
                <a:ea typeface="SimSun" panose="02010600030101010101" pitchFamily="2" charset="-122"/>
              </a:rPr>
              <a:t>对家人负责</a:t>
            </a:r>
            <a:r>
              <a:rPr lang="en-US" sz="3500" b="1" dirty="0">
                <a:latin typeface="SimSun" panose="02010600030101010101" pitchFamily="2" charset="-122"/>
                <a:ea typeface="SimSun" panose="02010600030101010101" pitchFamily="2" charset="-122"/>
              </a:rPr>
              <a:t>(</a:t>
            </a:r>
            <a:r>
              <a:rPr lang="zh-CN" altLang="en-US" sz="3500" b="1" dirty="0">
                <a:latin typeface="SimSun" panose="02010600030101010101" pitchFamily="2" charset="-122"/>
                <a:ea typeface="SimSun" panose="02010600030101010101" pitchFamily="2" charset="-122"/>
              </a:rPr>
              <a:t>安排家人迁到埃及渡过饥荒</a:t>
            </a:r>
            <a:r>
              <a:rPr lang="en-US" sz="3500" b="1" dirty="0">
                <a:latin typeface="SimSun" panose="02010600030101010101" pitchFamily="2" charset="-122"/>
                <a:ea typeface="SimSun" panose="02010600030101010101" pitchFamily="2" charset="-122"/>
              </a:rPr>
              <a:t>), </a:t>
            </a:r>
          </a:p>
          <a:p>
            <a:r>
              <a:rPr lang="en-US" sz="3500" b="1" dirty="0">
                <a:latin typeface="SimSun" panose="02010600030101010101" pitchFamily="2" charset="-122"/>
                <a:ea typeface="SimSun" panose="02010600030101010101" pitchFamily="2" charset="-122"/>
              </a:rPr>
              <a:t>(7)</a:t>
            </a:r>
            <a:r>
              <a:rPr lang="zh-TW" altLang="en-US" sz="3500" b="1" dirty="0">
                <a:latin typeface="SimSun" panose="02010600030101010101" pitchFamily="2" charset="-122"/>
                <a:ea typeface="SimSun" panose="02010600030101010101" pitchFamily="2" charset="-122"/>
              </a:rPr>
              <a:t>不怌恨兄长賣他之罪</a:t>
            </a:r>
            <a:r>
              <a:rPr lang="en-US" altLang="zh-TW" sz="3500" b="1" dirty="0">
                <a:latin typeface="SimSun" panose="02010600030101010101" pitchFamily="2" charset="-122"/>
                <a:ea typeface="SimSun" panose="02010600030101010101" pitchFamily="2" charset="-122"/>
              </a:rPr>
              <a:t>,</a:t>
            </a:r>
            <a:r>
              <a:rPr lang="en-US" sz="3500" b="1" dirty="0">
                <a:latin typeface="SimSun" panose="02010600030101010101" pitchFamily="2" charset="-122"/>
                <a:ea typeface="SimSun" panose="02010600030101010101" pitchFamily="2" charset="-122"/>
              </a:rPr>
              <a:t> </a:t>
            </a:r>
          </a:p>
          <a:p>
            <a:r>
              <a:rPr lang="en-US" sz="3500" b="1" dirty="0">
                <a:latin typeface="SimSun" panose="02010600030101010101" pitchFamily="2" charset="-122"/>
                <a:ea typeface="SimSun" panose="02010600030101010101" pitchFamily="2" charset="-122"/>
              </a:rPr>
              <a:t>(8)</a:t>
            </a:r>
            <a:r>
              <a:rPr lang="zh-TW" altLang="en-US" sz="3500" b="1" dirty="0">
                <a:latin typeface="SimSun" panose="02010600030101010101" pitchFamily="2" charset="-122"/>
                <a:ea typeface="SimSun" panose="02010600030101010101" pitchFamily="2" charset="-122"/>
              </a:rPr>
              <a:t>洞察神差他到埃及的心意</a:t>
            </a:r>
            <a:r>
              <a:rPr lang="en-US" sz="3500" b="1" dirty="0">
                <a:latin typeface="SimSun" panose="02010600030101010101" pitchFamily="2" charset="-122"/>
                <a:ea typeface="SimSun" panose="02010600030101010101" pitchFamily="2" charset="-122"/>
              </a:rPr>
              <a:t>.</a:t>
            </a:r>
            <a:endParaRPr lang="en-US" sz="3500" dirty="0">
              <a:latin typeface="SimSun" panose="02010600030101010101" pitchFamily="2" charset="-122"/>
              <a:ea typeface="SimSun" panose="02010600030101010101" pitchFamily="2" charset="-122"/>
            </a:endParaRPr>
          </a:p>
        </p:txBody>
      </p:sp>
      <p:sp>
        <p:nvSpPr>
          <p:cNvPr id="4" name="Date Placeholder 3"/>
          <p:cNvSpPr>
            <a:spLocks noGrp="1"/>
          </p:cNvSpPr>
          <p:nvPr>
            <p:ph type="dt" sz="half" idx="10"/>
          </p:nvPr>
        </p:nvSpPr>
        <p:spPr/>
        <p:txBody>
          <a:bodyPr/>
          <a:lstStyle/>
          <a:p>
            <a:fld id="{FDEC1830-25B1-47BB-87E2-98863C81D545}"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17</a:t>
            </a:fld>
            <a:endParaRPr lang="en-US"/>
          </a:p>
        </p:txBody>
      </p:sp>
    </p:spTree>
    <p:extLst>
      <p:ext uri="{BB962C8B-B14F-4D97-AF65-F5344CB8AC3E}">
        <p14:creationId xmlns:p14="http://schemas.microsoft.com/office/powerpoint/2010/main" val="2251015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59" y="0"/>
            <a:ext cx="9144000" cy="770021"/>
          </a:xfrm>
        </p:spPr>
        <p:txBody>
          <a:bodyPr>
            <a:noAutofit/>
          </a:bodyPr>
          <a:lstStyle/>
          <a:p>
            <a:pPr marL="0" marR="0">
              <a:lnSpc>
                <a:spcPct val="107000"/>
              </a:lnSpc>
              <a:spcBef>
                <a:spcPts val="0"/>
              </a:spcBef>
              <a:spcAft>
                <a:spcPts val="800"/>
              </a:spcAft>
            </a:pPr>
            <a:r>
              <a:rPr lang="zh-TW" altLang="en-US" sz="4600" b="1" dirty="0">
                <a:latin typeface="SimSun" panose="02010600030101010101" pitchFamily="2" charset="-122"/>
                <a:ea typeface="SimSun" panose="02010600030101010101" pitchFamily="2" charset="-122"/>
                <a:cs typeface="SimSun-ExtB"/>
              </a:rPr>
              <a:t>约瑟循環之四</a:t>
            </a:r>
            <a:r>
              <a:rPr lang="en-US" altLang="zh-TW" sz="4600" b="1" dirty="0">
                <a:latin typeface="SimSun" panose="02010600030101010101" pitchFamily="2" charset="-122"/>
                <a:ea typeface="SimSun" panose="02010600030101010101" pitchFamily="2" charset="-122"/>
                <a:cs typeface="SimSun-ExtB"/>
              </a:rPr>
              <a:t>: </a:t>
            </a:r>
            <a:r>
              <a:rPr lang="zh-TW" altLang="en-US" sz="4600" b="1" dirty="0">
                <a:latin typeface="SimSun" panose="02010600030101010101" pitchFamily="2" charset="-122"/>
                <a:ea typeface="SimSun" panose="02010600030101010101" pitchFamily="2" charset="-122"/>
                <a:cs typeface="SimSun-ExtB"/>
              </a:rPr>
              <a:t>以色列全家下埃及 </a:t>
            </a:r>
            <a:endParaRPr kumimoji="1" lang="zh-CN" altLang="en-US" sz="4600" dirty="0">
              <a:latin typeface="SimSun" panose="02010600030101010101" pitchFamily="2" charset="-122"/>
              <a:ea typeface="SimSun" panose="02010600030101010101" pitchFamily="2" charset="-122"/>
              <a:cs typeface="SimSun-ExtB"/>
            </a:endParaRPr>
          </a:p>
        </p:txBody>
      </p:sp>
      <p:sp>
        <p:nvSpPr>
          <p:cNvPr id="3" name="Content Placeholder 2"/>
          <p:cNvSpPr>
            <a:spLocks noGrp="1"/>
          </p:cNvSpPr>
          <p:nvPr>
            <p:ph idx="1"/>
          </p:nvPr>
        </p:nvSpPr>
        <p:spPr>
          <a:xfrm>
            <a:off x="-120317" y="661736"/>
            <a:ext cx="9264317" cy="4961775"/>
          </a:xfrm>
        </p:spPr>
        <p:txBody>
          <a:bodyPr>
            <a:noAutofit/>
          </a:bodyPr>
          <a:lstStyle/>
          <a:p>
            <a:r>
              <a:rPr lang="en-US" sz="4400" b="1" dirty="0">
                <a:latin typeface="SimSun" panose="02010600030101010101" pitchFamily="2" charset="-122"/>
                <a:ea typeface="SimSun" panose="02010600030101010101" pitchFamily="2" charset="-122"/>
              </a:rPr>
              <a:t>45:25-47:26</a:t>
            </a:r>
            <a:r>
              <a:rPr lang="zh-CN" altLang="en-US" sz="4400" b="1" dirty="0">
                <a:latin typeface="SimSun" panose="02010600030101010101" pitchFamily="2" charset="-122"/>
                <a:ea typeface="SimSun" panose="02010600030101010101" pitchFamily="2" charset="-122"/>
              </a:rPr>
              <a:t>描述雅各一家下埃及与约瑟大团圆</a:t>
            </a:r>
            <a:r>
              <a:rPr lang="en-US" sz="4400" b="1" dirty="0">
                <a:latin typeface="SimSun" panose="02010600030101010101" pitchFamily="2" charset="-122"/>
                <a:ea typeface="SimSun" panose="02010600030101010101" pitchFamily="2" charset="-122"/>
              </a:rPr>
              <a:t>. </a:t>
            </a:r>
            <a:r>
              <a:rPr lang="zh-CN" altLang="en-US" sz="4400" b="1" dirty="0">
                <a:latin typeface="SimSun" panose="02010600030101010101" pitchFamily="2" charset="-122"/>
                <a:ea typeface="SimSun" panose="02010600030101010101" pitchFamily="2" charset="-122"/>
              </a:rPr>
              <a:t>雅各到父亲以撒的寄居地别是巴</a:t>
            </a:r>
            <a:r>
              <a:rPr lang="en-US" altLang="zh-CN" sz="4400" b="1" dirty="0">
                <a:latin typeface="SimSun" panose="02010600030101010101" pitchFamily="2" charset="-122"/>
                <a:ea typeface="SimSun" panose="02010600030101010101" pitchFamily="2" charset="-122"/>
              </a:rPr>
              <a:t>,</a:t>
            </a:r>
            <a:r>
              <a:rPr lang="zh-CN" altLang="en-US" sz="4400" b="1" dirty="0">
                <a:latin typeface="SimSun" panose="02010600030101010101" pitchFamily="2" charset="-122"/>
                <a:ea typeface="SimSun" panose="02010600030101010101" pitchFamily="2" charset="-122"/>
              </a:rPr>
              <a:t>神在这里一反向他父亲的指示</a:t>
            </a:r>
            <a:r>
              <a:rPr lang="en-US" sz="4400" b="1" dirty="0">
                <a:latin typeface="SimSun" panose="02010600030101010101" pitchFamily="2" charset="-122"/>
                <a:ea typeface="SimSun" panose="02010600030101010101" pitchFamily="2" charset="-122"/>
              </a:rPr>
              <a:t>(26:2),</a:t>
            </a:r>
            <a:r>
              <a:rPr lang="zh-CN" altLang="en-US" sz="4400" b="1" dirty="0">
                <a:latin typeface="SimSun" panose="02010600030101010101" pitchFamily="2" charset="-122"/>
                <a:ea typeface="SimSun" panose="02010600030101010101" pitchFamily="2" charset="-122"/>
              </a:rPr>
              <a:t>容许雅各下埃及要成为大族</a:t>
            </a:r>
            <a:endParaRPr lang="en-US" altLang="zh-CN" sz="4400" b="1" dirty="0">
              <a:latin typeface="SimSun" panose="02010600030101010101" pitchFamily="2" charset="-122"/>
              <a:ea typeface="SimSun" panose="02010600030101010101" pitchFamily="2" charset="-122"/>
            </a:endParaRPr>
          </a:p>
          <a:p>
            <a:r>
              <a:rPr lang="zh-CN" altLang="en-US" sz="4400" b="1" dirty="0">
                <a:latin typeface="SimSun" panose="02010600030101010101" pitchFamily="2" charset="-122"/>
                <a:ea typeface="SimSun" panose="02010600030101010101" pitchFamily="2" charset="-122"/>
              </a:rPr>
              <a:t>雅各一家七十个子孙阖家携着眷属和一切牲畜财产下埃及</a:t>
            </a:r>
            <a:r>
              <a:rPr lang="en-US" sz="4400" b="1" dirty="0">
                <a:latin typeface="SimSun" panose="02010600030101010101" pitchFamily="2" charset="-122"/>
                <a:ea typeface="SimSun" panose="02010600030101010101" pitchFamily="2" charset="-122"/>
              </a:rPr>
              <a:t>(</a:t>
            </a:r>
            <a:r>
              <a:rPr lang="zh-CN" altLang="en-US" sz="4400" b="1" dirty="0">
                <a:latin typeface="SimSun" panose="02010600030101010101" pitchFamily="2" charset="-122"/>
                <a:ea typeface="SimSun" panose="02010600030101010101" pitchFamily="2" charset="-122"/>
              </a:rPr>
              <a:t>七十与七十个挪亚子孙分为邦国可能有关</a:t>
            </a:r>
            <a:r>
              <a:rPr lang="en-US" sz="4400" b="1" dirty="0">
                <a:latin typeface="SimSun" panose="02010600030101010101" pitchFamily="2" charset="-122"/>
                <a:ea typeface="SimSun" panose="02010600030101010101" pitchFamily="2" charset="-122"/>
              </a:rPr>
              <a:t>, </a:t>
            </a:r>
            <a:r>
              <a:rPr lang="zh-CN" altLang="en-US" sz="4400" b="1" dirty="0">
                <a:latin typeface="SimSun" panose="02010600030101010101" pitchFamily="2" charset="-122"/>
                <a:ea typeface="SimSun" panose="02010600030101010101" pitchFamily="2" charset="-122"/>
              </a:rPr>
              <a:t>申</a:t>
            </a:r>
            <a:r>
              <a:rPr lang="en-US" sz="4400" b="1" dirty="0">
                <a:latin typeface="SimSun" panose="02010600030101010101" pitchFamily="2" charset="-122"/>
                <a:ea typeface="SimSun" panose="02010600030101010101" pitchFamily="2" charset="-122"/>
              </a:rPr>
              <a:t>10:22)</a:t>
            </a:r>
            <a:endParaRPr lang="en-US" sz="4400" dirty="0">
              <a:latin typeface="SimSun" panose="02010600030101010101" pitchFamily="2" charset="-122"/>
              <a:ea typeface="SimSun" panose="02010600030101010101" pitchFamily="2" charset="-122"/>
            </a:endParaRPr>
          </a:p>
          <a:p>
            <a:pPr marL="0" indent="0">
              <a:buNone/>
            </a:pPr>
            <a:endParaRPr kumimoji="1" lang="zh-CN" altLang="en-US" sz="3000" b="1" dirty="0">
              <a:latin typeface="SimSun" panose="02010600030101010101" pitchFamily="2" charset="-122"/>
              <a:ea typeface="SimSun" panose="02010600030101010101" pitchFamily="2" charset="-122"/>
              <a:cs typeface="SimSun-ExtB"/>
            </a:endParaRPr>
          </a:p>
        </p:txBody>
      </p:sp>
      <p:sp>
        <p:nvSpPr>
          <p:cNvPr id="4" name="Date Placeholder 3"/>
          <p:cNvSpPr>
            <a:spLocks noGrp="1"/>
          </p:cNvSpPr>
          <p:nvPr>
            <p:ph type="dt" sz="half" idx="10"/>
          </p:nvPr>
        </p:nvSpPr>
        <p:spPr/>
        <p:txBody>
          <a:bodyPr/>
          <a:lstStyle/>
          <a:p>
            <a:fld id="{BE8B8830-2150-476D-A831-39F533861D9E}"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18</a:t>
            </a:fld>
            <a:endParaRPr lang="en-US"/>
          </a:p>
        </p:txBody>
      </p:sp>
    </p:spTree>
    <p:extLst>
      <p:ext uri="{BB962C8B-B14F-4D97-AF65-F5344CB8AC3E}">
        <p14:creationId xmlns:p14="http://schemas.microsoft.com/office/powerpoint/2010/main" val="249065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0286" y="365126"/>
            <a:ext cx="3135085" cy="2552245"/>
          </a:xfrm>
        </p:spPr>
        <p:txBody>
          <a:bodyPr>
            <a:normAutofit/>
          </a:bodyPr>
          <a:lstStyle/>
          <a:p>
            <a:r>
              <a:rPr lang="zh-TW" altLang="en-US" sz="7200" b="1" dirty="0">
                <a:latin typeface="SimSun" panose="02010600030101010101" pitchFamily="2" charset="-122"/>
                <a:ea typeface="SimSun" panose="02010600030101010101" pitchFamily="2" charset="-122"/>
              </a:rPr>
              <a:t>歌珊地</a:t>
            </a:r>
            <a:endParaRPr lang="en-US" sz="7200" b="1" dirty="0">
              <a:latin typeface="SimSun" panose="02010600030101010101" pitchFamily="2" charset="-122"/>
              <a:ea typeface="SimSun" panose="02010600030101010101" pitchFamily="2" charset="-122"/>
            </a:endParaRPr>
          </a:p>
        </p:txBody>
      </p:sp>
      <p:pic>
        <p:nvPicPr>
          <p:cNvPr id="9" name="Content Placeholder 8"/>
          <p:cNvPicPr>
            <a:picLocks noGrp="1" noChangeAspect="1"/>
          </p:cNvPicPr>
          <p:nvPr>
            <p:ph idx="1"/>
          </p:nvPr>
        </p:nvPicPr>
        <p:blipFill>
          <a:blip r:embed="rId2"/>
          <a:stretch>
            <a:fillRect/>
          </a:stretch>
        </p:blipFill>
        <p:spPr>
          <a:xfrm>
            <a:off x="3802217" y="0"/>
            <a:ext cx="5007954" cy="6219557"/>
          </a:xfrm>
          <a:prstGeom prst="rect">
            <a:avLst/>
          </a:prstGeom>
        </p:spPr>
      </p:pic>
      <p:sp>
        <p:nvSpPr>
          <p:cNvPr id="4" name="Date Placeholder 3"/>
          <p:cNvSpPr>
            <a:spLocks noGrp="1"/>
          </p:cNvSpPr>
          <p:nvPr>
            <p:ph type="dt" sz="half" idx="10"/>
          </p:nvPr>
        </p:nvSpPr>
        <p:spPr/>
        <p:txBody>
          <a:bodyPr/>
          <a:lstStyle/>
          <a:p>
            <a:fld id="{8DF1897B-05FA-4FEC-A6AE-4F202B2ED02C}"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19</a:t>
            </a:fld>
            <a:endParaRPr lang="en-US"/>
          </a:p>
        </p:txBody>
      </p:sp>
    </p:spTree>
    <p:extLst>
      <p:ext uri="{BB962C8B-B14F-4D97-AF65-F5344CB8AC3E}">
        <p14:creationId xmlns:p14="http://schemas.microsoft.com/office/powerpoint/2010/main" val="2726922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345"/>
            <a:ext cx="9027886" cy="1404711"/>
          </a:xfrm>
        </p:spPr>
        <p:txBody>
          <a:bodyPr>
            <a:normAutofit fontScale="90000"/>
          </a:bodyPr>
          <a:lstStyle/>
          <a:p>
            <a:pPr lvl="0"/>
            <a:br>
              <a:rPr lang="en-US" altLang="zh-CN" sz="4300" b="1" dirty="0">
                <a:latin typeface="SimSun" panose="02010600030101010101" pitchFamily="2" charset="-122"/>
                <a:ea typeface="SimSun" panose="02010600030101010101" pitchFamily="2" charset="-122"/>
                <a:cs typeface="Times New Roman" panose="02020603050405020304" pitchFamily="18" charset="0"/>
              </a:rPr>
            </a:br>
            <a:r>
              <a:rPr lang="en-US" altLang="zh-CN" sz="4300" b="1" dirty="0">
                <a:latin typeface="SimSun" panose="02010600030101010101" pitchFamily="2" charset="-122"/>
                <a:ea typeface="SimSun" panose="02010600030101010101" pitchFamily="2" charset="-122"/>
                <a:cs typeface="Times New Roman" panose="02020603050405020304" pitchFamily="18" charset="0"/>
              </a:rPr>
              <a:t>2.</a:t>
            </a:r>
            <a:r>
              <a:rPr lang="zh-CN" altLang="en-US" sz="4300" b="1" dirty="0">
                <a:latin typeface="SimSun" panose="02010600030101010101" pitchFamily="2" charset="-122"/>
                <a:ea typeface="SimSun" panose="02010600030101010101" pitchFamily="2" charset="-122"/>
                <a:cs typeface="Times New Roman" panose="02020603050405020304" pitchFamily="18" charset="0"/>
              </a:rPr>
              <a:t>神的主朲</a:t>
            </a:r>
            <a:r>
              <a:rPr lang="en-US" altLang="zh-CN" sz="4300" b="1" dirty="0">
                <a:latin typeface="SimSun" panose="02010600030101010101" pitchFamily="2" charset="-122"/>
                <a:ea typeface="SimSun" panose="02010600030101010101" pitchFamily="2" charset="-122"/>
                <a:cs typeface="Times New Roman" panose="02020603050405020304" pitchFamily="18" charset="0"/>
              </a:rPr>
              <a:t>:</a:t>
            </a:r>
            <a:br>
              <a:rPr lang="en-US" altLang="zh-CN" sz="4300" b="1" dirty="0">
                <a:latin typeface="SimSun" panose="02010600030101010101" pitchFamily="2" charset="-122"/>
                <a:ea typeface="SimSun" panose="02010600030101010101" pitchFamily="2" charset="-122"/>
                <a:cs typeface="Times New Roman" panose="02020603050405020304" pitchFamily="18" charset="0"/>
              </a:rPr>
            </a:br>
            <a:br>
              <a:rPr lang="en-US" dirty="0">
                <a:latin typeface="SimSun" panose="02010600030101010101" pitchFamily="2" charset="-122"/>
                <a:ea typeface="SimSun" panose="02010600030101010101" pitchFamily="2" charset="-122"/>
                <a:cs typeface="Times New Roman" panose="02020603050405020304" pitchFamily="18" charset="0"/>
              </a:rPr>
            </a:br>
            <a:endParaRPr lang="en-US" dirty="0">
              <a:latin typeface="SimSun" panose="02010600030101010101" pitchFamily="2" charset="-122"/>
              <a:ea typeface="SimSun" panose="02010600030101010101" pitchFamily="2" charset="-122"/>
            </a:endParaRPr>
          </a:p>
        </p:txBody>
      </p:sp>
      <p:sp>
        <p:nvSpPr>
          <p:cNvPr id="3" name="Content Placeholder 2"/>
          <p:cNvSpPr>
            <a:spLocks noGrp="1"/>
          </p:cNvSpPr>
          <p:nvPr>
            <p:ph idx="1"/>
          </p:nvPr>
        </p:nvSpPr>
        <p:spPr>
          <a:xfrm>
            <a:off x="0" y="1121833"/>
            <a:ext cx="9144000" cy="5234518"/>
          </a:xfrm>
        </p:spPr>
        <p:txBody>
          <a:bodyPr>
            <a:normAutofit fontScale="92500"/>
          </a:bodyPr>
          <a:lstStyle/>
          <a:p>
            <a:pPr marL="0" marR="0" indent="0">
              <a:lnSpc>
                <a:spcPct val="107000"/>
              </a:lnSpc>
              <a:spcBef>
                <a:spcPts val="0"/>
              </a:spcBef>
              <a:spcAft>
                <a:spcPts val="800"/>
              </a:spcAft>
              <a:buNone/>
            </a:pPr>
            <a:r>
              <a:rPr lang="zh-CN" altLang="en-US" b="1" dirty="0">
                <a:latin typeface="SimSun" panose="02010600030101010101" pitchFamily="2" charset="-122"/>
                <a:ea typeface="SimSun" panose="02010600030101010101" pitchFamily="2" charset="-122"/>
                <a:cs typeface="Times New Roman" panose="02020603050405020304" pitchFamily="18" charset="0"/>
              </a:rPr>
              <a:t>創世记中亞伯拉罕的故事大約佔了十五章，約瑟的故事也有十四章</a:t>
            </a:r>
            <a:r>
              <a:rPr lang="en-US" altLang="zh-CN" b="1" dirty="0">
                <a:latin typeface="SimSun" panose="02010600030101010101" pitchFamily="2" charset="-122"/>
                <a:ea typeface="SimSun" panose="02010600030101010101" pitchFamily="2" charset="-122"/>
                <a:cs typeface="Times New Roman" panose="02020603050405020304" pitchFamily="18" charset="0"/>
              </a:rPr>
              <a:t>, </a:t>
            </a:r>
          </a:p>
          <a:p>
            <a:pPr marL="0" marR="0">
              <a:lnSpc>
                <a:spcPct val="107000"/>
              </a:lnSpc>
              <a:spcBef>
                <a:spcPts val="0"/>
              </a:spcBef>
              <a:spcAft>
                <a:spcPts val="800"/>
              </a:spcAft>
            </a:pPr>
            <a:r>
              <a:rPr lang="zh-CN" altLang="en-US" b="1" dirty="0">
                <a:latin typeface="SimSun" panose="02010600030101010101" pitchFamily="2" charset="-122"/>
                <a:ea typeface="SimSun" panose="02010600030101010101" pitchFamily="2" charset="-122"/>
                <a:cs typeface="Times New Roman" panose="02020603050405020304" pitchFamily="18" charset="0"/>
              </a:rPr>
              <a:t>第一，從人的角度來看，約瑟他的境遇曾經跌到谷底，後來又從谷底爬到了最高位，拯救了自己的家人乃至整個民族，並且成為埃及的宰相</a:t>
            </a:r>
            <a:r>
              <a:rPr lang="en-US" altLang="zh-CN" b="1" dirty="0">
                <a:latin typeface="SimSun" panose="02010600030101010101" pitchFamily="2" charset="-122"/>
                <a:ea typeface="SimSun" panose="02010600030101010101" pitchFamily="2" charset="-122"/>
                <a:cs typeface="Times New Roman" panose="02020603050405020304" pitchFamily="18" charset="0"/>
              </a:rPr>
              <a:t>. </a:t>
            </a:r>
          </a:p>
          <a:p>
            <a:pPr marL="0" marR="0">
              <a:lnSpc>
                <a:spcPct val="107000"/>
              </a:lnSpc>
              <a:spcBef>
                <a:spcPts val="0"/>
              </a:spcBef>
              <a:spcAft>
                <a:spcPts val="800"/>
              </a:spcAft>
            </a:pPr>
            <a:r>
              <a:rPr lang="zh-CN" altLang="en-US" b="1" dirty="0">
                <a:latin typeface="SimSun" panose="02010600030101010101" pitchFamily="2" charset="-122"/>
                <a:ea typeface="SimSun" panose="02010600030101010101" pitchFamily="2" charset="-122"/>
                <a:cs typeface="Times New Roman" panose="02020603050405020304" pitchFamily="18" charset="0"/>
              </a:rPr>
              <a:t>第二，從上帝的角度來看，上帝主宰約瑟他的一生，容許困境臨到他，好拯救他的全家</a:t>
            </a:r>
            <a:r>
              <a:rPr lang="en-US" altLang="zh-CN" b="1" dirty="0">
                <a:latin typeface="SimSun" panose="02010600030101010101" pitchFamily="2" charset="-122"/>
                <a:ea typeface="SimSun" panose="02010600030101010101" pitchFamily="2" charset="-122"/>
                <a:cs typeface="Times New Roman" panose="02020603050405020304" pitchFamily="18" charset="0"/>
              </a:rPr>
              <a:t>. </a:t>
            </a:r>
          </a:p>
          <a:p>
            <a:pPr marL="0" marR="0">
              <a:lnSpc>
                <a:spcPct val="107000"/>
              </a:lnSpc>
              <a:spcBef>
                <a:spcPts val="0"/>
              </a:spcBef>
              <a:spcAft>
                <a:spcPts val="800"/>
              </a:spcAft>
            </a:pPr>
            <a:r>
              <a:rPr lang="zh-CN" altLang="en-US" b="1" dirty="0">
                <a:latin typeface="SimSun" panose="02010600030101010101" pitchFamily="2" charset="-122"/>
                <a:ea typeface="SimSun" panose="02010600030101010101" pitchFamily="2" charset="-122"/>
                <a:cs typeface="Times New Roman" panose="02020603050405020304" pitchFamily="18" charset="0"/>
              </a:rPr>
              <a:t>第三，這個人完全正直，不管在逆境或是順境當中都是一樣維持誠實正直，這讓你聯想到耶穌自己</a:t>
            </a:r>
            <a:r>
              <a:rPr lang="en-US" altLang="zh-CN" b="1" dirty="0">
                <a:latin typeface="SimSun" panose="02010600030101010101" pitchFamily="2" charset="-122"/>
                <a:ea typeface="SimSun" panose="02010600030101010101" pitchFamily="2" charset="-122"/>
                <a:cs typeface="Times New Roman" panose="02020603050405020304" pitchFamily="18" charset="0"/>
              </a:rPr>
              <a:t>.</a:t>
            </a:r>
            <a:r>
              <a:rPr lang="zh-CN" altLang="en-US" b="1" dirty="0">
                <a:latin typeface="SimSun" panose="02010600030101010101" pitchFamily="2" charset="-122"/>
                <a:ea typeface="SimSun" panose="02010600030101010101" pitchFamily="2" charset="-122"/>
                <a:cs typeface="Times New Roman" panose="02020603050405020304" pitchFamily="18" charset="0"/>
              </a:rPr>
              <a:t>創世记開始是講創造，最後是神的主朲</a:t>
            </a:r>
            <a:r>
              <a:rPr lang="en-US" altLang="zh-CN" b="1" dirty="0">
                <a:latin typeface="SimSun" panose="02010600030101010101" pitchFamily="2" charset="-122"/>
                <a:ea typeface="SimSun" panose="02010600030101010101" pitchFamily="2" charset="-122"/>
                <a:cs typeface="Times New Roman" panose="02020603050405020304" pitchFamily="18" charset="0"/>
              </a:rPr>
              <a:t>, </a:t>
            </a:r>
            <a:r>
              <a:rPr lang="zh-CN" altLang="en-US" b="1" dirty="0">
                <a:latin typeface="SimSun" panose="02010600030101010101" pitchFamily="2" charset="-122"/>
                <a:ea typeface="SimSun" panose="02010600030101010101" pitchFamily="2" charset="-122"/>
                <a:cs typeface="Times New Roman" panose="02020603050405020304" pitchFamily="18" charset="0"/>
              </a:rPr>
              <a:t>籍着约瑟被賣到埃及救了选民</a:t>
            </a:r>
            <a:r>
              <a:rPr lang="en-US" altLang="zh-CN" b="1" dirty="0">
                <a:latin typeface="SimSun" panose="02010600030101010101" pitchFamily="2" charset="-122"/>
                <a:ea typeface="SimSun" panose="02010600030101010101" pitchFamily="2" charset="-122"/>
                <a:cs typeface="Times New Roman" panose="02020603050405020304" pitchFamily="18" charset="0"/>
              </a:rPr>
              <a:t>(50:20),</a:t>
            </a:r>
            <a:r>
              <a:rPr lang="zh-CN" altLang="en-US" b="1" dirty="0">
                <a:latin typeface="SimSun" panose="02010600030101010101" pitchFamily="2" charset="-122"/>
                <a:ea typeface="SimSun" panose="02010600030101010101" pitchFamily="2" charset="-122"/>
                <a:cs typeface="Times New Roman" panose="02020603050405020304" pitchFamily="18" charset="0"/>
              </a:rPr>
              <a:t>而且预设了四百多年后以色列民蒙神救贖出埃及归迦南地的伏笔</a:t>
            </a:r>
            <a:r>
              <a:rPr lang="en-US" altLang="zh-CN" b="1" dirty="0">
                <a:latin typeface="SimSun" panose="02010600030101010101" pitchFamily="2" charset="-122"/>
                <a:ea typeface="SimSun" panose="02010600030101010101" pitchFamily="2" charset="-122"/>
                <a:cs typeface="Times New Roman" panose="02020603050405020304" pitchFamily="18" charset="0"/>
              </a:rPr>
              <a:t>. </a:t>
            </a:r>
            <a:endParaRPr lang="en-US" dirty="0"/>
          </a:p>
        </p:txBody>
      </p:sp>
      <p:sp>
        <p:nvSpPr>
          <p:cNvPr id="4" name="Date Placeholder 3"/>
          <p:cNvSpPr>
            <a:spLocks noGrp="1"/>
          </p:cNvSpPr>
          <p:nvPr>
            <p:ph type="dt" sz="half" idx="10"/>
          </p:nvPr>
        </p:nvSpPr>
        <p:spPr/>
        <p:txBody>
          <a:bodyPr/>
          <a:lstStyle/>
          <a:p>
            <a:fld id="{8DF1897B-05FA-4FEC-A6AE-4F202B2ED02C}"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2</a:t>
            </a:fld>
            <a:endParaRPr lang="en-US"/>
          </a:p>
        </p:txBody>
      </p:sp>
    </p:spTree>
    <p:extLst>
      <p:ext uri="{BB962C8B-B14F-4D97-AF65-F5344CB8AC3E}">
        <p14:creationId xmlns:p14="http://schemas.microsoft.com/office/powerpoint/2010/main" val="541737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317" y="226308"/>
            <a:ext cx="9264317" cy="4961775"/>
          </a:xfrm>
        </p:spPr>
        <p:txBody>
          <a:bodyPr>
            <a:noAutofit/>
          </a:bodyPr>
          <a:lstStyle/>
          <a:p>
            <a:r>
              <a:rPr lang="zh-CN" altLang="en-US" sz="4400" b="1" dirty="0">
                <a:latin typeface="SimSun" panose="02010600030101010101" pitchFamily="2" charset="-122"/>
                <a:ea typeface="SimSun" panose="02010600030101010101" pitchFamily="2" charset="-122"/>
              </a:rPr>
              <a:t>定居在约瑟以智慧安排的牧场歌珊地</a:t>
            </a:r>
            <a:r>
              <a:rPr lang="en-US" sz="4400" b="1" dirty="0">
                <a:latin typeface="SimSun" panose="02010600030101010101" pitchFamily="2" charset="-122"/>
                <a:ea typeface="SimSun" panose="02010600030101010101" pitchFamily="2" charset="-122"/>
              </a:rPr>
              <a:t>,</a:t>
            </a:r>
            <a:r>
              <a:rPr lang="zh-CN" altLang="en-US" sz="4400" b="1" dirty="0">
                <a:latin typeface="SimSun" panose="02010600030101010101" pitchFamily="2" charset="-122"/>
                <a:ea typeface="SimSun" panose="02010600030101010101" pitchFamily="2" charset="-122"/>
              </a:rPr>
              <a:t>法老更恩待雅各一家</a:t>
            </a:r>
            <a:r>
              <a:rPr lang="en-US" sz="4400" b="1" dirty="0">
                <a:latin typeface="SimSun" panose="02010600030101010101" pitchFamily="2" charset="-122"/>
                <a:ea typeface="SimSun" panose="02010600030101010101" pitchFamily="2" charset="-122"/>
              </a:rPr>
              <a:t>, </a:t>
            </a:r>
            <a:r>
              <a:rPr lang="zh-CN" altLang="en-US" sz="4400" b="1" dirty="0">
                <a:latin typeface="SimSun" panose="02010600030101010101" pitchFamily="2" charset="-122"/>
                <a:ea typeface="SimSun" panose="02010600030101010101" pitchFamily="2" charset="-122"/>
              </a:rPr>
              <a:t>要他们看管他的牲畜</a:t>
            </a:r>
            <a:r>
              <a:rPr lang="en-US" sz="4400" b="1" dirty="0">
                <a:latin typeface="SimSun" panose="02010600030101010101" pitchFamily="2" charset="-122"/>
                <a:ea typeface="SimSun" panose="02010600030101010101" pitchFamily="2" charset="-122"/>
              </a:rPr>
              <a:t>.</a:t>
            </a:r>
            <a:r>
              <a:rPr lang="zh-CN" altLang="en-US" sz="4400" b="1" dirty="0">
                <a:latin typeface="SimSun" panose="02010600030101010101" pitchFamily="2" charset="-122"/>
                <a:ea typeface="SimSun" panose="02010600030101010101" pitchFamily="2" charset="-122"/>
              </a:rPr>
              <a:t>在遍地饥荒中约瑟运用管理才能替法老以粮食換取埃及人的财富</a:t>
            </a:r>
            <a:r>
              <a:rPr lang="en-US" sz="4400" b="1" dirty="0">
                <a:latin typeface="SimSun" panose="02010600030101010101" pitchFamily="2" charset="-122"/>
                <a:ea typeface="SimSun" panose="02010600030101010101" pitchFamily="2" charset="-122"/>
              </a:rPr>
              <a:t>, </a:t>
            </a:r>
            <a:r>
              <a:rPr lang="zh-CN" altLang="en-US" sz="4400" b="1" dirty="0">
                <a:latin typeface="SimSun" panose="02010600030101010101" pitchFamily="2" charset="-122"/>
                <a:ea typeface="SimSun" panose="02010600030101010101" pitchFamily="2" charset="-122"/>
              </a:rPr>
              <a:t>牲畜和田地</a:t>
            </a:r>
            <a:r>
              <a:rPr lang="en-US" sz="4400" b="1" dirty="0">
                <a:latin typeface="SimSun" panose="02010600030101010101" pitchFamily="2" charset="-122"/>
                <a:ea typeface="SimSun" panose="02010600030101010101" pitchFamily="2" charset="-122"/>
              </a:rPr>
              <a:t>.</a:t>
            </a:r>
          </a:p>
          <a:p>
            <a:r>
              <a:rPr lang="zh-CN" altLang="en-US" sz="4400" b="1" dirty="0">
                <a:latin typeface="SimSun" panose="02010600030101010101" pitchFamily="2" charset="-122"/>
                <a:ea typeface="SimSun" panose="02010600030101010101" pitchFamily="2" charset="-122"/>
              </a:rPr>
              <a:t>神的计划</a:t>
            </a:r>
            <a:r>
              <a:rPr lang="en-US" sz="4400" b="1" dirty="0">
                <a:latin typeface="SimSun" panose="02010600030101010101" pitchFamily="2" charset="-122"/>
                <a:ea typeface="SimSun" panose="02010600030101010101" pitchFamily="2" charset="-122"/>
              </a:rPr>
              <a:t>:</a:t>
            </a:r>
            <a:r>
              <a:rPr lang="zh-CN" altLang="en-US" sz="4400" b="1" dirty="0">
                <a:latin typeface="SimSun" panose="02010600030101010101" pitchFamily="2" charset="-122"/>
                <a:ea typeface="SimSun" panose="02010600030101010101" pitchFamily="2" charset="-122"/>
              </a:rPr>
              <a:t>籍埃及保存以色列家族</a:t>
            </a:r>
            <a:r>
              <a:rPr lang="en-US" sz="4400" b="1" dirty="0">
                <a:latin typeface="SimSun" panose="02010600030101010101" pitchFamily="2" charset="-122"/>
                <a:ea typeface="SimSun" panose="02010600030101010101" pitchFamily="2" charset="-122"/>
              </a:rPr>
              <a:t>,</a:t>
            </a:r>
            <a:r>
              <a:rPr lang="zh-CN" altLang="en-US" sz="4400" b="1" dirty="0">
                <a:latin typeface="SimSun" panose="02010600030101010101" pitchFamily="2" charset="-122"/>
                <a:ea typeface="SimSun" panose="02010600030101010101" pitchFamily="2" charset="-122"/>
              </a:rPr>
              <a:t>然后神要带他们囬迦南地</a:t>
            </a:r>
            <a:r>
              <a:rPr lang="en-US" sz="4400" b="1" dirty="0">
                <a:latin typeface="SimSun" panose="02010600030101010101" pitchFamily="2" charset="-122"/>
                <a:ea typeface="SimSun" panose="02010600030101010101" pitchFamily="2" charset="-122"/>
              </a:rPr>
              <a:t>,</a:t>
            </a:r>
            <a:r>
              <a:rPr lang="zh-CN" altLang="en-US" sz="4400" b="1" dirty="0">
                <a:latin typeface="SimSun" panose="02010600030101010101" pitchFamily="2" charset="-122"/>
                <a:ea typeface="SimSun" panose="02010600030101010101" pitchFamily="2" charset="-122"/>
              </a:rPr>
              <a:t>经历神拯救的大能</a:t>
            </a:r>
            <a:r>
              <a:rPr lang="en-US" sz="4400" b="1" dirty="0">
                <a:latin typeface="SimSun" panose="02010600030101010101" pitchFamily="2" charset="-122"/>
                <a:ea typeface="SimSun" panose="02010600030101010101" pitchFamily="2" charset="-122"/>
              </a:rPr>
              <a:t>,</a:t>
            </a:r>
            <a:r>
              <a:rPr lang="zh-CN" altLang="en-US" sz="4400" b="1" dirty="0">
                <a:latin typeface="SimSun" panose="02010600030101010101" pitchFamily="2" charset="-122"/>
                <a:ea typeface="SimSun" panose="02010600030101010101" pitchFamily="2" charset="-122"/>
              </a:rPr>
              <a:t>预兆将來籍子孙耶稣基督让救恩臨到万民</a:t>
            </a:r>
            <a:r>
              <a:rPr lang="en-US" sz="4400" b="1" dirty="0">
                <a:latin typeface="SimSun" panose="02010600030101010101" pitchFamily="2" charset="-122"/>
                <a:ea typeface="SimSun" panose="02010600030101010101" pitchFamily="2" charset="-122"/>
              </a:rPr>
              <a:t>.</a:t>
            </a:r>
            <a:endParaRPr lang="en-US" sz="4400" dirty="0">
              <a:latin typeface="SimSun" panose="02010600030101010101" pitchFamily="2" charset="-122"/>
              <a:ea typeface="SimSun" panose="02010600030101010101" pitchFamily="2" charset="-122"/>
            </a:endParaRPr>
          </a:p>
          <a:p>
            <a:endParaRPr lang="en-US" sz="3000" dirty="0">
              <a:latin typeface="SimSun" panose="02010600030101010101" pitchFamily="2" charset="-122"/>
              <a:ea typeface="SimSun" panose="02010600030101010101" pitchFamily="2" charset="-122"/>
            </a:endParaRPr>
          </a:p>
          <a:p>
            <a:pPr marL="0" indent="0">
              <a:buNone/>
            </a:pPr>
            <a:endParaRPr kumimoji="1" lang="zh-CN" altLang="en-US" sz="3000" b="1" dirty="0">
              <a:latin typeface="SimSun" panose="02010600030101010101" pitchFamily="2" charset="-122"/>
              <a:ea typeface="SimSun" panose="02010600030101010101" pitchFamily="2" charset="-122"/>
              <a:cs typeface="SimSun-ExtB"/>
            </a:endParaRPr>
          </a:p>
        </p:txBody>
      </p:sp>
      <p:sp>
        <p:nvSpPr>
          <p:cNvPr id="4" name="Date Placeholder 3"/>
          <p:cNvSpPr>
            <a:spLocks noGrp="1"/>
          </p:cNvSpPr>
          <p:nvPr>
            <p:ph type="dt" sz="half" idx="10"/>
          </p:nvPr>
        </p:nvSpPr>
        <p:spPr/>
        <p:txBody>
          <a:bodyPr/>
          <a:lstStyle/>
          <a:p>
            <a:fld id="{BE8B8830-2150-476D-A831-39F533861D9E}"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20</a:t>
            </a:fld>
            <a:endParaRPr lang="en-US"/>
          </a:p>
        </p:txBody>
      </p:sp>
    </p:spTree>
    <p:extLst>
      <p:ext uri="{BB962C8B-B14F-4D97-AF65-F5344CB8AC3E}">
        <p14:creationId xmlns:p14="http://schemas.microsoft.com/office/powerpoint/2010/main" val="2595808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617368"/>
          </a:xfrm>
        </p:spPr>
        <p:txBody>
          <a:bodyPr>
            <a:noAutofit/>
          </a:bodyPr>
          <a:lstStyle/>
          <a:p>
            <a:r>
              <a:rPr lang="zh-CN" altLang="en-US" sz="3500" b="1" dirty="0">
                <a:latin typeface="SimSun" panose="02010600030101010101" pitchFamily="2" charset="-122"/>
                <a:ea typeface="SimSun" panose="02010600030101010101" pitchFamily="2" charset="-122"/>
              </a:rPr>
              <a:t>约瑟运用管理才能以粮食</a:t>
            </a:r>
            <a:endParaRPr lang="en-US" altLang="zh-CN" sz="3500" b="1" dirty="0">
              <a:latin typeface="SimSun" panose="02010600030101010101" pitchFamily="2" charset="-122"/>
              <a:ea typeface="SimSun" panose="02010600030101010101" pitchFamily="2" charset="-122"/>
            </a:endParaRPr>
          </a:p>
          <a:p>
            <a:r>
              <a:rPr lang="en-US" sz="3500" b="1" dirty="0">
                <a:latin typeface="SimSun" panose="02010600030101010101" pitchFamily="2" charset="-122"/>
                <a:ea typeface="SimSun" panose="02010600030101010101" pitchFamily="2" charset="-122"/>
              </a:rPr>
              <a:t>(1)</a:t>
            </a:r>
            <a:r>
              <a:rPr lang="zh-CN" altLang="en-US" sz="3500" b="1" dirty="0">
                <a:latin typeface="SimSun" panose="02010600030101010101" pitchFamily="2" charset="-122"/>
                <a:ea typeface="SimSun" panose="02010600030101010101" pitchFamily="2" charset="-122"/>
              </a:rPr>
              <a:t>換取埃及人的财富</a:t>
            </a:r>
            <a:r>
              <a:rPr lang="en-US" sz="3500" b="1" dirty="0">
                <a:latin typeface="SimSun" panose="02010600030101010101" pitchFamily="2" charset="-122"/>
                <a:ea typeface="SimSun" panose="02010600030101010101" pitchFamily="2" charset="-122"/>
              </a:rPr>
              <a:t> (47:14,15), </a:t>
            </a:r>
          </a:p>
          <a:p>
            <a:r>
              <a:rPr lang="en-US" sz="3500" b="1" dirty="0">
                <a:latin typeface="SimSun" panose="02010600030101010101" pitchFamily="2" charset="-122"/>
                <a:ea typeface="SimSun" panose="02010600030101010101" pitchFamily="2" charset="-122"/>
              </a:rPr>
              <a:t>(2)</a:t>
            </a:r>
            <a:r>
              <a:rPr lang="zh-CN" altLang="en-US" sz="3500" b="1" dirty="0">
                <a:latin typeface="SimSun" panose="02010600030101010101" pitchFamily="2" charset="-122"/>
                <a:ea typeface="SimSun" panose="02010600030101010101" pitchFamily="2" charset="-122"/>
              </a:rPr>
              <a:t>以牲畜換粮</a:t>
            </a:r>
            <a:r>
              <a:rPr lang="en-US" sz="3500" b="1" dirty="0">
                <a:latin typeface="SimSun" panose="02010600030101010101" pitchFamily="2" charset="-122"/>
                <a:ea typeface="SimSun" panose="02010600030101010101" pitchFamily="2" charset="-122"/>
              </a:rPr>
              <a:t> (47:16,17). </a:t>
            </a:r>
          </a:p>
          <a:p>
            <a:r>
              <a:rPr lang="en-US" sz="3500" b="1" dirty="0">
                <a:latin typeface="SimSun" panose="02010600030101010101" pitchFamily="2" charset="-122"/>
                <a:ea typeface="SimSun" panose="02010600030101010101" pitchFamily="2" charset="-122"/>
              </a:rPr>
              <a:t>(3)</a:t>
            </a:r>
            <a:r>
              <a:rPr lang="zh-CN" altLang="en-US" sz="3500" b="1" dirty="0">
                <a:latin typeface="SimSun" panose="02010600030101010101" pitchFamily="2" charset="-122"/>
                <a:ea typeface="SimSun" panose="02010600030101010101" pitchFamily="2" charset="-122"/>
              </a:rPr>
              <a:t>以田地換粮</a:t>
            </a:r>
            <a:r>
              <a:rPr lang="en-US" sz="3500" b="1" dirty="0">
                <a:latin typeface="SimSun" panose="02010600030101010101" pitchFamily="2" charset="-122"/>
                <a:ea typeface="SimSun" panose="02010600030101010101" pitchFamily="2" charset="-122"/>
              </a:rPr>
              <a:t>(47:20).</a:t>
            </a:r>
            <a:r>
              <a:rPr lang="zh-CN" altLang="en-US" sz="3500" b="1" dirty="0">
                <a:latin typeface="SimSun" panose="02010600030101010101" pitchFamily="2" charset="-122"/>
                <a:ea typeface="SimSun" panose="02010600030101010101" pitchFamily="2" charset="-122"/>
              </a:rPr>
              <a:t>约瑟为法老买了埃及所有的地，埃及人因被饥荒所迫，各都卖了自己的田地</a:t>
            </a:r>
            <a:r>
              <a:rPr lang="en-US" sz="3500" b="1" dirty="0">
                <a:latin typeface="SimSun" panose="02010600030101010101" pitchFamily="2" charset="-122"/>
                <a:ea typeface="SimSun" panose="02010600030101010101" pitchFamily="2" charset="-122"/>
              </a:rPr>
              <a:t>. </a:t>
            </a:r>
            <a:r>
              <a:rPr lang="zh-CN" altLang="en-US" sz="3500" b="1" dirty="0">
                <a:latin typeface="SimSun" panose="02010600030101010101" pitchFamily="2" charset="-122"/>
                <a:ea typeface="SimSun" panose="02010600030101010101" pitchFamily="2" charset="-122"/>
              </a:rPr>
              <a:t>那地就都归了法老</a:t>
            </a:r>
            <a:r>
              <a:rPr lang="en-US" sz="3500" b="1" dirty="0">
                <a:latin typeface="SimSun" panose="02010600030101010101" pitchFamily="2" charset="-122"/>
                <a:ea typeface="SimSun" panose="02010600030101010101" pitchFamily="2" charset="-122"/>
              </a:rPr>
              <a:t>. </a:t>
            </a:r>
            <a:r>
              <a:rPr lang="zh-CN" altLang="en-US" sz="3500" b="1" dirty="0">
                <a:latin typeface="SimSun" panose="02010600030101010101" pitchFamily="2" charset="-122"/>
                <a:ea typeface="SimSun" panose="02010600030101010101" pitchFamily="2" charset="-122"/>
              </a:rPr>
              <a:t>至于百姓，约瑟叫他们，从埃及这边直到埃及那边，都各归各城</a:t>
            </a:r>
            <a:r>
              <a:rPr lang="en-US" sz="3500" b="1" dirty="0">
                <a:latin typeface="SimSun" panose="02010600030101010101" pitchFamily="2" charset="-122"/>
                <a:ea typeface="SimSun" panose="02010600030101010101" pitchFamily="2" charset="-122"/>
              </a:rPr>
              <a:t>. </a:t>
            </a:r>
          </a:p>
          <a:p>
            <a:r>
              <a:rPr lang="en-US" sz="3500" b="1" dirty="0">
                <a:latin typeface="SimSun" panose="02010600030101010101" pitchFamily="2" charset="-122"/>
                <a:ea typeface="SimSun" panose="02010600030101010101" pitchFamily="2" charset="-122"/>
              </a:rPr>
              <a:t>(4) </a:t>
            </a:r>
            <a:r>
              <a:rPr lang="zh-CN" altLang="en-US" sz="3500" b="1" dirty="0">
                <a:latin typeface="SimSun" panose="02010600030101010101" pitchFamily="2" charset="-122"/>
                <a:ea typeface="SimSun" panose="02010600030101010101" pitchFamily="2" charset="-122"/>
              </a:rPr>
              <a:t>从此埃及人民臣服法老</a:t>
            </a:r>
            <a:r>
              <a:rPr lang="en-US" sz="3500" b="1" dirty="0">
                <a:latin typeface="SimSun" panose="02010600030101010101" pitchFamily="2" charset="-122"/>
                <a:ea typeface="SimSun" panose="02010600030101010101" pitchFamily="2" charset="-122"/>
              </a:rPr>
              <a:t>, </a:t>
            </a:r>
            <a:r>
              <a:rPr lang="zh-CN" altLang="en-US" sz="3500" b="1" dirty="0">
                <a:latin typeface="SimSun" panose="02010600030101010101" pitchFamily="2" charset="-122"/>
                <a:ea typeface="SimSun" panose="02010600030101010101" pitchFamily="2" charset="-122"/>
              </a:rPr>
              <a:t>为埃及种地納收入的五分之一给法老</a:t>
            </a:r>
            <a:r>
              <a:rPr lang="en-US" sz="3500" b="1" dirty="0">
                <a:latin typeface="SimSun" panose="02010600030101010101" pitchFamily="2" charset="-122"/>
                <a:ea typeface="SimSun" panose="02010600030101010101" pitchFamily="2" charset="-122"/>
              </a:rPr>
              <a:t>, </a:t>
            </a:r>
            <a:r>
              <a:rPr lang="zh-CN" altLang="en-US" sz="3500" b="1" dirty="0">
                <a:latin typeface="SimSun" panose="02010600030101010101" pitchFamily="2" charset="-122"/>
                <a:ea typeface="SimSun" panose="02010600030101010101" pitchFamily="2" charset="-122"/>
              </a:rPr>
              <a:t>是合作的税收</a:t>
            </a:r>
            <a:r>
              <a:rPr lang="en-US" sz="3500" b="1" dirty="0">
                <a:latin typeface="SimSun" panose="02010600030101010101" pitchFamily="2" charset="-122"/>
                <a:ea typeface="SimSun" panose="02010600030101010101" pitchFamily="2" charset="-122"/>
              </a:rPr>
              <a:t>(47:23),</a:t>
            </a:r>
            <a:r>
              <a:rPr lang="zh-CN" altLang="en-US" sz="3500" b="1" dirty="0">
                <a:latin typeface="SimSun" panose="02010600030101010101" pitchFamily="2" charset="-122"/>
                <a:ea typeface="SimSun" panose="02010600030101010101" pitchFamily="2" charset="-122"/>
              </a:rPr>
              <a:t>约瑟的才能不单救人在饥荒中存活</a:t>
            </a:r>
            <a:r>
              <a:rPr lang="en-US" sz="3500" b="1" dirty="0">
                <a:latin typeface="SimSun" panose="02010600030101010101" pitchFamily="2" charset="-122"/>
                <a:ea typeface="SimSun" panose="02010600030101010101" pitchFamily="2" charset="-122"/>
              </a:rPr>
              <a:t>, </a:t>
            </a:r>
            <a:r>
              <a:rPr lang="zh-CN" altLang="en-US" sz="3500" b="1" dirty="0">
                <a:latin typeface="SimSun" panose="02010600030101010101" pitchFamily="2" charset="-122"/>
                <a:ea typeface="SimSun" panose="02010600030101010101" pitchFamily="2" charset="-122"/>
              </a:rPr>
              <a:t>也直接建立埃及的税收制度</a:t>
            </a:r>
            <a:r>
              <a:rPr lang="en-US" sz="3500" b="1" dirty="0">
                <a:latin typeface="SimSun" panose="02010600030101010101" pitchFamily="2" charset="-122"/>
                <a:ea typeface="SimSun" panose="02010600030101010101" pitchFamily="2" charset="-122"/>
              </a:rPr>
              <a:t>, </a:t>
            </a:r>
            <a:r>
              <a:rPr lang="zh-CN" altLang="en-US" sz="3500" b="1" dirty="0">
                <a:latin typeface="SimSun" panose="02010600030101010101" pitchFamily="2" charset="-122"/>
                <a:ea typeface="SimSun" panose="02010600030101010101" pitchFamily="2" charset="-122"/>
              </a:rPr>
              <a:t>充实国庫</a:t>
            </a:r>
            <a:r>
              <a:rPr lang="en-US" sz="3500" b="1" dirty="0">
                <a:latin typeface="SimSun" panose="02010600030101010101" pitchFamily="2" charset="-122"/>
                <a:ea typeface="SimSun" panose="02010600030101010101" pitchFamily="2" charset="-122"/>
              </a:rPr>
              <a:t>.</a:t>
            </a:r>
            <a:endParaRPr lang="en-US" sz="3500" dirty="0"/>
          </a:p>
        </p:txBody>
      </p:sp>
      <p:sp>
        <p:nvSpPr>
          <p:cNvPr id="4" name="Date Placeholder 3"/>
          <p:cNvSpPr>
            <a:spLocks noGrp="1"/>
          </p:cNvSpPr>
          <p:nvPr>
            <p:ph type="dt" sz="half" idx="10"/>
          </p:nvPr>
        </p:nvSpPr>
        <p:spPr/>
        <p:txBody>
          <a:bodyPr/>
          <a:lstStyle/>
          <a:p>
            <a:fld id="{8DF1897B-05FA-4FEC-A6AE-4F202B2ED02C}"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21</a:t>
            </a:fld>
            <a:endParaRPr lang="en-US"/>
          </a:p>
        </p:txBody>
      </p:sp>
    </p:spTree>
    <p:extLst>
      <p:ext uri="{BB962C8B-B14F-4D97-AF65-F5344CB8AC3E}">
        <p14:creationId xmlns:p14="http://schemas.microsoft.com/office/powerpoint/2010/main" val="2702312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617368"/>
          </a:xfrm>
        </p:spPr>
        <p:txBody>
          <a:bodyPr>
            <a:noAutofit/>
          </a:bodyPr>
          <a:lstStyle/>
          <a:p>
            <a:r>
              <a:rPr lang="zh-CN" altLang="en-US" sz="5800" b="1" dirty="0">
                <a:latin typeface="SimSun" panose="02010600030101010101" pitchFamily="2" charset="-122"/>
                <a:ea typeface="SimSun" panose="02010600030101010101" pitchFamily="2" charset="-122"/>
              </a:rPr>
              <a:t>约瑟没有买祭司的地，</a:t>
            </a:r>
            <a:endParaRPr lang="en-US" altLang="zh-CN" sz="5800" b="1" dirty="0">
              <a:latin typeface="SimSun" panose="02010600030101010101" pitchFamily="2" charset="-122"/>
              <a:ea typeface="SimSun" panose="02010600030101010101" pitchFamily="2" charset="-122"/>
            </a:endParaRPr>
          </a:p>
          <a:p>
            <a:r>
              <a:rPr lang="zh-CN" altLang="en-US" sz="5800" b="1" dirty="0">
                <a:latin typeface="SimSun" panose="02010600030101010101" pitchFamily="2" charset="-122"/>
                <a:ea typeface="SimSun" panose="02010600030101010101" pitchFamily="2" charset="-122"/>
              </a:rPr>
              <a:t>因为祭司有从法老所得的常俸</a:t>
            </a:r>
            <a:r>
              <a:rPr lang="en-US" sz="5800" b="1" dirty="0">
                <a:latin typeface="SimSun" panose="02010600030101010101" pitchFamily="2" charset="-122"/>
                <a:ea typeface="SimSun" panose="02010600030101010101" pitchFamily="2" charset="-122"/>
              </a:rPr>
              <a:t>.</a:t>
            </a:r>
            <a:r>
              <a:rPr lang="zh-CN" altLang="en-US" sz="5800" b="1" dirty="0">
                <a:latin typeface="SimSun" panose="02010600030101010101" pitchFamily="2" charset="-122"/>
                <a:ea typeface="SimSun" panose="02010600030101010101" pitchFamily="2" charset="-122"/>
              </a:rPr>
              <a:t>祭司的地不归法老是他们的免税地位</a:t>
            </a:r>
            <a:r>
              <a:rPr lang="en-US" sz="5800" b="1" dirty="0">
                <a:latin typeface="SimSun" panose="02010600030101010101" pitchFamily="2" charset="-122"/>
                <a:ea typeface="SimSun" panose="02010600030101010101" pitchFamily="2" charset="-122"/>
              </a:rPr>
              <a:t>,</a:t>
            </a:r>
            <a:r>
              <a:rPr lang="zh-CN" altLang="en-US" sz="5800" b="1" dirty="0">
                <a:latin typeface="SimSun" panose="02010600030101010101" pitchFamily="2" charset="-122"/>
                <a:ea typeface="SimSun" panose="02010600030101010101" pitchFamily="2" charset="-122"/>
              </a:rPr>
              <a:t>约瑟可能在多神的埃及宗教环境中用此权宜之法保持自己伩耶和华神的宗教地位</a:t>
            </a:r>
            <a:r>
              <a:rPr lang="en-US" sz="5800" b="1" dirty="0">
                <a:latin typeface="SimSun" panose="02010600030101010101" pitchFamily="2" charset="-122"/>
                <a:ea typeface="SimSun" panose="02010600030101010101" pitchFamily="2" charset="-122"/>
              </a:rPr>
              <a:t>.</a:t>
            </a:r>
            <a:endParaRPr lang="en-US" sz="5800" dirty="0">
              <a:latin typeface="SimSun" panose="02010600030101010101" pitchFamily="2" charset="-122"/>
              <a:ea typeface="SimSun" panose="02010600030101010101" pitchFamily="2" charset="-122"/>
            </a:endParaRPr>
          </a:p>
          <a:p>
            <a:endParaRPr lang="en-US" sz="3100" dirty="0"/>
          </a:p>
        </p:txBody>
      </p:sp>
      <p:sp>
        <p:nvSpPr>
          <p:cNvPr id="4" name="Date Placeholder 3"/>
          <p:cNvSpPr>
            <a:spLocks noGrp="1"/>
          </p:cNvSpPr>
          <p:nvPr>
            <p:ph type="dt" sz="half" idx="10"/>
          </p:nvPr>
        </p:nvSpPr>
        <p:spPr>
          <a:xfrm>
            <a:off x="628650" y="6492875"/>
            <a:ext cx="2057400" cy="365125"/>
          </a:xfrm>
        </p:spPr>
        <p:txBody>
          <a:bodyPr/>
          <a:lstStyle/>
          <a:p>
            <a:fld id="{8DF1897B-05FA-4FEC-A6AE-4F202B2ED02C}" type="datetime1">
              <a:rPr lang="en-US" smtClean="0"/>
              <a:t>2/6/2017</a:t>
            </a:fld>
            <a:endParaRPr lang="en-US" dirty="0"/>
          </a:p>
        </p:txBody>
      </p:sp>
      <p:sp>
        <p:nvSpPr>
          <p:cNvPr id="5" name="Footer Placeholder 4"/>
          <p:cNvSpPr>
            <a:spLocks noGrp="1"/>
          </p:cNvSpPr>
          <p:nvPr>
            <p:ph type="ftr" sz="quarter" idx="11"/>
          </p:nvPr>
        </p:nvSpPr>
        <p:spPr>
          <a:xfrm flipV="1">
            <a:off x="1727201" y="6721475"/>
            <a:ext cx="5747656" cy="45719"/>
          </a:xfrm>
        </p:spPr>
        <p:txBody>
          <a:bodyPr/>
          <a:lstStyle/>
          <a:p>
            <a:r>
              <a:rPr lang="zh-CN" altLang="en-US" dirty="0"/>
              <a:t>洛丽华⼈基督教会</a:t>
            </a:r>
            <a:r>
              <a:rPr lang="en-US" altLang="zh-CN" dirty="0"/>
              <a:t>2017</a:t>
            </a:r>
            <a:r>
              <a:rPr lang="zh-CN" altLang="en-US" dirty="0"/>
              <a:t>冬季成⼈主⽇學  </a:t>
            </a:r>
            <a:r>
              <a:rPr lang="en-US" altLang="zh-CN" dirty="0"/>
              <a:t>pattle.pun@wheaton.edu, yqpun@yahoo.com</a:t>
            </a:r>
            <a:endParaRPr lang="en-US" dirty="0"/>
          </a:p>
        </p:txBody>
      </p:sp>
      <p:sp>
        <p:nvSpPr>
          <p:cNvPr id="6" name="Slide Number Placeholder 5"/>
          <p:cNvSpPr>
            <a:spLocks noGrp="1"/>
          </p:cNvSpPr>
          <p:nvPr>
            <p:ph type="sldNum" sz="quarter" idx="12"/>
          </p:nvPr>
        </p:nvSpPr>
        <p:spPr/>
        <p:txBody>
          <a:bodyPr/>
          <a:lstStyle/>
          <a:p>
            <a:fld id="{A734FF1C-C082-46CE-A597-CA818AAFF8DB}" type="slidenum">
              <a:rPr lang="en-US" smtClean="0"/>
              <a:t>22</a:t>
            </a:fld>
            <a:endParaRPr lang="en-US" dirty="0"/>
          </a:p>
        </p:txBody>
      </p:sp>
    </p:spTree>
    <p:extLst>
      <p:ext uri="{BB962C8B-B14F-4D97-AF65-F5344CB8AC3E}">
        <p14:creationId xmlns:p14="http://schemas.microsoft.com/office/powerpoint/2010/main" val="315198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3"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3"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3" build="p" bldLvl="5"/>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59" y="0"/>
            <a:ext cx="9144000" cy="770021"/>
          </a:xfrm>
        </p:spPr>
        <p:txBody>
          <a:bodyPr>
            <a:noAutofit/>
          </a:bodyPr>
          <a:lstStyle/>
          <a:p>
            <a:pPr marL="0" marR="0">
              <a:lnSpc>
                <a:spcPct val="107000"/>
              </a:lnSpc>
              <a:spcBef>
                <a:spcPts val="0"/>
              </a:spcBef>
              <a:spcAft>
                <a:spcPts val="800"/>
              </a:spcAft>
            </a:pPr>
            <a:r>
              <a:rPr lang="zh-TW" altLang="en-US" sz="4600" b="1" dirty="0">
                <a:latin typeface="SimSun" panose="02010600030101010101" pitchFamily="2" charset="-122"/>
                <a:ea typeface="SimSun" panose="02010600030101010101" pitchFamily="2" charset="-122"/>
                <a:cs typeface="SimSun-ExtB"/>
              </a:rPr>
              <a:t>约瑟循環之五</a:t>
            </a:r>
            <a:r>
              <a:rPr lang="en-US" altLang="zh-TW" sz="4600" b="1" dirty="0">
                <a:latin typeface="SimSun" panose="02010600030101010101" pitchFamily="2" charset="-122"/>
                <a:ea typeface="SimSun" panose="02010600030101010101" pitchFamily="2" charset="-122"/>
                <a:cs typeface="SimSun-ExtB"/>
              </a:rPr>
              <a:t>: </a:t>
            </a:r>
            <a:r>
              <a:rPr lang="zh-TW" altLang="en-US" sz="4600" b="1" dirty="0">
                <a:latin typeface="SimSun" panose="02010600030101010101" pitchFamily="2" charset="-122"/>
                <a:ea typeface="SimSun" panose="02010600030101010101" pitchFamily="2" charset="-122"/>
                <a:cs typeface="SimSun-ExtB"/>
              </a:rPr>
              <a:t>雅各约瑟兩代遺言</a:t>
            </a:r>
            <a:endParaRPr kumimoji="1" lang="zh-CN" altLang="en-US" sz="4600" dirty="0">
              <a:latin typeface="SimSun" panose="02010600030101010101" pitchFamily="2" charset="-122"/>
              <a:ea typeface="SimSun" panose="02010600030101010101" pitchFamily="2" charset="-122"/>
              <a:cs typeface="SimSun-ExtB"/>
            </a:endParaRPr>
          </a:p>
        </p:txBody>
      </p:sp>
      <p:sp>
        <p:nvSpPr>
          <p:cNvPr id="3" name="Content Placeholder 2"/>
          <p:cNvSpPr>
            <a:spLocks noGrp="1"/>
          </p:cNvSpPr>
          <p:nvPr>
            <p:ph idx="1"/>
          </p:nvPr>
        </p:nvSpPr>
        <p:spPr>
          <a:xfrm>
            <a:off x="-120317" y="770021"/>
            <a:ext cx="9264317" cy="5586330"/>
          </a:xfrm>
        </p:spPr>
        <p:txBody>
          <a:bodyPr>
            <a:noAutofit/>
          </a:bodyPr>
          <a:lstStyle/>
          <a:p>
            <a:r>
              <a:rPr lang="zh-CN" altLang="en-US" sz="4000" b="1" dirty="0">
                <a:latin typeface="SimSun" panose="02010600030101010101" pitchFamily="2" charset="-122"/>
                <a:ea typeface="SimSun" panose="02010600030101010101" pitchFamily="2" charset="-122"/>
              </a:rPr>
              <a:t>创世记</a:t>
            </a:r>
            <a:r>
              <a:rPr lang="en-US" sz="4000" b="1" dirty="0">
                <a:latin typeface="SimSun" panose="02010600030101010101" pitchFamily="2" charset="-122"/>
                <a:ea typeface="SimSun" panose="02010600030101010101" pitchFamily="2" charset="-122"/>
              </a:rPr>
              <a:t>47:27-50:26</a:t>
            </a:r>
            <a:r>
              <a:rPr lang="zh-CN" altLang="en-US" sz="4000" b="1" dirty="0">
                <a:latin typeface="SimSun" panose="02010600030101010101" pitchFamily="2" charset="-122"/>
                <a:ea typeface="SimSun" panose="02010600030101010101" pitchFamily="2" charset="-122"/>
              </a:rPr>
              <a:t>从以色列</a:t>
            </a:r>
            <a:r>
              <a:rPr lang="en-US" sz="4000" b="1" dirty="0">
                <a:latin typeface="SimSun" panose="02010600030101010101" pitchFamily="2" charset="-122"/>
                <a:ea typeface="SimSun" panose="02010600030101010101" pitchFamily="2" charset="-122"/>
              </a:rPr>
              <a:t>(</a:t>
            </a:r>
            <a:r>
              <a:rPr lang="zh-CN" altLang="en-US" sz="4000" b="1" dirty="0">
                <a:latin typeface="SimSun" panose="02010600030101010101" pitchFamily="2" charset="-122"/>
                <a:ea typeface="SimSun" panose="02010600030101010101" pitchFamily="2" charset="-122"/>
              </a:rPr>
              <a:t>雅各</a:t>
            </a:r>
            <a:r>
              <a:rPr lang="en-US" sz="4000" b="1" dirty="0">
                <a:latin typeface="SimSun" panose="02010600030101010101" pitchFamily="2" charset="-122"/>
                <a:ea typeface="SimSun" panose="02010600030101010101" pitchFamily="2" charset="-122"/>
              </a:rPr>
              <a:t>)</a:t>
            </a:r>
            <a:r>
              <a:rPr lang="zh-CN" altLang="en-US" sz="4000" b="1" dirty="0">
                <a:latin typeface="SimSun" panose="02010600030101010101" pitchFamily="2" charset="-122"/>
                <a:ea typeface="SimSun" panose="02010600030101010101" pitchFamily="2" charset="-122"/>
              </a:rPr>
              <a:t>遗言为始</a:t>
            </a:r>
            <a:r>
              <a:rPr lang="en-US" sz="4000" b="1" dirty="0">
                <a:latin typeface="SimSun" panose="02010600030101010101" pitchFamily="2" charset="-122"/>
                <a:ea typeface="SimSun" panose="02010600030101010101" pitchFamily="2" charset="-122"/>
              </a:rPr>
              <a:t>, </a:t>
            </a:r>
            <a:r>
              <a:rPr lang="zh-CN" altLang="en-US" sz="4000" b="1" dirty="0">
                <a:latin typeface="SimSun" panose="02010600030101010101" pitchFamily="2" charset="-122"/>
                <a:ea typeface="SimSun" panose="02010600030101010101" pitchFamily="2" charset="-122"/>
              </a:rPr>
              <a:t>到约瑟遗言为終</a:t>
            </a:r>
            <a:r>
              <a:rPr lang="en-US" sz="4000" b="1" dirty="0">
                <a:latin typeface="SimSun" panose="02010600030101010101" pitchFamily="2" charset="-122"/>
                <a:ea typeface="SimSun" panose="02010600030101010101" pitchFamily="2" charset="-122"/>
              </a:rPr>
              <a:t>, </a:t>
            </a:r>
            <a:r>
              <a:rPr lang="zh-CN" altLang="en-US" sz="4000" b="1" dirty="0">
                <a:latin typeface="SimSun" panose="02010600030101010101" pitchFamily="2" charset="-122"/>
                <a:ea typeface="SimSun" panose="02010600030101010101" pitchFamily="2" charset="-122"/>
              </a:rPr>
              <a:t>雅各临终时囑咐约瑟带他屍骨回迦南安葬</a:t>
            </a:r>
            <a:r>
              <a:rPr lang="en-US" sz="4000" b="1" dirty="0">
                <a:latin typeface="SimSun" panose="02010600030101010101" pitchFamily="2" charset="-122"/>
                <a:ea typeface="SimSun" panose="02010600030101010101" pitchFamily="2" charset="-122"/>
              </a:rPr>
              <a:t>, </a:t>
            </a:r>
          </a:p>
          <a:p>
            <a:r>
              <a:rPr lang="zh-CN" altLang="en-US" sz="4000" b="1" dirty="0">
                <a:latin typeface="SimSun" panose="02010600030101010101" pitchFamily="2" charset="-122"/>
                <a:ea typeface="SimSun" panose="02010600030101010101" pitchFamily="2" charset="-122"/>
              </a:rPr>
              <a:t>雅各死前要求约瑟将儿子以法蓮和玛拿西过继给他</a:t>
            </a:r>
            <a:r>
              <a:rPr lang="en-US" sz="4000" b="1" dirty="0">
                <a:latin typeface="SimSun" panose="02010600030101010101" pitchFamily="2" charset="-122"/>
                <a:ea typeface="SimSun" panose="02010600030101010101" pitchFamily="2" charset="-122"/>
              </a:rPr>
              <a:t>,</a:t>
            </a:r>
            <a:r>
              <a:rPr lang="zh-CN" altLang="en-US" sz="4000" b="1" dirty="0">
                <a:latin typeface="SimSun" panose="02010600030101010101" pitchFamily="2" charset="-122"/>
                <a:ea typeface="SimSun" panose="02010600030101010101" pitchFamily="2" charset="-122"/>
              </a:rPr>
              <a:t>然后将他们长幼次序逆转</a:t>
            </a:r>
            <a:r>
              <a:rPr lang="en-US" sz="4000" b="1" dirty="0">
                <a:latin typeface="SimSun" panose="02010600030101010101" pitchFamily="2" charset="-122"/>
                <a:ea typeface="SimSun" panose="02010600030101010101" pitchFamily="2" charset="-122"/>
              </a:rPr>
              <a:t>. </a:t>
            </a:r>
            <a:r>
              <a:rPr lang="zh-CN" altLang="en-US" sz="4000" b="1" dirty="0">
                <a:latin typeface="SimSun" panose="02010600030101010101" pitchFamily="2" charset="-122"/>
                <a:ea typeface="SimSun" panose="02010600030101010101" pitchFamily="2" charset="-122"/>
              </a:rPr>
              <a:t>正如他自己与兄以扫一样</a:t>
            </a:r>
            <a:r>
              <a:rPr lang="en-US" sz="4000" b="1" dirty="0">
                <a:latin typeface="SimSun" panose="02010600030101010101" pitchFamily="2" charset="-122"/>
                <a:ea typeface="SimSun" panose="02010600030101010101" pitchFamily="2" charset="-122"/>
              </a:rPr>
              <a:t>. </a:t>
            </a:r>
            <a:r>
              <a:rPr lang="zh-CN" altLang="en-US" sz="4000" b="1" dirty="0">
                <a:latin typeface="SimSun" panose="02010600030101010101" pitchFamily="2" charset="-122"/>
                <a:ea typeface="SimSun" panose="02010600030101010101" pitchFamily="2" charset="-122"/>
              </a:rPr>
              <a:t>约瑟得见第四代子孙才死</a:t>
            </a:r>
            <a:r>
              <a:rPr lang="en-US" sz="4000" b="1" dirty="0">
                <a:latin typeface="SimSun" panose="02010600030101010101" pitchFamily="2" charset="-122"/>
                <a:ea typeface="SimSun" panose="02010600030101010101" pitchFamily="2" charset="-122"/>
              </a:rPr>
              <a:t>. </a:t>
            </a:r>
            <a:r>
              <a:rPr lang="zh-CN" altLang="en-US" sz="4000" b="1" dirty="0">
                <a:latin typeface="SimSun" panose="02010600030101010101" pitchFamily="2" charset="-122"/>
                <a:ea typeface="SimSun" panose="02010600030101010101" pitchFamily="2" charset="-122"/>
              </a:rPr>
              <a:t>他臨终时遗命子孙将遗体带回家乡</a:t>
            </a:r>
            <a:r>
              <a:rPr lang="en-US" sz="4000" b="1" dirty="0">
                <a:latin typeface="SimSun" panose="02010600030101010101" pitchFamily="2" charset="-122"/>
                <a:ea typeface="SimSun" panose="02010600030101010101" pitchFamily="2" charset="-122"/>
              </a:rPr>
              <a:t>, </a:t>
            </a:r>
            <a:r>
              <a:rPr lang="zh-CN" altLang="en-US" sz="4000" b="1" dirty="0">
                <a:latin typeface="SimSun" panose="02010600030101010101" pitchFamily="2" charset="-122"/>
                <a:ea typeface="SimSun" panose="02010600030101010101" pitchFamily="2" charset="-122"/>
              </a:rPr>
              <a:t>也为日后以色列人出埃及进迦南铺路</a:t>
            </a:r>
            <a:r>
              <a:rPr lang="en-US" sz="4000" b="1" dirty="0">
                <a:latin typeface="SimSun" panose="02010600030101010101" pitchFamily="2" charset="-122"/>
                <a:ea typeface="SimSun" panose="02010600030101010101" pitchFamily="2" charset="-122"/>
              </a:rPr>
              <a:t>. </a:t>
            </a:r>
          </a:p>
          <a:p>
            <a:pPr marL="0" indent="0">
              <a:buNone/>
            </a:pPr>
            <a:endParaRPr lang="en-US" sz="4000" dirty="0">
              <a:latin typeface="SimSun" panose="02010600030101010101" pitchFamily="2" charset="-122"/>
              <a:ea typeface="SimSun" panose="02010600030101010101" pitchFamily="2" charset="-122"/>
            </a:endParaRPr>
          </a:p>
          <a:p>
            <a:endParaRPr lang="en-US" sz="4000" dirty="0">
              <a:latin typeface="SimSun" panose="02010600030101010101" pitchFamily="2" charset="-122"/>
              <a:ea typeface="SimSun" panose="02010600030101010101" pitchFamily="2" charset="-122"/>
            </a:endParaRPr>
          </a:p>
          <a:p>
            <a:pPr marL="0" indent="0">
              <a:buNone/>
            </a:pPr>
            <a:endParaRPr kumimoji="1" lang="zh-CN" altLang="en-US" sz="4000" b="1" dirty="0">
              <a:latin typeface="SimSun" panose="02010600030101010101" pitchFamily="2" charset="-122"/>
              <a:ea typeface="SimSun" panose="02010600030101010101" pitchFamily="2" charset="-122"/>
              <a:cs typeface="SimSun-ExtB"/>
            </a:endParaRPr>
          </a:p>
        </p:txBody>
      </p:sp>
      <p:sp>
        <p:nvSpPr>
          <p:cNvPr id="4" name="Date Placeholder 3"/>
          <p:cNvSpPr>
            <a:spLocks noGrp="1"/>
          </p:cNvSpPr>
          <p:nvPr>
            <p:ph type="dt" sz="half" idx="10"/>
          </p:nvPr>
        </p:nvSpPr>
        <p:spPr/>
        <p:txBody>
          <a:bodyPr/>
          <a:lstStyle/>
          <a:p>
            <a:fld id="{BE8B8830-2150-476D-A831-39F533861D9E}"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23</a:t>
            </a:fld>
            <a:endParaRPr lang="en-US"/>
          </a:p>
        </p:txBody>
      </p:sp>
    </p:spTree>
    <p:extLst>
      <p:ext uri="{BB962C8B-B14F-4D97-AF65-F5344CB8AC3E}">
        <p14:creationId xmlns:p14="http://schemas.microsoft.com/office/powerpoint/2010/main" val="1494881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59" y="0"/>
            <a:ext cx="9144000" cy="770021"/>
          </a:xfrm>
        </p:spPr>
        <p:txBody>
          <a:bodyPr>
            <a:noAutofit/>
          </a:bodyPr>
          <a:lstStyle/>
          <a:p>
            <a:pPr marL="0" marR="0">
              <a:lnSpc>
                <a:spcPct val="107000"/>
              </a:lnSpc>
              <a:spcBef>
                <a:spcPts val="0"/>
              </a:spcBef>
              <a:spcAft>
                <a:spcPts val="800"/>
              </a:spcAft>
            </a:pPr>
            <a:r>
              <a:rPr lang="zh-TW" altLang="en-US" sz="4600" b="1" dirty="0">
                <a:latin typeface="SimSun" panose="02010600030101010101" pitchFamily="2" charset="-122"/>
                <a:ea typeface="SimSun" panose="02010600030101010101" pitchFamily="2" charset="-122"/>
                <a:cs typeface="SimSun-ExtB"/>
              </a:rPr>
              <a:t>约瑟循環之五</a:t>
            </a:r>
            <a:r>
              <a:rPr lang="en-US" altLang="zh-TW" sz="4600" b="1" dirty="0">
                <a:latin typeface="SimSun" panose="02010600030101010101" pitchFamily="2" charset="-122"/>
                <a:ea typeface="SimSun" panose="02010600030101010101" pitchFamily="2" charset="-122"/>
                <a:cs typeface="SimSun-ExtB"/>
              </a:rPr>
              <a:t>: </a:t>
            </a:r>
            <a:r>
              <a:rPr lang="zh-TW" altLang="en-US" sz="4600" b="1" dirty="0">
                <a:latin typeface="SimSun" panose="02010600030101010101" pitchFamily="2" charset="-122"/>
                <a:ea typeface="SimSun" panose="02010600030101010101" pitchFamily="2" charset="-122"/>
                <a:cs typeface="SimSun-ExtB"/>
              </a:rPr>
              <a:t>雅各约瑟兩代遺言</a:t>
            </a:r>
            <a:endParaRPr kumimoji="1" lang="zh-CN" altLang="en-US" sz="4600" dirty="0">
              <a:latin typeface="SimSun" panose="02010600030101010101" pitchFamily="2" charset="-122"/>
              <a:ea typeface="SimSun" panose="02010600030101010101" pitchFamily="2" charset="-122"/>
              <a:cs typeface="SimSun-ExtB"/>
            </a:endParaRPr>
          </a:p>
        </p:txBody>
      </p:sp>
      <p:sp>
        <p:nvSpPr>
          <p:cNvPr id="3" name="Content Placeholder 2"/>
          <p:cNvSpPr>
            <a:spLocks noGrp="1"/>
          </p:cNvSpPr>
          <p:nvPr>
            <p:ph idx="1"/>
          </p:nvPr>
        </p:nvSpPr>
        <p:spPr>
          <a:xfrm>
            <a:off x="-120318" y="712728"/>
            <a:ext cx="9264317" cy="4961775"/>
          </a:xfrm>
        </p:spPr>
        <p:txBody>
          <a:bodyPr>
            <a:noAutofit/>
          </a:bodyPr>
          <a:lstStyle/>
          <a:p>
            <a:r>
              <a:rPr lang="zh-CN" altLang="en-US" sz="4000" b="1" dirty="0">
                <a:latin typeface="SimSun" panose="02010600030101010101" pitchFamily="2" charset="-122"/>
                <a:ea typeface="SimSun" panose="02010600030101010101" pitchFamily="2" charset="-122"/>
              </a:rPr>
              <a:t>神籍着雅各为各儿子的臨终祝福预言猶大后裔中的王朲和赐平安者要使万民归顺</a:t>
            </a:r>
            <a:r>
              <a:rPr lang="en-US" sz="4000" b="1" dirty="0">
                <a:latin typeface="SimSun" panose="02010600030101010101" pitchFamily="2" charset="-122"/>
                <a:ea typeface="SimSun" panose="02010600030101010101" pitchFamily="2" charset="-122"/>
              </a:rPr>
              <a:t>,  </a:t>
            </a:r>
            <a:r>
              <a:rPr lang="zh-CN" altLang="en-US" sz="4000" b="1" dirty="0">
                <a:latin typeface="SimSun" panose="02010600030101010101" pitchFamily="2" charset="-122"/>
                <a:ea typeface="SimSun" panose="02010600030101010101" pitchFamily="2" charset="-122"/>
              </a:rPr>
              <a:t>约瑟当时的朲贵和他们子孙在迦南地的蓬勃犮展</a:t>
            </a:r>
            <a:r>
              <a:rPr lang="en-US" sz="4000" b="1" dirty="0">
                <a:latin typeface="SimSun" panose="02010600030101010101" pitchFamily="2" charset="-122"/>
                <a:ea typeface="SimSun" panose="02010600030101010101" pitchFamily="2" charset="-122"/>
              </a:rPr>
              <a:t>, </a:t>
            </a:r>
            <a:r>
              <a:rPr lang="zh-CN" altLang="en-US" sz="4000" b="1" dirty="0">
                <a:latin typeface="SimSun" panose="02010600030101010101" pitchFamily="2" charset="-122"/>
                <a:ea typeface="SimSun" panose="02010600030101010101" pitchFamily="2" charset="-122"/>
              </a:rPr>
              <a:t>这祝福的短暫和后来以法蓮</a:t>
            </a:r>
            <a:r>
              <a:rPr lang="en-US" sz="4000" b="1" dirty="0">
                <a:latin typeface="SimSun" panose="02010600030101010101" pitchFamily="2" charset="-122"/>
                <a:ea typeface="SimSun" panose="02010600030101010101" pitchFamily="2" charset="-122"/>
              </a:rPr>
              <a:t>(</a:t>
            </a:r>
            <a:r>
              <a:rPr lang="zh-CN" altLang="en-US" sz="4000" b="1" dirty="0">
                <a:latin typeface="SimSun" panose="02010600030101010101" pitchFamily="2" charset="-122"/>
                <a:ea typeface="SimSun" panose="02010600030101010101" pitchFamily="2" charset="-122"/>
              </a:rPr>
              <a:t>北国</a:t>
            </a:r>
            <a:r>
              <a:rPr lang="en-US" sz="4000" b="1" dirty="0">
                <a:latin typeface="SimSun" panose="02010600030101010101" pitchFamily="2" charset="-122"/>
                <a:ea typeface="SimSun" panose="02010600030101010101" pitchFamily="2" charset="-122"/>
              </a:rPr>
              <a:t>)</a:t>
            </a:r>
            <a:r>
              <a:rPr lang="zh-CN" altLang="en-US" sz="4000" b="1" dirty="0">
                <a:latin typeface="SimSun" panose="02010600030101010101" pitchFamily="2" charset="-122"/>
                <a:ea typeface="SimSun" panose="02010600030101010101" pitchFamily="2" charset="-122"/>
              </a:rPr>
              <a:t>的被弃</a:t>
            </a:r>
            <a:r>
              <a:rPr lang="en-US" sz="4000" b="1" dirty="0">
                <a:latin typeface="SimSun" panose="02010600030101010101" pitchFamily="2" charset="-122"/>
                <a:ea typeface="SimSun" panose="02010600030101010101" pitchFamily="2" charset="-122"/>
              </a:rPr>
              <a:t>, </a:t>
            </a:r>
            <a:r>
              <a:rPr lang="zh-CN" altLang="en-US" sz="4000" b="1" dirty="0">
                <a:latin typeface="SimSun" panose="02010600030101010101" pitchFamily="2" charset="-122"/>
                <a:ea typeface="SimSun" panose="02010600030101010101" pitchFamily="2" charset="-122"/>
              </a:rPr>
              <a:t>乃是因为他们的骄傲</a:t>
            </a:r>
            <a:r>
              <a:rPr lang="en-US" sz="4000" b="1" dirty="0">
                <a:latin typeface="SimSun" panose="02010600030101010101" pitchFamily="2" charset="-122"/>
                <a:ea typeface="SimSun" panose="02010600030101010101" pitchFamily="2" charset="-122"/>
              </a:rPr>
              <a:t>(</a:t>
            </a:r>
            <a:r>
              <a:rPr lang="zh-CN" altLang="en-US" sz="4000" b="1" dirty="0">
                <a:latin typeface="SimSun" panose="02010600030101010101" pitchFamily="2" charset="-122"/>
                <a:ea typeface="SimSun" panose="02010600030101010101" pitchFamily="2" charset="-122"/>
              </a:rPr>
              <a:t>士</a:t>
            </a:r>
            <a:r>
              <a:rPr lang="en-US" sz="4000" b="1" dirty="0">
                <a:latin typeface="SimSun" panose="02010600030101010101" pitchFamily="2" charset="-122"/>
                <a:ea typeface="SimSun" panose="02010600030101010101" pitchFamily="2" charset="-122"/>
              </a:rPr>
              <a:t>8:1, 12:1). </a:t>
            </a:r>
          </a:p>
          <a:p>
            <a:r>
              <a:rPr lang="zh-CN" altLang="en-US" sz="4000" b="1" dirty="0">
                <a:latin typeface="SimSun" panose="02010600030101010101" pitchFamily="2" charset="-122"/>
                <a:ea typeface="SimSun" panose="02010600030101010101" pitchFamily="2" charset="-122"/>
              </a:rPr>
              <a:t>雅各死在埃及</a:t>
            </a:r>
            <a:r>
              <a:rPr lang="en-US" sz="4000" b="1" dirty="0">
                <a:latin typeface="SimSun" panose="02010600030101010101" pitchFamily="2" charset="-122"/>
                <a:ea typeface="SimSun" panose="02010600030101010101" pitchFamily="2" charset="-122"/>
              </a:rPr>
              <a:t> </a:t>
            </a:r>
            <a:r>
              <a:rPr lang="zh-CN" altLang="en-US" sz="4000" b="1" dirty="0">
                <a:latin typeface="SimSun" panose="02010600030101010101" pitchFamily="2" charset="-122"/>
                <a:ea typeface="SimSun" panose="02010600030101010101" pitchFamily="2" charset="-122"/>
              </a:rPr>
              <a:t>賣约瑟之兄长引用父亲遗言求约瑟饶罪</a:t>
            </a:r>
            <a:r>
              <a:rPr lang="en-US" sz="4000" b="1" dirty="0">
                <a:latin typeface="SimSun" panose="02010600030101010101" pitchFamily="2" charset="-122"/>
                <a:ea typeface="SimSun" panose="02010600030101010101" pitchFamily="2" charset="-122"/>
              </a:rPr>
              <a:t>, </a:t>
            </a:r>
            <a:r>
              <a:rPr lang="zh-CN" altLang="en-US" sz="4000" b="1" dirty="0">
                <a:latin typeface="SimSun" panose="02010600030101010101" pitchFamily="2" charset="-122"/>
                <a:ea typeface="SimSun" panose="02010600030101010101" pitchFamily="2" charset="-122"/>
              </a:rPr>
              <a:t>约瑟以神逆转害他之事成为救全家和多人的好事安慰他们</a:t>
            </a:r>
            <a:r>
              <a:rPr lang="en-US" sz="4000" b="1" dirty="0">
                <a:latin typeface="SimSun" panose="02010600030101010101" pitchFamily="2" charset="-122"/>
                <a:ea typeface="SimSun" panose="02010600030101010101" pitchFamily="2" charset="-122"/>
              </a:rPr>
              <a:t>, </a:t>
            </a:r>
            <a:r>
              <a:rPr lang="zh-CN" altLang="en-US" sz="4000" b="1" dirty="0">
                <a:latin typeface="SimSun" panose="02010600030101010101" pitchFamily="2" charset="-122"/>
                <a:ea typeface="SimSun" panose="02010600030101010101" pitchFamily="2" charset="-122"/>
              </a:rPr>
              <a:t>带出圣经中神主朲以善胜恶的真理</a:t>
            </a:r>
            <a:r>
              <a:rPr lang="en-US" sz="4000" b="1" dirty="0">
                <a:latin typeface="SimSun" panose="02010600030101010101" pitchFamily="2" charset="-122"/>
                <a:ea typeface="SimSun" panose="02010600030101010101" pitchFamily="2" charset="-122"/>
              </a:rPr>
              <a:t>. </a:t>
            </a:r>
            <a:endParaRPr lang="en-US" sz="4000" dirty="0">
              <a:latin typeface="SimSun" panose="02010600030101010101" pitchFamily="2" charset="-122"/>
              <a:ea typeface="SimSun" panose="02010600030101010101" pitchFamily="2" charset="-122"/>
            </a:endParaRPr>
          </a:p>
          <a:p>
            <a:pPr marL="0" indent="0">
              <a:buNone/>
            </a:pPr>
            <a:endParaRPr lang="en-US" sz="3000" dirty="0">
              <a:latin typeface="SimSun" panose="02010600030101010101" pitchFamily="2" charset="-122"/>
              <a:ea typeface="SimSun" panose="02010600030101010101" pitchFamily="2" charset="-122"/>
            </a:endParaRPr>
          </a:p>
          <a:p>
            <a:endParaRPr lang="en-US" sz="3000" dirty="0">
              <a:latin typeface="SimSun" panose="02010600030101010101" pitchFamily="2" charset="-122"/>
              <a:ea typeface="SimSun" panose="02010600030101010101" pitchFamily="2" charset="-122"/>
            </a:endParaRPr>
          </a:p>
          <a:p>
            <a:pPr marL="0" indent="0">
              <a:buNone/>
            </a:pPr>
            <a:endParaRPr kumimoji="1" lang="zh-CN" altLang="en-US" sz="3000" b="1" dirty="0">
              <a:latin typeface="SimSun" panose="02010600030101010101" pitchFamily="2" charset="-122"/>
              <a:ea typeface="SimSun" panose="02010600030101010101" pitchFamily="2" charset="-122"/>
              <a:cs typeface="SimSun-ExtB"/>
            </a:endParaRPr>
          </a:p>
        </p:txBody>
      </p:sp>
      <p:sp>
        <p:nvSpPr>
          <p:cNvPr id="4" name="Date Placeholder 3"/>
          <p:cNvSpPr>
            <a:spLocks noGrp="1"/>
          </p:cNvSpPr>
          <p:nvPr>
            <p:ph type="dt" sz="half" idx="10"/>
          </p:nvPr>
        </p:nvSpPr>
        <p:spPr/>
        <p:txBody>
          <a:bodyPr/>
          <a:lstStyle/>
          <a:p>
            <a:fld id="{BE8B8830-2150-476D-A831-39F533861D9E}"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24</a:t>
            </a:fld>
            <a:endParaRPr lang="en-US"/>
          </a:p>
        </p:txBody>
      </p:sp>
    </p:spTree>
    <p:extLst>
      <p:ext uri="{BB962C8B-B14F-4D97-AF65-F5344CB8AC3E}">
        <p14:creationId xmlns:p14="http://schemas.microsoft.com/office/powerpoint/2010/main" val="692996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617368"/>
          </a:xfrm>
        </p:spPr>
        <p:txBody>
          <a:bodyPr>
            <a:noAutofit/>
          </a:bodyPr>
          <a:lstStyle/>
          <a:p>
            <a:r>
              <a:rPr lang="zh-CN" altLang="en-US" sz="4200" b="1" dirty="0">
                <a:latin typeface="SimSun" panose="02010600030101010101" pitchFamily="2" charset="-122"/>
                <a:ea typeface="SimSun" panose="02010600030101010101" pitchFamily="2" charset="-122"/>
              </a:rPr>
              <a:t>雅各</a:t>
            </a:r>
            <a:r>
              <a:rPr lang="en-US" altLang="zh-CN" sz="4200" b="1" dirty="0">
                <a:latin typeface="SimSun" panose="02010600030101010101" pitchFamily="2" charset="-122"/>
                <a:ea typeface="SimSun" panose="02010600030101010101" pitchFamily="2" charset="-122"/>
              </a:rPr>
              <a:t>(</a:t>
            </a:r>
            <a:r>
              <a:rPr lang="zh-CN" altLang="en-US" sz="4200" b="1" dirty="0">
                <a:latin typeface="SimSun" panose="02010600030101010101" pitchFamily="2" charset="-122"/>
                <a:ea typeface="SimSun" panose="02010600030101010101" pitchFamily="2" charset="-122"/>
              </a:rPr>
              <a:t>以色列</a:t>
            </a:r>
            <a:r>
              <a:rPr lang="en-US" altLang="zh-CN" sz="4200" b="1" dirty="0">
                <a:latin typeface="SimSun" panose="02010600030101010101" pitchFamily="2" charset="-122"/>
                <a:ea typeface="SimSun" panose="02010600030101010101" pitchFamily="2" charset="-122"/>
              </a:rPr>
              <a:t>)</a:t>
            </a:r>
            <a:r>
              <a:rPr lang="zh-CN" altLang="en-US" sz="4200" b="1" dirty="0">
                <a:latin typeface="SimSun" panose="02010600030101010101" pitchFamily="2" charset="-122"/>
                <a:ea typeface="SimSun" panose="02010600030101010101" pitchFamily="2" charset="-122"/>
              </a:rPr>
              <a:t>和約瑟臨終时</a:t>
            </a:r>
            <a:r>
              <a:rPr lang="en-US" sz="4200" b="1" dirty="0">
                <a:latin typeface="SimSun" panose="02010600030101010101" pitchFamily="2" charset="-122"/>
                <a:ea typeface="SimSun" panose="02010600030101010101" pitchFamily="2" charset="-122"/>
              </a:rPr>
              <a:t>(50:24-25)</a:t>
            </a:r>
            <a:r>
              <a:rPr lang="zh-CN" altLang="en-US" sz="4200" b="1" dirty="0">
                <a:latin typeface="SimSun" panose="02010600030101010101" pitchFamily="2" charset="-122"/>
                <a:ea typeface="SimSun" panose="02010600030101010101" pitchFamily="2" charset="-122"/>
              </a:rPr>
              <a:t>都特別嘱咐后代把遗体带回迦南地下葬</a:t>
            </a:r>
            <a:r>
              <a:rPr lang="en-US" sz="4200" b="1" dirty="0">
                <a:latin typeface="SimSun" panose="02010600030101010101" pitchFamily="2" charset="-122"/>
                <a:ea typeface="SimSun" panose="02010600030101010101" pitchFamily="2" charset="-122"/>
              </a:rPr>
              <a:t>. </a:t>
            </a:r>
            <a:r>
              <a:rPr lang="zh-CN" altLang="en-US" sz="4200" b="1" dirty="0">
                <a:latin typeface="SimSun" panose="02010600030101010101" pitchFamily="2" charset="-122"/>
                <a:ea typeface="SimSun" panose="02010600030101010101" pitchFamily="2" charset="-122"/>
              </a:rPr>
              <a:t>創世記先祖</a:t>
            </a:r>
            <a:r>
              <a:rPr lang="en-US" sz="4200" b="1" dirty="0">
                <a:latin typeface="SimSun" panose="02010600030101010101" pitchFamily="2" charset="-122"/>
                <a:ea typeface="SimSun" panose="02010600030101010101" pitchFamily="2" charset="-122"/>
              </a:rPr>
              <a:t>(Patriarch)</a:t>
            </a:r>
            <a:r>
              <a:rPr lang="zh-CN" altLang="en-US" sz="4200" b="1" dirty="0">
                <a:latin typeface="SimSun" panose="02010600030101010101" pitchFamily="2" charset="-122"/>
                <a:ea typeface="SimSun" panose="02010600030101010101" pitchFamily="2" charset="-122"/>
              </a:rPr>
              <a:t>都被葬在迦南地</a:t>
            </a:r>
            <a:r>
              <a:rPr lang="en-US" sz="4200" b="1" dirty="0">
                <a:latin typeface="SimSun" panose="02010600030101010101" pitchFamily="2" charset="-122"/>
                <a:ea typeface="SimSun" panose="02010600030101010101" pitchFamily="2" charset="-122"/>
              </a:rPr>
              <a:t>,</a:t>
            </a:r>
            <a:r>
              <a:rPr lang="zh-CN" altLang="en-US" sz="4200" b="1" dirty="0">
                <a:latin typeface="SimSun" panose="02010600030101010101" pitchFamily="2" charset="-122"/>
                <a:ea typeface="SimSun" panose="02010600030101010101" pitchFamily="2" charset="-122"/>
              </a:rPr>
              <a:t>約瑟大半生都在埃及渡过</a:t>
            </a:r>
            <a:r>
              <a:rPr lang="en-US" sz="4200" b="1" dirty="0">
                <a:latin typeface="SimSun" panose="02010600030101010101" pitchFamily="2" charset="-122"/>
                <a:ea typeface="SimSun" panose="02010600030101010101" pitchFamily="2" charset="-122"/>
              </a:rPr>
              <a:t>, </a:t>
            </a:r>
            <a:r>
              <a:rPr lang="zh-CN" altLang="en-US" sz="4200" b="1" dirty="0">
                <a:latin typeface="SimSun" panose="02010600030101010101" pitchFamily="2" charset="-122"/>
                <a:ea typeface="SimSun" panose="02010600030101010101" pitchFamily="2" charset="-122"/>
              </a:rPr>
              <a:t>但他仍以迦南地为他的产業</a:t>
            </a:r>
            <a:r>
              <a:rPr lang="en-US" sz="4200" b="1" dirty="0">
                <a:latin typeface="SimSun" panose="02010600030101010101" pitchFamily="2" charset="-122"/>
                <a:ea typeface="SimSun" panose="02010600030101010101" pitchFamily="2" charset="-122"/>
              </a:rPr>
              <a:t>, </a:t>
            </a:r>
          </a:p>
          <a:p>
            <a:r>
              <a:rPr lang="en-US" altLang="zh-CN" sz="4200" b="1" dirty="0">
                <a:latin typeface="SimSun" panose="02010600030101010101" pitchFamily="2" charset="-122"/>
                <a:ea typeface="SimSun" panose="02010600030101010101" pitchFamily="2" charset="-122"/>
              </a:rPr>
              <a:t>(1)</a:t>
            </a:r>
            <a:r>
              <a:rPr lang="zh-CN" altLang="en-US" sz="4200" b="1" dirty="0">
                <a:latin typeface="SimSun" panose="02010600030101010101" pitchFamily="2" charset="-122"/>
                <a:ea typeface="SimSun" panose="02010600030101010101" pitchFamily="2" charset="-122"/>
              </a:rPr>
              <a:t>反映他们對盟約的执着</a:t>
            </a:r>
            <a:r>
              <a:rPr lang="en-US" sz="4200" b="1" dirty="0">
                <a:latin typeface="SimSun" panose="02010600030101010101" pitchFamily="2" charset="-122"/>
                <a:ea typeface="SimSun" panose="02010600030101010101" pitchFamily="2" charset="-122"/>
              </a:rPr>
              <a:t>, </a:t>
            </a:r>
            <a:r>
              <a:rPr lang="zh-CN" altLang="en-US" sz="4200" b="1" dirty="0">
                <a:latin typeface="SimSun" panose="02010600030101010101" pitchFamily="2" charset="-122"/>
                <a:ea typeface="SimSun" panose="02010600030101010101" pitchFamily="2" charset="-122"/>
              </a:rPr>
              <a:t>因為神的应许地是迦南</a:t>
            </a:r>
            <a:r>
              <a:rPr lang="en-US" sz="4200" b="1" dirty="0">
                <a:latin typeface="SimSun" panose="02010600030101010101" pitchFamily="2" charset="-122"/>
                <a:ea typeface="SimSun" panose="02010600030101010101" pitchFamily="2" charset="-122"/>
              </a:rPr>
              <a:t>. </a:t>
            </a:r>
            <a:endParaRPr lang="en-US" altLang="zh-CN" sz="4200" b="1" dirty="0">
              <a:latin typeface="SimSun" panose="02010600030101010101" pitchFamily="2" charset="-122"/>
              <a:ea typeface="SimSun" panose="02010600030101010101" pitchFamily="2" charset="-122"/>
            </a:endParaRPr>
          </a:p>
          <a:p>
            <a:r>
              <a:rPr lang="en-US" altLang="zh-CN" sz="4200" b="1" dirty="0">
                <a:latin typeface="SimSun" panose="02010600030101010101" pitchFamily="2" charset="-122"/>
                <a:ea typeface="SimSun" panose="02010600030101010101" pitchFamily="2" charset="-122"/>
              </a:rPr>
              <a:t>(2)</a:t>
            </a:r>
            <a:r>
              <a:rPr lang="zh-CN" altLang="en-US" sz="4200" b="1" dirty="0">
                <a:latin typeface="SimSun" panose="02010600030101010101" pitchFamily="2" charset="-122"/>
                <a:ea typeface="SimSun" panose="02010600030101010101" pitchFamily="2" charset="-122"/>
              </a:rPr>
              <a:t>回应創世記对</a:t>
            </a:r>
            <a:r>
              <a:rPr lang="en-US" sz="4200" b="1" dirty="0">
                <a:latin typeface="SimSun" panose="02010600030101010101" pitchFamily="2" charset="-122"/>
                <a:ea typeface="SimSun" panose="02010600030101010101" pitchFamily="2" charset="-122"/>
              </a:rPr>
              <a:t>“</a:t>
            </a:r>
            <a:r>
              <a:rPr lang="zh-CN" altLang="en-US" sz="4200" b="1" dirty="0">
                <a:latin typeface="SimSun" panose="02010600030101010101" pitchFamily="2" charset="-122"/>
                <a:ea typeface="SimSun" panose="02010600030101010101" pitchFamily="2" charset="-122"/>
              </a:rPr>
              <a:t>地土</a:t>
            </a:r>
            <a:r>
              <a:rPr lang="en-US" sz="4200" b="1" dirty="0">
                <a:latin typeface="SimSun" panose="02010600030101010101" pitchFamily="2" charset="-122"/>
                <a:ea typeface="SimSun" panose="02010600030101010101" pitchFamily="2" charset="-122"/>
              </a:rPr>
              <a:t>”</a:t>
            </a:r>
            <a:r>
              <a:rPr lang="zh-CN" altLang="en-US" sz="4200" b="1" dirty="0">
                <a:latin typeface="SimSun" panose="02010600030101010101" pitchFamily="2" charset="-122"/>
                <a:ea typeface="SimSun" panose="02010600030101010101" pitchFamily="2" charset="-122"/>
              </a:rPr>
              <a:t>作为盟約应許的重要性</a:t>
            </a:r>
            <a:r>
              <a:rPr lang="en-US" sz="4200" b="1" dirty="0">
                <a:latin typeface="SimSun" panose="02010600030101010101" pitchFamily="2" charset="-122"/>
                <a:ea typeface="SimSun" panose="02010600030101010101" pitchFamily="2" charset="-122"/>
              </a:rPr>
              <a:t>. </a:t>
            </a:r>
            <a:r>
              <a:rPr lang="zh-CN" altLang="en-US" sz="4200" b="1" dirty="0">
                <a:latin typeface="SimSun" panose="02010600030101010101" pitchFamily="2" charset="-122"/>
                <a:ea typeface="SimSun" panose="02010600030101010101" pitchFamily="2" charset="-122"/>
              </a:rPr>
              <a:t>在新約中这观念最終落實在神的产業中</a:t>
            </a:r>
            <a:r>
              <a:rPr lang="en-US" sz="4200" b="1" dirty="0">
                <a:latin typeface="SimSun" panose="02010600030101010101" pitchFamily="2" charset="-122"/>
                <a:ea typeface="SimSun" panose="02010600030101010101" pitchFamily="2" charset="-122"/>
              </a:rPr>
              <a:t>(</a:t>
            </a:r>
            <a:r>
              <a:rPr lang="zh-CN" altLang="en-US" sz="4200" b="1" dirty="0">
                <a:latin typeface="SimSun" panose="02010600030101010101" pitchFamily="2" charset="-122"/>
                <a:ea typeface="SimSun" panose="02010600030101010101" pitchFamily="2" charset="-122"/>
              </a:rPr>
              <a:t>弗</a:t>
            </a:r>
            <a:r>
              <a:rPr lang="en-US" sz="4200" b="1" dirty="0">
                <a:latin typeface="SimSun" panose="02010600030101010101" pitchFamily="2" charset="-122"/>
                <a:ea typeface="SimSun" panose="02010600030101010101" pitchFamily="2" charset="-122"/>
              </a:rPr>
              <a:t>1).</a:t>
            </a:r>
            <a:endParaRPr lang="en-US" sz="4200" dirty="0">
              <a:latin typeface="SimSun" panose="02010600030101010101" pitchFamily="2" charset="-122"/>
              <a:ea typeface="SimSun" panose="02010600030101010101" pitchFamily="2" charset="-122"/>
            </a:endParaRPr>
          </a:p>
          <a:p>
            <a:endParaRPr lang="en-US" sz="4200" dirty="0">
              <a:latin typeface="SimSun" panose="02010600030101010101" pitchFamily="2" charset="-122"/>
              <a:ea typeface="SimSun" panose="02010600030101010101" pitchFamily="2" charset="-122"/>
            </a:endParaRPr>
          </a:p>
        </p:txBody>
      </p:sp>
      <p:sp>
        <p:nvSpPr>
          <p:cNvPr id="4" name="Date Placeholder 3"/>
          <p:cNvSpPr>
            <a:spLocks noGrp="1"/>
          </p:cNvSpPr>
          <p:nvPr>
            <p:ph type="dt" sz="half" idx="10"/>
          </p:nvPr>
        </p:nvSpPr>
        <p:spPr/>
        <p:txBody>
          <a:bodyPr/>
          <a:lstStyle/>
          <a:p>
            <a:fld id="{8DF1897B-05FA-4FEC-A6AE-4F202B2ED02C}"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25</a:t>
            </a:fld>
            <a:endParaRPr lang="en-US"/>
          </a:p>
        </p:txBody>
      </p:sp>
    </p:spTree>
    <p:extLst>
      <p:ext uri="{BB962C8B-B14F-4D97-AF65-F5344CB8AC3E}">
        <p14:creationId xmlns:p14="http://schemas.microsoft.com/office/powerpoint/2010/main" val="503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617368"/>
          </a:xfrm>
        </p:spPr>
        <p:txBody>
          <a:bodyPr>
            <a:noAutofit/>
          </a:bodyPr>
          <a:lstStyle/>
          <a:p>
            <a:r>
              <a:rPr lang="zh-CN" altLang="en-US" sz="4250" b="1" dirty="0">
                <a:latin typeface="SimSun" panose="02010600030101010101" pitchFamily="2" charset="-122"/>
                <a:ea typeface="SimSun" panose="02010600030101010101" pitchFamily="2" charset="-122"/>
              </a:rPr>
              <a:t>神让雅各不按出生次序定以法莲玛拿西的名份</a:t>
            </a:r>
            <a:r>
              <a:rPr lang="en-US" altLang="zh-CN" sz="4250" b="1" dirty="0">
                <a:latin typeface="SimSun" panose="02010600030101010101" pitchFamily="2" charset="-122"/>
                <a:ea typeface="SimSun" panose="02010600030101010101" pitchFamily="2" charset="-122"/>
              </a:rPr>
              <a:t>, </a:t>
            </a:r>
            <a:r>
              <a:rPr lang="zh-CN" altLang="en-US" sz="4250" b="1" dirty="0">
                <a:latin typeface="SimSun" panose="02010600030101010101" pitchFamily="2" charset="-122"/>
                <a:ea typeface="SimSun" panose="02010600030101010101" pitchFamily="2" charset="-122"/>
              </a:rPr>
              <a:t>正如他自己与兄以扫长子名份被逆轉一样</a:t>
            </a:r>
            <a:r>
              <a:rPr lang="en-US" altLang="zh-CN" sz="4250" b="1" dirty="0">
                <a:latin typeface="SimSun" panose="02010600030101010101" pitchFamily="2" charset="-122"/>
                <a:ea typeface="SimSun" panose="02010600030101010101" pitchFamily="2" charset="-122"/>
              </a:rPr>
              <a:t>.(23:23).</a:t>
            </a:r>
          </a:p>
          <a:p>
            <a:r>
              <a:rPr lang="zh-CN" altLang="en-US" sz="4250" b="1" dirty="0">
                <a:latin typeface="SimSun" panose="02010600030101010101" pitchFamily="2" charset="-122"/>
                <a:ea typeface="SimSun" panose="02010600030101010101" pitchFamily="2" charset="-122"/>
              </a:rPr>
              <a:t>神主朲㨂選人的教導</a:t>
            </a:r>
            <a:r>
              <a:rPr lang="en-US" altLang="zh-CN" sz="4250" b="1" dirty="0">
                <a:latin typeface="SimSun" panose="02010600030101010101" pitchFamily="2" charset="-122"/>
                <a:ea typeface="SimSun" panose="02010600030101010101" pitchFamily="2" charset="-122"/>
              </a:rPr>
              <a:t>: </a:t>
            </a:r>
            <a:r>
              <a:rPr lang="zh-CN" altLang="en-US" sz="4250" b="1" dirty="0">
                <a:latin typeface="SimSun" panose="02010600030101010101" pitchFamily="2" charset="-122"/>
                <a:ea typeface="SimSun" panose="02010600030101010101" pitchFamily="2" charset="-122"/>
              </a:rPr>
              <a:t>神使后出生的成为长子</a:t>
            </a:r>
            <a:r>
              <a:rPr lang="en-US" altLang="zh-CN" sz="4250" b="1" dirty="0">
                <a:latin typeface="SimSun" panose="02010600030101010101" pitchFamily="2" charset="-122"/>
                <a:ea typeface="SimSun" panose="02010600030101010101" pitchFamily="2" charset="-122"/>
              </a:rPr>
              <a:t>, </a:t>
            </a:r>
            <a:r>
              <a:rPr lang="zh-CN" altLang="en-US" sz="4250" b="1" dirty="0">
                <a:latin typeface="SimSun" panose="02010600030101010101" pitchFamily="2" charset="-122"/>
                <a:ea typeface="SimSun" panose="02010600030101010101" pitchFamily="2" charset="-122"/>
              </a:rPr>
              <a:t>使害人的行动变成好的</a:t>
            </a:r>
            <a:r>
              <a:rPr lang="en-US" altLang="zh-CN" sz="4250" b="1" dirty="0">
                <a:latin typeface="SimSun" panose="02010600030101010101" pitchFamily="2" charset="-122"/>
                <a:ea typeface="SimSun" panose="02010600030101010101" pitchFamily="2" charset="-122"/>
              </a:rPr>
              <a:t>(50:20), </a:t>
            </a:r>
            <a:r>
              <a:rPr lang="zh-CN" altLang="en-US" sz="4250" b="1" dirty="0">
                <a:latin typeface="SimSun" panose="02010600030101010101" pitchFamily="2" charset="-122"/>
                <a:ea typeface="SimSun" panose="02010600030101010101" pitchFamily="2" charset="-122"/>
              </a:rPr>
              <a:t>以愚拙的道理成为救人的大能</a:t>
            </a:r>
            <a:r>
              <a:rPr lang="en-US" altLang="zh-CN" sz="4250" b="1" dirty="0">
                <a:latin typeface="SimSun" panose="02010600030101010101" pitchFamily="2" charset="-122"/>
                <a:ea typeface="SimSun" panose="02010600030101010101" pitchFamily="2" charset="-122"/>
              </a:rPr>
              <a:t>(</a:t>
            </a:r>
            <a:r>
              <a:rPr lang="zh-CN" altLang="en-US" sz="4250" b="1" dirty="0">
                <a:latin typeface="SimSun" panose="02010600030101010101" pitchFamily="2" charset="-122"/>
                <a:ea typeface="SimSun" panose="02010600030101010101" pitchFamily="2" charset="-122"/>
              </a:rPr>
              <a:t>林前</a:t>
            </a:r>
            <a:r>
              <a:rPr lang="en-US" altLang="zh-CN" sz="4250" b="1" dirty="0">
                <a:latin typeface="SimSun" panose="02010600030101010101" pitchFamily="2" charset="-122"/>
                <a:ea typeface="SimSun" panose="02010600030101010101" pitchFamily="2" charset="-122"/>
              </a:rPr>
              <a:t>1:18). </a:t>
            </a:r>
          </a:p>
          <a:p>
            <a:r>
              <a:rPr lang="zh-CN" altLang="en-US" sz="4250" b="1" dirty="0">
                <a:latin typeface="SimSun" panose="02010600030101010101" pitchFamily="2" charset="-122"/>
                <a:ea typeface="SimSun" panose="02010600030101010101" pitchFamily="2" charset="-122"/>
              </a:rPr>
              <a:t>神有主朲依着祂的旨意行事</a:t>
            </a:r>
            <a:r>
              <a:rPr lang="en-US" altLang="zh-CN" sz="4250" b="1" dirty="0">
                <a:latin typeface="SimSun" panose="02010600030101010101" pitchFamily="2" charset="-122"/>
                <a:ea typeface="SimSun" panose="02010600030101010101" pitchFamily="2" charset="-122"/>
              </a:rPr>
              <a:t>, </a:t>
            </a:r>
            <a:r>
              <a:rPr lang="zh-CN" altLang="en-US" sz="4250" b="1" dirty="0">
                <a:latin typeface="SimSun" panose="02010600030101010101" pitchFamily="2" charset="-122"/>
                <a:ea typeface="SimSun" panose="02010600030101010101" pitchFamily="2" charset="-122"/>
              </a:rPr>
              <a:t>並非人可以掌握</a:t>
            </a:r>
            <a:r>
              <a:rPr lang="en-US" altLang="zh-CN" sz="4250" b="1" dirty="0">
                <a:latin typeface="SimSun" panose="02010600030101010101" pitchFamily="2" charset="-122"/>
                <a:ea typeface="SimSun" panose="02010600030101010101" pitchFamily="2" charset="-122"/>
              </a:rPr>
              <a:t>, </a:t>
            </a:r>
            <a:r>
              <a:rPr lang="zh-CN" altLang="en-US" sz="4250" b="1" dirty="0">
                <a:latin typeface="SimSun" panose="02010600030101010101" pitchFamily="2" charset="-122"/>
                <a:ea typeface="SimSun" panose="02010600030101010101" pitchFamily="2" charset="-122"/>
              </a:rPr>
              <a:t>这也是創世記主題信息之一</a:t>
            </a:r>
            <a:r>
              <a:rPr lang="en-US" altLang="zh-CN" sz="4250" b="1" dirty="0">
                <a:latin typeface="SimSun" panose="02010600030101010101" pitchFamily="2" charset="-122"/>
                <a:ea typeface="SimSun" panose="02010600030101010101" pitchFamily="2" charset="-122"/>
              </a:rPr>
              <a:t>.</a:t>
            </a:r>
            <a:endParaRPr lang="en-US" sz="4250" b="1" dirty="0">
              <a:latin typeface="SimSun" panose="02010600030101010101" pitchFamily="2" charset="-122"/>
              <a:ea typeface="SimSun" panose="02010600030101010101" pitchFamily="2" charset="-122"/>
            </a:endParaRPr>
          </a:p>
        </p:txBody>
      </p:sp>
      <p:sp>
        <p:nvSpPr>
          <p:cNvPr id="4" name="Date Placeholder 3"/>
          <p:cNvSpPr>
            <a:spLocks noGrp="1"/>
          </p:cNvSpPr>
          <p:nvPr>
            <p:ph type="dt" sz="half" idx="10"/>
          </p:nvPr>
        </p:nvSpPr>
        <p:spPr/>
        <p:txBody>
          <a:bodyPr/>
          <a:lstStyle/>
          <a:p>
            <a:fld id="{8DF1897B-05FA-4FEC-A6AE-4F202B2ED02C}"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26</a:t>
            </a:fld>
            <a:endParaRPr lang="en-US"/>
          </a:p>
        </p:txBody>
      </p:sp>
    </p:spTree>
    <p:extLst>
      <p:ext uri="{BB962C8B-B14F-4D97-AF65-F5344CB8AC3E}">
        <p14:creationId xmlns:p14="http://schemas.microsoft.com/office/powerpoint/2010/main" val="2447433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617368"/>
          </a:xfrm>
        </p:spPr>
        <p:txBody>
          <a:bodyPr>
            <a:noAutofit/>
          </a:bodyPr>
          <a:lstStyle/>
          <a:p>
            <a:r>
              <a:rPr lang="zh-CN" altLang="en-US" sz="3850" b="1" dirty="0">
                <a:latin typeface="SimSun" panose="02010600030101010101" pitchFamily="2" charset="-122"/>
                <a:ea typeface="SimSun" panose="02010600030101010101" pitchFamily="2" charset="-122"/>
              </a:rPr>
              <a:t>以色列死前在众子的祝福特別圏奌了猶大和約瑟</a:t>
            </a:r>
            <a:r>
              <a:rPr lang="en-US" altLang="zh-CN" sz="3850" b="1" dirty="0">
                <a:latin typeface="SimSun" panose="02010600030101010101" pitchFamily="2" charset="-122"/>
                <a:ea typeface="SimSun" panose="02010600030101010101" pitchFamily="2" charset="-122"/>
              </a:rPr>
              <a:t>, </a:t>
            </a:r>
          </a:p>
          <a:p>
            <a:r>
              <a:rPr lang="en-US" altLang="zh-CN" sz="3850" b="1" dirty="0">
                <a:latin typeface="SimSun" panose="02010600030101010101" pitchFamily="2" charset="-122"/>
                <a:ea typeface="SimSun" panose="02010600030101010101" pitchFamily="2" charset="-122"/>
              </a:rPr>
              <a:t>49:8-10: “</a:t>
            </a:r>
            <a:r>
              <a:rPr lang="zh-CN" altLang="en-US" sz="3850" b="1" dirty="0">
                <a:latin typeface="SimSun" panose="02010600030101010101" pitchFamily="2" charset="-122"/>
                <a:ea typeface="SimSun" panose="02010600030101010101" pitchFamily="2" charset="-122"/>
              </a:rPr>
              <a:t>犹大阿，你弟兄们必赞美你</a:t>
            </a:r>
            <a:r>
              <a:rPr lang="en-US" altLang="zh-CN" sz="3850" b="1" dirty="0">
                <a:latin typeface="SimSun" panose="02010600030101010101" pitchFamily="2" charset="-122"/>
                <a:ea typeface="SimSun" panose="02010600030101010101" pitchFamily="2" charset="-122"/>
              </a:rPr>
              <a:t>. </a:t>
            </a:r>
            <a:r>
              <a:rPr lang="zh-CN" altLang="en-US" sz="3850" b="1" dirty="0">
                <a:latin typeface="SimSun" panose="02010600030101010101" pitchFamily="2" charset="-122"/>
                <a:ea typeface="SimSun" panose="02010600030101010101" pitchFamily="2" charset="-122"/>
              </a:rPr>
              <a:t>你手必掐住仇敌的颈项。你父亲的儿子们必向你下拜</a:t>
            </a:r>
            <a:r>
              <a:rPr lang="en-US" altLang="zh-CN" sz="3850" b="1" dirty="0">
                <a:latin typeface="SimSun" panose="02010600030101010101" pitchFamily="2" charset="-122"/>
                <a:ea typeface="SimSun" panose="02010600030101010101" pitchFamily="2" charset="-122"/>
              </a:rPr>
              <a:t>. </a:t>
            </a:r>
            <a:r>
              <a:rPr lang="zh-CN" altLang="en-US" sz="3850" b="1" dirty="0">
                <a:latin typeface="SimSun" panose="02010600030101010101" pitchFamily="2" charset="-122"/>
                <a:ea typeface="SimSun" panose="02010600030101010101" pitchFamily="2" charset="-122"/>
              </a:rPr>
              <a:t>犹大是个小狮子</a:t>
            </a:r>
            <a:r>
              <a:rPr lang="en-US" altLang="zh-CN" sz="3850" b="1" dirty="0">
                <a:latin typeface="SimSun" panose="02010600030101010101" pitchFamily="2" charset="-122"/>
                <a:ea typeface="SimSun" panose="02010600030101010101" pitchFamily="2" charset="-122"/>
              </a:rPr>
              <a:t>. </a:t>
            </a:r>
            <a:r>
              <a:rPr lang="zh-CN" altLang="en-US" sz="3850" b="1" dirty="0">
                <a:latin typeface="SimSun" panose="02010600030101010101" pitchFamily="2" charset="-122"/>
                <a:ea typeface="SimSun" panose="02010600030101010101" pitchFamily="2" charset="-122"/>
              </a:rPr>
              <a:t>我儿阿，你抓了食便上去</a:t>
            </a:r>
            <a:r>
              <a:rPr lang="en-US" altLang="zh-CN" sz="3850" b="1" dirty="0">
                <a:latin typeface="SimSun" panose="02010600030101010101" pitchFamily="2" charset="-122"/>
                <a:ea typeface="SimSun" panose="02010600030101010101" pitchFamily="2" charset="-122"/>
              </a:rPr>
              <a:t>. </a:t>
            </a:r>
            <a:r>
              <a:rPr lang="zh-CN" altLang="en-US" sz="3850" b="1" dirty="0">
                <a:latin typeface="SimSun" panose="02010600030101010101" pitchFamily="2" charset="-122"/>
                <a:ea typeface="SimSun" panose="02010600030101010101" pitchFamily="2" charset="-122"/>
              </a:rPr>
              <a:t>你屈下身去，卧如公狮，蹲如母狮，谁敢惹你</a:t>
            </a:r>
            <a:r>
              <a:rPr lang="en-US" altLang="zh-CN" sz="3850" b="1" dirty="0">
                <a:latin typeface="SimSun" panose="02010600030101010101" pitchFamily="2" charset="-122"/>
                <a:ea typeface="SimSun" panose="02010600030101010101" pitchFamily="2" charset="-122"/>
              </a:rPr>
              <a:t>. </a:t>
            </a:r>
            <a:r>
              <a:rPr lang="zh-CN" altLang="en-US" sz="3850" b="1" dirty="0">
                <a:latin typeface="SimSun" panose="02010600030101010101" pitchFamily="2" charset="-122"/>
                <a:ea typeface="SimSun" panose="02010600030101010101" pitchFamily="2" charset="-122"/>
              </a:rPr>
              <a:t>圭必不离犹大，杖必不离他两脚之间，直等细罗来到，万民都必归顺</a:t>
            </a:r>
            <a:r>
              <a:rPr lang="en-US" altLang="zh-CN" sz="3850" b="1" dirty="0">
                <a:latin typeface="SimSun" panose="02010600030101010101" pitchFamily="2" charset="-122"/>
                <a:ea typeface="SimSun" panose="02010600030101010101" pitchFamily="2" charset="-122"/>
              </a:rPr>
              <a:t>.” </a:t>
            </a:r>
          </a:p>
          <a:p>
            <a:r>
              <a:rPr lang="zh-CN" altLang="en-US" sz="3850" b="1" dirty="0">
                <a:latin typeface="SimSun" panose="02010600030101010101" pitchFamily="2" charset="-122"/>
                <a:ea typeface="SimSun" panose="02010600030101010101" pitchFamily="2" charset="-122"/>
              </a:rPr>
              <a:t>预言猶大成為南国的首领</a:t>
            </a:r>
            <a:r>
              <a:rPr lang="en-US" altLang="zh-CN" sz="3850" b="1" dirty="0">
                <a:latin typeface="SimSun" panose="02010600030101010101" pitchFamily="2" charset="-122"/>
                <a:ea typeface="SimSun" panose="02010600030101010101" pitchFamily="2" charset="-122"/>
              </a:rPr>
              <a:t>, </a:t>
            </a:r>
            <a:r>
              <a:rPr lang="zh-CN" altLang="en-US" sz="3850" b="1" dirty="0">
                <a:latin typeface="SimSun" panose="02010600030101010101" pitchFamily="2" charset="-122"/>
                <a:ea typeface="SimSun" panose="02010600030101010101" pitchFamily="2" charset="-122"/>
              </a:rPr>
              <a:t>弥赛亚君王出自猶大</a:t>
            </a:r>
            <a:r>
              <a:rPr lang="en-US" altLang="zh-CN" sz="3850" b="1" dirty="0">
                <a:latin typeface="SimSun" panose="02010600030101010101" pitchFamily="2" charset="-122"/>
                <a:ea typeface="SimSun" panose="02010600030101010101" pitchFamily="2" charset="-122"/>
              </a:rPr>
              <a:t>. </a:t>
            </a:r>
            <a:endParaRPr lang="en-US" sz="3850" b="1" dirty="0">
              <a:latin typeface="SimSun" panose="02010600030101010101" pitchFamily="2" charset="-122"/>
              <a:ea typeface="SimSun" panose="02010600030101010101" pitchFamily="2" charset="-122"/>
            </a:endParaRPr>
          </a:p>
        </p:txBody>
      </p:sp>
      <p:sp>
        <p:nvSpPr>
          <p:cNvPr id="4" name="Date Placeholder 3"/>
          <p:cNvSpPr>
            <a:spLocks noGrp="1"/>
          </p:cNvSpPr>
          <p:nvPr>
            <p:ph type="dt" sz="half" idx="10"/>
          </p:nvPr>
        </p:nvSpPr>
        <p:spPr/>
        <p:txBody>
          <a:bodyPr/>
          <a:lstStyle/>
          <a:p>
            <a:fld id="{8DF1897B-05FA-4FEC-A6AE-4F202B2ED02C}"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27</a:t>
            </a:fld>
            <a:endParaRPr lang="en-US"/>
          </a:p>
        </p:txBody>
      </p:sp>
    </p:spTree>
    <p:extLst>
      <p:ext uri="{BB962C8B-B14F-4D97-AF65-F5344CB8AC3E}">
        <p14:creationId xmlns:p14="http://schemas.microsoft.com/office/powerpoint/2010/main" val="2913779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617368"/>
          </a:xfrm>
        </p:spPr>
        <p:txBody>
          <a:bodyPr>
            <a:noAutofit/>
          </a:bodyPr>
          <a:lstStyle/>
          <a:p>
            <a:pPr marL="0" indent="0">
              <a:buNone/>
            </a:pPr>
            <a:r>
              <a:rPr lang="en-US" altLang="zh-CN" sz="5400" b="1" dirty="0">
                <a:latin typeface="SimSun" panose="02010600030101010101" pitchFamily="2" charset="-122"/>
                <a:ea typeface="SimSun" panose="02010600030101010101" pitchFamily="2" charset="-122"/>
              </a:rPr>
              <a:t>49:22-26: “</a:t>
            </a:r>
            <a:r>
              <a:rPr lang="zh-CN" altLang="en-US" sz="5400" b="1" dirty="0">
                <a:latin typeface="SimSun" panose="02010600030101010101" pitchFamily="2" charset="-122"/>
                <a:ea typeface="SimSun" panose="02010600030101010101" pitchFamily="2" charset="-122"/>
              </a:rPr>
              <a:t>约瑟是多结果子的树枝，是泉旁多结果的枝子</a:t>
            </a:r>
            <a:r>
              <a:rPr lang="en-US" altLang="zh-CN" sz="5400" b="1" dirty="0">
                <a:latin typeface="SimSun" panose="02010600030101010101" pitchFamily="2" charset="-122"/>
                <a:ea typeface="SimSun" panose="02010600030101010101" pitchFamily="2" charset="-122"/>
              </a:rPr>
              <a:t>.”</a:t>
            </a:r>
          </a:p>
          <a:p>
            <a:pPr marL="0" indent="0">
              <a:buNone/>
            </a:pPr>
            <a:endParaRPr lang="en-US" sz="5400" b="1" dirty="0">
              <a:latin typeface="SimSun" panose="02010600030101010101" pitchFamily="2" charset="-122"/>
              <a:ea typeface="SimSun" panose="02010600030101010101" pitchFamily="2" charset="-122"/>
            </a:endParaRPr>
          </a:p>
          <a:p>
            <a:pPr marL="0" indent="0">
              <a:buNone/>
            </a:pPr>
            <a:r>
              <a:rPr lang="zh-CN" altLang="en-US" sz="5400" b="1" dirty="0">
                <a:latin typeface="SimSun" panose="02010600030101010101" pitchFamily="2" charset="-122"/>
                <a:ea typeface="SimSun" panose="02010600030101010101" pitchFamily="2" charset="-122"/>
              </a:rPr>
              <a:t>约瑟后裔成為北国的首領</a:t>
            </a:r>
            <a:r>
              <a:rPr lang="en-US" altLang="zh-CN" sz="5400" b="1" dirty="0">
                <a:latin typeface="SimSun" panose="02010600030101010101" pitchFamily="2" charset="-122"/>
                <a:ea typeface="SimSun" panose="02010600030101010101" pitchFamily="2" charset="-122"/>
              </a:rPr>
              <a:t>. </a:t>
            </a:r>
            <a:r>
              <a:rPr lang="zh-CN" altLang="en-US" sz="5400" b="1" dirty="0">
                <a:latin typeface="SimSun" panose="02010600030101010101" pitchFamily="2" charset="-122"/>
                <a:ea typeface="SimSun" panose="02010600030101010101" pitchFamily="2" charset="-122"/>
              </a:rPr>
              <a:t>约瑟也接收了流便长子的名份</a:t>
            </a:r>
            <a:r>
              <a:rPr lang="en-US" altLang="zh-CN" sz="5400" b="1" dirty="0">
                <a:latin typeface="SimSun" panose="02010600030101010101" pitchFamily="2" charset="-122"/>
                <a:ea typeface="SimSun" panose="02010600030101010101" pitchFamily="2" charset="-122"/>
              </a:rPr>
              <a:t>(</a:t>
            </a:r>
            <a:r>
              <a:rPr lang="zh-CN" altLang="en-US" sz="5400" b="1" dirty="0">
                <a:latin typeface="SimSun" panose="02010600030101010101" pitchFamily="2" charset="-122"/>
                <a:ea typeface="SimSun" panose="02010600030101010101" pitchFamily="2" charset="-122"/>
              </a:rPr>
              <a:t>代</a:t>
            </a:r>
            <a:r>
              <a:rPr lang="en-US" altLang="zh-CN" sz="5400" b="1" dirty="0">
                <a:latin typeface="SimSun" panose="02010600030101010101" pitchFamily="2" charset="-122"/>
                <a:ea typeface="SimSun" panose="02010600030101010101" pitchFamily="2" charset="-122"/>
              </a:rPr>
              <a:t>5:1,2), </a:t>
            </a:r>
            <a:r>
              <a:rPr lang="zh-CN" altLang="en-US" sz="5400" b="1" dirty="0">
                <a:latin typeface="SimSun" panose="02010600030101010101" pitchFamily="2" charset="-122"/>
                <a:ea typeface="SimSun" panose="02010600030101010101" pitchFamily="2" charset="-122"/>
              </a:rPr>
              <a:t>得双份的家业</a:t>
            </a:r>
            <a:r>
              <a:rPr lang="en-US" altLang="zh-CN" sz="5400" b="1" dirty="0">
                <a:latin typeface="SimSun" panose="02010600030101010101" pitchFamily="2" charset="-122"/>
                <a:ea typeface="SimSun" panose="02010600030101010101" pitchFamily="2" charset="-122"/>
              </a:rPr>
              <a:t>.</a:t>
            </a:r>
            <a:endParaRPr lang="en-US" sz="5400" b="1" dirty="0">
              <a:latin typeface="SimSun" panose="02010600030101010101" pitchFamily="2" charset="-122"/>
              <a:ea typeface="SimSun" panose="02010600030101010101" pitchFamily="2" charset="-122"/>
            </a:endParaRPr>
          </a:p>
        </p:txBody>
      </p:sp>
      <p:sp>
        <p:nvSpPr>
          <p:cNvPr id="4" name="Date Placeholder 3"/>
          <p:cNvSpPr>
            <a:spLocks noGrp="1"/>
          </p:cNvSpPr>
          <p:nvPr>
            <p:ph type="dt" sz="half" idx="10"/>
          </p:nvPr>
        </p:nvSpPr>
        <p:spPr/>
        <p:txBody>
          <a:bodyPr/>
          <a:lstStyle/>
          <a:p>
            <a:fld id="{8DF1897B-05FA-4FEC-A6AE-4F202B2ED02C}"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28</a:t>
            </a:fld>
            <a:endParaRPr lang="en-US"/>
          </a:p>
        </p:txBody>
      </p:sp>
    </p:spTree>
    <p:extLst>
      <p:ext uri="{BB962C8B-B14F-4D97-AF65-F5344CB8AC3E}">
        <p14:creationId xmlns:p14="http://schemas.microsoft.com/office/powerpoint/2010/main" val="2304654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617368"/>
          </a:xfrm>
        </p:spPr>
        <p:txBody>
          <a:bodyPr>
            <a:noAutofit/>
          </a:bodyPr>
          <a:lstStyle/>
          <a:p>
            <a:pPr marL="0" indent="0">
              <a:buNone/>
            </a:pPr>
            <a:r>
              <a:rPr lang="zh-CN" altLang="en-US" sz="4400" b="1" dirty="0">
                <a:latin typeface="SimSun" panose="02010600030101010101" pitchFamily="2" charset="-122"/>
                <a:ea typeface="SimSun" panose="02010600030101010101" pitchFamily="2" charset="-122"/>
              </a:rPr>
              <a:t>作者特别描写埃及人和迦南居民都看重约瑟为丧父的隆重哀悼</a:t>
            </a:r>
            <a:r>
              <a:rPr lang="en-US" altLang="zh-CN" sz="4400" b="1" dirty="0">
                <a:latin typeface="SimSun" panose="02010600030101010101" pitchFamily="2" charset="-122"/>
                <a:ea typeface="SimSun" panose="02010600030101010101" pitchFamily="2" charset="-122"/>
              </a:rPr>
              <a:t>, </a:t>
            </a:r>
            <a:r>
              <a:rPr lang="zh-CN" altLang="en-US" sz="4400" b="1" dirty="0">
                <a:latin typeface="SimSun" panose="02010600030101010101" pitchFamily="2" charset="-122"/>
                <a:ea typeface="SimSun" panose="02010600030101010101" pitchFamily="2" charset="-122"/>
              </a:rPr>
              <a:t>埃及人还为他哀哭了七十天</a:t>
            </a:r>
            <a:r>
              <a:rPr lang="en-US" altLang="zh-CN" sz="4400" b="1" dirty="0">
                <a:latin typeface="SimSun" panose="02010600030101010101" pitchFamily="2" charset="-122"/>
                <a:ea typeface="SimSun" panose="02010600030101010101" pitchFamily="2" charset="-122"/>
              </a:rPr>
              <a:t>, </a:t>
            </a:r>
            <a:r>
              <a:rPr lang="zh-CN" altLang="en-US" sz="4400" b="1" dirty="0">
                <a:latin typeface="SimSun" panose="02010600030101010101" pitchFamily="2" charset="-122"/>
                <a:ea typeface="SimSun" panose="02010600030101010101" pitchFamily="2" charset="-122"/>
              </a:rPr>
              <a:t>可见约瑟与当时的埃及人和迦南居民有很好的交情</a:t>
            </a:r>
            <a:r>
              <a:rPr lang="en-US" altLang="zh-CN" sz="4400" b="1" dirty="0">
                <a:latin typeface="SimSun" panose="02010600030101010101" pitchFamily="2" charset="-122"/>
                <a:ea typeface="SimSun" panose="02010600030101010101" pitchFamily="2" charset="-122"/>
              </a:rPr>
              <a:t>. </a:t>
            </a:r>
            <a:r>
              <a:rPr lang="zh-CN" altLang="en-US" sz="4400" b="1" dirty="0">
                <a:latin typeface="SimSun" panose="02010600030101010101" pitchFamily="2" charset="-122"/>
                <a:ea typeface="SimSun" panose="02010600030101010101" pitchFamily="2" charset="-122"/>
              </a:rPr>
              <a:t>对他葬雅各在迦南地幔利前麦比拉田间洞里的祖墳並无异议</a:t>
            </a:r>
            <a:r>
              <a:rPr lang="en-US" altLang="zh-CN" sz="4400" b="1" dirty="0">
                <a:latin typeface="SimSun" panose="02010600030101010101" pitchFamily="2" charset="-122"/>
                <a:ea typeface="SimSun" panose="02010600030101010101" pitchFamily="2" charset="-122"/>
              </a:rPr>
              <a:t>.</a:t>
            </a:r>
          </a:p>
          <a:p>
            <a:pPr marL="0" indent="0">
              <a:buNone/>
            </a:pPr>
            <a:endParaRPr lang="en-US" altLang="zh-CN" sz="4400" b="1" dirty="0">
              <a:latin typeface="SimSun" panose="02010600030101010101" pitchFamily="2" charset="-122"/>
              <a:ea typeface="SimSun" panose="02010600030101010101" pitchFamily="2" charset="-122"/>
            </a:endParaRPr>
          </a:p>
          <a:p>
            <a:pPr marL="0" indent="0">
              <a:buNone/>
            </a:pPr>
            <a:r>
              <a:rPr lang="zh-CN" altLang="en-US" sz="4400" b="1" dirty="0">
                <a:latin typeface="SimSun" panose="02010600030101010101" pitchFamily="2" charset="-122"/>
                <a:ea typeface="SimSun" panose="02010600030101010101" pitchFamily="2" charset="-122"/>
              </a:rPr>
              <a:t>纪念死亡的真实会让基督徒见证神的伩实</a:t>
            </a:r>
            <a:r>
              <a:rPr lang="en-US" altLang="zh-CN" sz="4400" b="1" dirty="0">
                <a:latin typeface="SimSun" panose="02010600030101010101" pitchFamily="2" charset="-122"/>
                <a:ea typeface="SimSun" panose="02010600030101010101" pitchFamily="2" charset="-122"/>
              </a:rPr>
              <a:t>, </a:t>
            </a:r>
            <a:r>
              <a:rPr lang="zh-CN" altLang="en-US" sz="4400" b="1" dirty="0">
                <a:latin typeface="SimSun" panose="02010600030101010101" pitchFamily="2" charset="-122"/>
                <a:ea typeface="SimSun" panose="02010600030101010101" pitchFamily="2" charset="-122"/>
              </a:rPr>
              <a:t>是个传福音的机会</a:t>
            </a:r>
            <a:r>
              <a:rPr lang="en-US" altLang="zh-CN" sz="4400" b="1" dirty="0">
                <a:latin typeface="SimSun" panose="02010600030101010101" pitchFamily="2" charset="-122"/>
                <a:ea typeface="SimSun" panose="02010600030101010101" pitchFamily="2" charset="-122"/>
              </a:rPr>
              <a:t>.(</a:t>
            </a:r>
            <a:r>
              <a:rPr lang="zh-CN" altLang="en-US" sz="4400" b="1" dirty="0">
                <a:latin typeface="SimSun" panose="02010600030101010101" pitchFamily="2" charset="-122"/>
                <a:ea typeface="SimSun" panose="02010600030101010101" pitchFamily="2" charset="-122"/>
              </a:rPr>
              <a:t>传</a:t>
            </a:r>
            <a:r>
              <a:rPr lang="en-US" altLang="zh-CN" sz="4400" b="1" dirty="0">
                <a:latin typeface="SimSun" panose="02010600030101010101" pitchFamily="2" charset="-122"/>
                <a:ea typeface="SimSun" panose="02010600030101010101" pitchFamily="2" charset="-122"/>
              </a:rPr>
              <a:t>7:2)</a:t>
            </a:r>
          </a:p>
        </p:txBody>
      </p:sp>
      <p:sp>
        <p:nvSpPr>
          <p:cNvPr id="4" name="Date Placeholder 3"/>
          <p:cNvSpPr>
            <a:spLocks noGrp="1"/>
          </p:cNvSpPr>
          <p:nvPr>
            <p:ph type="dt" sz="half" idx="10"/>
          </p:nvPr>
        </p:nvSpPr>
        <p:spPr/>
        <p:txBody>
          <a:bodyPr/>
          <a:lstStyle/>
          <a:p>
            <a:fld id="{8DF1897B-05FA-4FEC-A6AE-4F202B2ED02C}"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29</a:t>
            </a:fld>
            <a:endParaRPr lang="en-US"/>
          </a:p>
        </p:txBody>
      </p:sp>
    </p:spTree>
    <p:extLst>
      <p:ext uri="{BB962C8B-B14F-4D97-AF65-F5344CB8AC3E}">
        <p14:creationId xmlns:p14="http://schemas.microsoft.com/office/powerpoint/2010/main" val="91558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15350" cy="884903"/>
          </a:xfrm>
        </p:spPr>
        <p:txBody>
          <a:bodyPr>
            <a:normAutofit fontScale="90000"/>
          </a:bodyPr>
          <a:lstStyle/>
          <a:p>
            <a:pPr marL="0" marR="0">
              <a:lnSpc>
                <a:spcPct val="107000"/>
              </a:lnSpc>
              <a:spcBef>
                <a:spcPts val="0"/>
              </a:spcBef>
              <a:spcAft>
                <a:spcPts val="800"/>
              </a:spcAft>
            </a:pPr>
            <a:br>
              <a:rPr lang="en-US" altLang="zh-CN" b="1" dirty="0">
                <a:latin typeface="SimSun" panose="02010600030101010101" pitchFamily="2" charset="-122"/>
                <a:ea typeface="SimSun" panose="02010600030101010101" pitchFamily="2" charset="-122"/>
                <a:cs typeface="SimSun-ExtB"/>
              </a:rPr>
            </a:br>
            <a:r>
              <a:rPr lang="zh-TW" altLang="en-US" sz="6000" b="1" dirty="0">
                <a:latin typeface="SimSun" panose="02010600030101010101" pitchFamily="2" charset="-122"/>
                <a:ea typeface="SimSun" panose="02010600030101010101" pitchFamily="2" charset="-122"/>
                <a:cs typeface="SimSun-ExtB"/>
              </a:rPr>
              <a:t>約瑟循環之一</a:t>
            </a:r>
            <a:r>
              <a:rPr lang="en-US" altLang="zh-TW" sz="6000" b="1" dirty="0">
                <a:latin typeface="SimSun" panose="02010600030101010101" pitchFamily="2" charset="-122"/>
                <a:ea typeface="SimSun" panose="02010600030101010101" pitchFamily="2" charset="-122"/>
                <a:cs typeface="SimSun-ExtB"/>
              </a:rPr>
              <a:t>: </a:t>
            </a:r>
            <a:r>
              <a:rPr lang="zh-TW" altLang="en-US" sz="6000" b="1" dirty="0">
                <a:latin typeface="SimSun" panose="02010600030101010101" pitchFamily="2" charset="-122"/>
                <a:ea typeface="SimSun" panose="02010600030101010101" pitchFamily="2" charset="-122"/>
                <a:cs typeface="SimSun-ExtB"/>
              </a:rPr>
              <a:t>兄弟之争</a:t>
            </a:r>
            <a:br>
              <a:rPr lang="en-US" altLang="zh-CN" b="1" dirty="0">
                <a:latin typeface="SimSun" panose="02010600030101010101" pitchFamily="2" charset="-122"/>
                <a:ea typeface="SimSun" panose="02010600030101010101" pitchFamily="2" charset="-122"/>
                <a:cs typeface="SimSun-ExtB"/>
              </a:rPr>
            </a:br>
            <a:endParaRPr kumimoji="1" lang="zh-CN" altLang="en-US" b="1" dirty="0">
              <a:latin typeface="SimSun" panose="02010600030101010101" pitchFamily="2" charset="-122"/>
              <a:ea typeface="SimSun" panose="02010600030101010101" pitchFamily="2" charset="-122"/>
              <a:cs typeface="SimSun-ExtB"/>
            </a:endParaRPr>
          </a:p>
        </p:txBody>
      </p:sp>
      <p:sp>
        <p:nvSpPr>
          <p:cNvPr id="3" name="Content Placeholder 2"/>
          <p:cNvSpPr>
            <a:spLocks noGrp="1"/>
          </p:cNvSpPr>
          <p:nvPr>
            <p:ph idx="1"/>
          </p:nvPr>
        </p:nvSpPr>
        <p:spPr>
          <a:xfrm>
            <a:off x="-87086" y="1219858"/>
            <a:ext cx="9318171" cy="5371884"/>
          </a:xfrm>
        </p:spPr>
        <p:txBody>
          <a:bodyPr>
            <a:noAutofit/>
          </a:bodyPr>
          <a:lstStyle/>
          <a:p>
            <a:pPr marL="0" marR="0">
              <a:lnSpc>
                <a:spcPct val="107000"/>
              </a:lnSpc>
              <a:spcBef>
                <a:spcPts val="0"/>
              </a:spcBef>
              <a:spcAft>
                <a:spcPts val="800"/>
              </a:spcAft>
            </a:pPr>
            <a:r>
              <a:rPr lang="zh-CN" altLang="en-US" sz="4400" b="1" dirty="0">
                <a:latin typeface="SimSun" panose="02010600030101010101" pitchFamily="2" charset="-122"/>
                <a:ea typeface="SimSun" panose="02010600030101010101" pitchFamily="2" charset="-122"/>
                <a:cs typeface="SimSun-ExtB"/>
              </a:rPr>
              <a:t>第</a:t>
            </a:r>
            <a:r>
              <a:rPr lang="en-US" altLang="zh-CN" sz="4400" b="1" dirty="0">
                <a:latin typeface="SimSun" panose="02010600030101010101" pitchFamily="2" charset="-122"/>
                <a:ea typeface="SimSun" panose="02010600030101010101" pitchFamily="2" charset="-122"/>
                <a:cs typeface="SimSun-ExtB"/>
              </a:rPr>
              <a:t>37</a:t>
            </a:r>
            <a:r>
              <a:rPr lang="zh-CN" altLang="en-US" sz="4400" b="1" dirty="0">
                <a:latin typeface="SimSun" panose="02010600030101010101" pitchFamily="2" charset="-122"/>
                <a:ea typeface="SimSun" panose="02010600030101010101" pitchFamily="2" charset="-122"/>
                <a:cs typeface="SimSun-ExtB"/>
              </a:rPr>
              <a:t>章開始記載約瑟和雅各一家下埃及寄居的故事</a:t>
            </a:r>
            <a:r>
              <a:rPr lang="en-US" altLang="zh-CN" sz="4400" b="1" dirty="0">
                <a:latin typeface="SimSun" panose="02010600030101010101" pitchFamily="2" charset="-122"/>
                <a:ea typeface="SimSun" panose="02010600030101010101" pitchFamily="2" charset="-122"/>
                <a:cs typeface="SimSun-ExtB"/>
              </a:rPr>
              <a:t>. </a:t>
            </a:r>
            <a:r>
              <a:rPr lang="zh-CN" altLang="en-US" sz="4400" b="1" dirty="0">
                <a:latin typeface="SimSun" panose="02010600030101010101" pitchFamily="2" charset="-122"/>
                <a:ea typeface="SimSun" panose="02010600030101010101" pitchFamily="2" charset="-122"/>
                <a:cs typeface="SimSun-ExtB"/>
              </a:rPr>
              <a:t>作者在故事開首故意提醒讀者雅各一家当時是住在迦南地</a:t>
            </a:r>
            <a:r>
              <a:rPr lang="en-US" altLang="zh-CN" sz="4400" b="1" dirty="0">
                <a:latin typeface="SimSun" panose="02010600030101010101" pitchFamily="2" charset="-122"/>
                <a:ea typeface="SimSun" panose="02010600030101010101" pitchFamily="2" charset="-122"/>
                <a:cs typeface="SimSun-ExtB"/>
              </a:rPr>
              <a:t>, </a:t>
            </a:r>
            <a:r>
              <a:rPr lang="zh-CN" altLang="en-US" sz="4400" b="1" dirty="0">
                <a:latin typeface="SimSun" panose="02010600030101010101" pitchFamily="2" charset="-122"/>
                <a:ea typeface="SimSun" panose="02010600030101010101" pitchFamily="2" charset="-122"/>
                <a:cs typeface="SimSun-ExtB"/>
              </a:rPr>
              <a:t>而整個約瑟故事的尾聲是</a:t>
            </a:r>
            <a:r>
              <a:rPr lang="en-US" altLang="zh-CN" sz="4400" b="1" dirty="0">
                <a:latin typeface="SimSun" panose="02010600030101010101" pitchFamily="2" charset="-122"/>
                <a:ea typeface="SimSun" panose="02010600030101010101" pitchFamily="2" charset="-122"/>
                <a:cs typeface="SimSun-ExtB"/>
              </a:rPr>
              <a:t>(50:24) </a:t>
            </a:r>
            <a:r>
              <a:rPr lang="zh-CN" altLang="en-US" sz="4400" b="1" dirty="0">
                <a:latin typeface="SimSun" panose="02010600030101010101" pitchFamily="2" charset="-122"/>
                <a:ea typeface="SimSun" panose="02010600030101010101" pitchFamily="2" charset="-122"/>
                <a:cs typeface="SimSun-ExtB"/>
              </a:rPr>
              <a:t>作者再以以色列人回归“迦南地”為结束</a:t>
            </a:r>
            <a:r>
              <a:rPr lang="en-US" altLang="zh-CN" sz="4400" b="1" dirty="0">
                <a:latin typeface="SimSun" panose="02010600030101010101" pitchFamily="2" charset="-122"/>
                <a:ea typeface="SimSun" panose="02010600030101010101" pitchFamily="2" charset="-122"/>
                <a:cs typeface="SimSun-ExtB"/>
              </a:rPr>
              <a:t>, </a:t>
            </a:r>
            <a:r>
              <a:rPr lang="zh-CN" altLang="en-US" sz="4400" b="1" dirty="0">
                <a:latin typeface="SimSun" panose="02010600030101010101" pitchFamily="2" charset="-122"/>
                <a:ea typeface="SimSun" panose="02010600030101010101" pitchFamily="2" charset="-122"/>
                <a:cs typeface="SimSun-ExtB"/>
              </a:rPr>
              <a:t>把整個“迦南地”的主題在創世記中显明出</a:t>
            </a:r>
            <a:r>
              <a:rPr lang="en-US" altLang="zh-CN" sz="4400" b="1" dirty="0">
                <a:latin typeface="SimSun" panose="02010600030101010101" pitchFamily="2" charset="-122"/>
                <a:ea typeface="SimSun" panose="02010600030101010101" pitchFamily="2" charset="-122"/>
                <a:cs typeface="SimSun-ExtB"/>
              </a:rPr>
              <a:t>.</a:t>
            </a:r>
            <a:endParaRPr kumimoji="1" lang="zh-CN" altLang="en-US" sz="2500" b="1" dirty="0">
              <a:latin typeface="SimSun" panose="02010600030101010101" pitchFamily="2" charset="-122"/>
              <a:ea typeface="SimSun" panose="02010600030101010101" pitchFamily="2" charset="-122"/>
              <a:cs typeface="SimSun-ExtB"/>
            </a:endParaRPr>
          </a:p>
        </p:txBody>
      </p:sp>
      <p:sp>
        <p:nvSpPr>
          <p:cNvPr id="4" name="Date Placeholder 3"/>
          <p:cNvSpPr>
            <a:spLocks noGrp="1"/>
          </p:cNvSpPr>
          <p:nvPr>
            <p:ph type="dt" sz="half" idx="10"/>
          </p:nvPr>
        </p:nvSpPr>
        <p:spPr>
          <a:xfrm>
            <a:off x="628650" y="6552521"/>
            <a:ext cx="2057400" cy="365125"/>
          </a:xfrm>
        </p:spPr>
        <p:txBody>
          <a:bodyPr/>
          <a:lstStyle/>
          <a:p>
            <a:fld id="{81105D1F-EFF9-49F3-84E8-BA9A462B20D9}" type="datetime1">
              <a:rPr lang="en-US" smtClean="0"/>
              <a:t>2/6/2017</a:t>
            </a:fld>
            <a:endParaRPr lang="en-US" dirty="0"/>
          </a:p>
        </p:txBody>
      </p:sp>
      <p:sp>
        <p:nvSpPr>
          <p:cNvPr id="5" name="Footer Placeholder 4"/>
          <p:cNvSpPr>
            <a:spLocks noGrp="1"/>
          </p:cNvSpPr>
          <p:nvPr>
            <p:ph type="ftr" sz="quarter" idx="11"/>
          </p:nvPr>
        </p:nvSpPr>
        <p:spPr/>
        <p:txBody>
          <a:bodyPr/>
          <a:lstStyle/>
          <a:p>
            <a:r>
              <a:rPr lang="zh-CN" altLang="en-US" dirty="0"/>
              <a:t>洛丽华⼈基督教会</a:t>
            </a:r>
            <a:r>
              <a:rPr lang="en-US" altLang="zh-CN" dirty="0"/>
              <a:t>2017</a:t>
            </a:r>
            <a:r>
              <a:rPr lang="zh-CN" altLang="en-US" dirty="0"/>
              <a:t>冬季成⼈主⽇學  </a:t>
            </a:r>
            <a:r>
              <a:rPr lang="en-US" altLang="zh-CN" dirty="0"/>
              <a:t>pattle.pun@wheaton.edu, yqpun@yahoo.com</a:t>
            </a:r>
            <a:endParaRPr lang="en-US" dirty="0"/>
          </a:p>
        </p:txBody>
      </p:sp>
      <p:sp>
        <p:nvSpPr>
          <p:cNvPr id="6" name="Slide Number Placeholder 5"/>
          <p:cNvSpPr>
            <a:spLocks noGrp="1"/>
          </p:cNvSpPr>
          <p:nvPr>
            <p:ph type="sldNum" sz="quarter" idx="12"/>
          </p:nvPr>
        </p:nvSpPr>
        <p:spPr/>
        <p:txBody>
          <a:bodyPr/>
          <a:lstStyle/>
          <a:p>
            <a:fld id="{A734FF1C-C082-46CE-A597-CA818AAFF8DB}" type="slidenum">
              <a:rPr lang="en-US" smtClean="0"/>
              <a:t>3</a:t>
            </a:fld>
            <a:endParaRPr lang="en-US"/>
          </a:p>
        </p:txBody>
      </p:sp>
    </p:spTree>
    <p:extLst>
      <p:ext uri="{BB962C8B-B14F-4D97-AF65-F5344CB8AC3E}">
        <p14:creationId xmlns:p14="http://schemas.microsoft.com/office/powerpoint/2010/main" val="3550930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617368"/>
          </a:xfrm>
        </p:spPr>
        <p:txBody>
          <a:bodyPr>
            <a:noAutofit/>
          </a:bodyPr>
          <a:lstStyle/>
          <a:p>
            <a:pPr marL="0" indent="0">
              <a:buNone/>
            </a:pPr>
            <a:r>
              <a:rPr lang="zh-CN" altLang="en-US" sz="4400" b="1" dirty="0">
                <a:latin typeface="SimSun" panose="02010600030101010101" pitchFamily="2" charset="-122"/>
                <a:ea typeface="SimSun" panose="02010600030101010101" pitchFamily="2" charset="-122"/>
              </a:rPr>
              <a:t>约瑟为一家之主</a:t>
            </a:r>
            <a:r>
              <a:rPr lang="en-US" altLang="zh-CN" sz="4400" b="1" dirty="0">
                <a:latin typeface="SimSun" panose="02010600030101010101" pitchFamily="2" charset="-122"/>
                <a:ea typeface="SimSun" panose="02010600030101010101" pitchFamily="2" charset="-122"/>
              </a:rPr>
              <a:t>, </a:t>
            </a:r>
            <a:r>
              <a:rPr lang="zh-CN" altLang="en-US" sz="4400" b="1" dirty="0">
                <a:latin typeface="SimSun" panose="02010600030101010101" pitchFamily="2" charset="-122"/>
                <a:ea typeface="SimSun" panose="02010600030101010101" pitchFamily="2" charset="-122"/>
              </a:rPr>
              <a:t>得见以法莲第三代的子孙</a:t>
            </a:r>
            <a:r>
              <a:rPr lang="en-US" altLang="zh-CN" sz="4400" b="1" dirty="0">
                <a:latin typeface="SimSun" panose="02010600030101010101" pitchFamily="2" charset="-122"/>
                <a:ea typeface="SimSun" panose="02010600030101010101" pitchFamily="2" charset="-122"/>
              </a:rPr>
              <a:t>. </a:t>
            </a:r>
            <a:r>
              <a:rPr lang="zh-CN" altLang="en-US" sz="4400" b="1" dirty="0">
                <a:latin typeface="SimSun" panose="02010600030101010101" pitchFamily="2" charset="-122"/>
                <a:ea typeface="SimSun" panose="02010600030101010101" pitchFamily="2" charset="-122"/>
              </a:rPr>
              <a:t>玛拿西的孙子，玛吉的儿子也养在约瑟的膝上</a:t>
            </a:r>
            <a:r>
              <a:rPr lang="en-US" altLang="zh-CN" sz="4400" b="1" dirty="0">
                <a:latin typeface="SimSun" panose="02010600030101010101" pitchFamily="2" charset="-122"/>
                <a:ea typeface="SimSun" panose="02010600030101010101" pitchFamily="2" charset="-122"/>
              </a:rPr>
              <a:t>.</a:t>
            </a:r>
            <a:r>
              <a:rPr lang="zh-CN" altLang="en-US" sz="4400" b="1" dirty="0">
                <a:latin typeface="SimSun" panose="02010600030101010101" pitchFamily="2" charset="-122"/>
                <a:ea typeface="SimSun" panose="02010600030101010101" pitchFamily="2" charset="-122"/>
              </a:rPr>
              <a:t>约瑟叫以色列的子孙起誓把他的骸骨从埃及搬回去迦南地</a:t>
            </a:r>
            <a:r>
              <a:rPr lang="en-US" altLang="zh-CN" sz="4400" b="1" dirty="0">
                <a:latin typeface="SimSun" panose="02010600030101010101" pitchFamily="2" charset="-122"/>
                <a:ea typeface="SimSun" panose="02010600030101010101" pitchFamily="2" charset="-122"/>
              </a:rPr>
              <a:t>.</a:t>
            </a:r>
            <a:r>
              <a:rPr lang="zh-CN" altLang="en-US" sz="4400" b="1" dirty="0">
                <a:latin typeface="SimSun" panose="02010600030101010101" pitchFamily="2" charset="-122"/>
                <a:ea typeface="SimSun" panose="02010600030101010101" pitchFamily="2" charset="-122"/>
              </a:rPr>
              <a:t>约瑟在多神的埃及宗教环境中</a:t>
            </a:r>
            <a:r>
              <a:rPr lang="en-US" altLang="zh-CN" sz="4400" b="1" dirty="0">
                <a:latin typeface="SimSun" panose="02010600030101010101" pitchFamily="2" charset="-122"/>
                <a:ea typeface="SimSun" panose="02010600030101010101" pitchFamily="2" charset="-122"/>
              </a:rPr>
              <a:t>, </a:t>
            </a:r>
            <a:r>
              <a:rPr lang="zh-CN" altLang="en-US" sz="4400" b="1" dirty="0">
                <a:latin typeface="SimSun" panose="02010600030101010101" pitchFamily="2" charset="-122"/>
                <a:ea typeface="SimSun" panose="02010600030101010101" pitchFamily="2" charset="-122"/>
              </a:rPr>
              <a:t>保持自己伩耶和华神的传统</a:t>
            </a:r>
            <a:r>
              <a:rPr lang="en-US" altLang="zh-CN" sz="4400" b="1" dirty="0">
                <a:latin typeface="SimSun" panose="02010600030101010101" pitchFamily="2" charset="-122"/>
                <a:ea typeface="SimSun" panose="02010600030101010101" pitchFamily="2" charset="-122"/>
              </a:rPr>
              <a:t>. </a:t>
            </a:r>
            <a:r>
              <a:rPr lang="zh-CN" altLang="en-US" sz="4400" b="1" dirty="0">
                <a:latin typeface="SimSun" panose="02010600030101010101" pitchFamily="2" charset="-122"/>
                <a:ea typeface="SimSun" panose="02010600030101010101" pitchFamily="2" charset="-122"/>
              </a:rPr>
              <a:t>死后也要子孙不与当地人同流合污</a:t>
            </a:r>
            <a:r>
              <a:rPr lang="en-US" altLang="zh-CN" sz="4400" b="1" dirty="0">
                <a:latin typeface="SimSun" panose="02010600030101010101" pitchFamily="2" charset="-122"/>
                <a:ea typeface="SimSun" panose="02010600030101010101" pitchFamily="2" charset="-122"/>
              </a:rPr>
              <a:t>, </a:t>
            </a:r>
            <a:r>
              <a:rPr lang="zh-CN" altLang="en-US" sz="4400" b="1" dirty="0">
                <a:latin typeface="SimSun" panose="02010600030101010101" pitchFamily="2" charset="-122"/>
                <a:ea typeface="SimSun" panose="02010600030101010101" pitchFamily="2" charset="-122"/>
              </a:rPr>
              <a:t>预言以色列人出代表世界的埃及</a:t>
            </a:r>
            <a:r>
              <a:rPr lang="en-US" altLang="zh-CN" sz="4400" b="1" dirty="0">
                <a:latin typeface="SimSun" panose="02010600030101010101" pitchFamily="2" charset="-122"/>
                <a:ea typeface="SimSun" panose="02010600030101010101" pitchFamily="2" charset="-122"/>
              </a:rPr>
              <a:t>, </a:t>
            </a:r>
            <a:r>
              <a:rPr lang="zh-CN" altLang="en-US" sz="4400" b="1" dirty="0">
                <a:latin typeface="SimSun" panose="02010600030101010101" pitchFamily="2" charset="-122"/>
                <a:ea typeface="SimSun" panose="02010600030101010101" pitchFamily="2" charset="-122"/>
              </a:rPr>
              <a:t>回到神应许之地方</a:t>
            </a:r>
            <a:r>
              <a:rPr lang="en-US" altLang="zh-CN" sz="4400" b="1" dirty="0">
                <a:latin typeface="SimSun" panose="02010600030101010101" pitchFamily="2" charset="-122"/>
                <a:ea typeface="SimSun" panose="02010600030101010101" pitchFamily="2" charset="-122"/>
              </a:rPr>
              <a:t>.</a:t>
            </a:r>
          </a:p>
        </p:txBody>
      </p:sp>
      <p:sp>
        <p:nvSpPr>
          <p:cNvPr id="4" name="Date Placeholder 3"/>
          <p:cNvSpPr>
            <a:spLocks noGrp="1"/>
          </p:cNvSpPr>
          <p:nvPr>
            <p:ph type="dt" sz="half" idx="10"/>
          </p:nvPr>
        </p:nvSpPr>
        <p:spPr/>
        <p:txBody>
          <a:bodyPr/>
          <a:lstStyle/>
          <a:p>
            <a:fld id="{8DF1897B-05FA-4FEC-A6AE-4F202B2ED02C}"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30</a:t>
            </a:fld>
            <a:endParaRPr lang="en-US"/>
          </a:p>
        </p:txBody>
      </p:sp>
    </p:spTree>
    <p:extLst>
      <p:ext uri="{BB962C8B-B14F-4D97-AF65-F5344CB8AC3E}">
        <p14:creationId xmlns:p14="http://schemas.microsoft.com/office/powerpoint/2010/main" val="3339784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617368"/>
          </a:xfrm>
        </p:spPr>
        <p:txBody>
          <a:bodyPr>
            <a:noAutofit/>
          </a:bodyPr>
          <a:lstStyle/>
          <a:p>
            <a:pPr marL="0" indent="0">
              <a:buNone/>
            </a:pPr>
            <a:r>
              <a:rPr lang="zh-CN" altLang="en-US" sz="4400" b="1" dirty="0">
                <a:latin typeface="SimSun" panose="02010600030101010101" pitchFamily="2" charset="-122"/>
                <a:ea typeface="SimSun" panose="02010600030101010101" pitchFamily="2" charset="-122"/>
              </a:rPr>
              <a:t>从约瑟一生我们可学到的功课是</a:t>
            </a:r>
            <a:r>
              <a:rPr lang="en-US" altLang="zh-CN" sz="4400" b="1" dirty="0">
                <a:latin typeface="SimSun" panose="02010600030101010101" pitchFamily="2" charset="-122"/>
                <a:ea typeface="SimSun" panose="02010600030101010101" pitchFamily="2" charset="-122"/>
              </a:rPr>
              <a:t>: </a:t>
            </a:r>
            <a:r>
              <a:rPr lang="zh-CN" altLang="en-US" sz="4400" b="1" dirty="0">
                <a:latin typeface="SimSun" panose="02010600030101010101" pitchFamily="2" charset="-122"/>
                <a:ea typeface="SimSun" panose="02010600030101010101" pitchFamily="2" charset="-122"/>
              </a:rPr>
              <a:t>约瑟从一个天真无邪向父亲和兄弟述说将来要他们要向他下拜的说梦少年人</a:t>
            </a:r>
            <a:r>
              <a:rPr lang="en-US" altLang="zh-CN" sz="4400" b="1" dirty="0">
                <a:latin typeface="SimSun" panose="02010600030101010101" pitchFamily="2" charset="-122"/>
                <a:ea typeface="SimSun" panose="02010600030101010101" pitchFamily="2" charset="-122"/>
              </a:rPr>
              <a:t>, </a:t>
            </a:r>
            <a:r>
              <a:rPr lang="zh-CN" altLang="en-US" sz="4400" b="1" dirty="0">
                <a:latin typeface="SimSun" panose="02010600030101010101" pitchFamily="2" charset="-122"/>
                <a:ea typeface="SimSun" panose="02010600030101010101" pitchFamily="2" charset="-122"/>
              </a:rPr>
              <a:t>经过被兄长賣到埃及</a:t>
            </a:r>
            <a:r>
              <a:rPr lang="en-US" altLang="zh-CN" sz="4400" b="1" dirty="0">
                <a:latin typeface="SimSun" panose="02010600030101010101" pitchFamily="2" charset="-122"/>
                <a:ea typeface="SimSun" panose="02010600030101010101" pitchFamily="2" charset="-122"/>
              </a:rPr>
              <a:t>, </a:t>
            </a:r>
            <a:r>
              <a:rPr lang="zh-CN" altLang="en-US" sz="4400" b="1" dirty="0">
                <a:latin typeface="SimSun" panose="02010600030101010101" pitchFamily="2" charset="-122"/>
                <a:ea typeface="SimSun" panose="02010600030101010101" pitchFamily="2" charset="-122"/>
              </a:rPr>
              <a:t>被主母诬告坐了十三年的寃狱</a:t>
            </a:r>
            <a:r>
              <a:rPr lang="en-US" altLang="zh-CN" sz="4400" b="1" dirty="0">
                <a:latin typeface="SimSun" panose="02010600030101010101" pitchFamily="2" charset="-122"/>
                <a:ea typeface="SimSun" panose="02010600030101010101" pitchFamily="2" charset="-122"/>
              </a:rPr>
              <a:t>, </a:t>
            </a:r>
            <a:r>
              <a:rPr lang="zh-CN" altLang="en-US" sz="4400" b="1" dirty="0">
                <a:latin typeface="SimSun" panose="02010600030101010101" pitchFamily="2" charset="-122"/>
                <a:ea typeface="SimSun" panose="02010600030101010101" pitchFamily="2" charset="-122"/>
              </a:rPr>
              <a:t>籍着坚守贞洁和伩仰得到神的特别启示</a:t>
            </a:r>
            <a:r>
              <a:rPr lang="en-US" altLang="zh-CN" sz="4400" b="1" dirty="0">
                <a:latin typeface="SimSun" panose="02010600030101010101" pitchFamily="2" charset="-122"/>
                <a:ea typeface="SimSun" panose="02010600030101010101" pitchFamily="2" charset="-122"/>
              </a:rPr>
              <a:t>, </a:t>
            </a:r>
            <a:r>
              <a:rPr lang="zh-CN" altLang="en-US" sz="4400" b="1" dirty="0">
                <a:latin typeface="SimSun" panose="02010600030101010101" pitchFamily="2" charset="-122"/>
                <a:ea typeface="SimSun" panose="02010600030101010101" pitchFamily="2" charset="-122"/>
              </a:rPr>
              <a:t>用才智替法老解梦和管理粮荒</a:t>
            </a:r>
            <a:r>
              <a:rPr lang="en-US" altLang="zh-CN" sz="4400" b="1" dirty="0">
                <a:latin typeface="SimSun" panose="02010600030101010101" pitchFamily="2" charset="-122"/>
                <a:ea typeface="SimSun" panose="02010600030101010101" pitchFamily="2" charset="-122"/>
              </a:rPr>
              <a:t>, </a:t>
            </a:r>
            <a:r>
              <a:rPr lang="zh-CN" altLang="en-US" sz="4400" b="1" dirty="0">
                <a:latin typeface="SimSun" panose="02010600030101010101" pitchFamily="2" charset="-122"/>
                <a:ea typeface="SimSun" panose="02010600030101010101" pitchFamily="2" charset="-122"/>
              </a:rPr>
              <a:t>至终贵为埃及辜相</a:t>
            </a:r>
            <a:r>
              <a:rPr lang="en-US" altLang="zh-CN" sz="4400" b="1" dirty="0">
                <a:latin typeface="SimSun" panose="02010600030101010101" pitchFamily="2" charset="-122"/>
                <a:ea typeface="SimSun" panose="02010600030101010101" pitchFamily="2" charset="-122"/>
              </a:rPr>
              <a:t>, </a:t>
            </a:r>
            <a:r>
              <a:rPr lang="zh-CN" altLang="en-US" sz="4400" b="1" dirty="0">
                <a:latin typeface="SimSun" panose="02010600030101010101" pitchFamily="2" charset="-122"/>
                <a:ea typeface="SimSun" panose="02010600030101010101" pitchFamily="2" charset="-122"/>
              </a:rPr>
              <a:t>得见第四代子孙才死</a:t>
            </a:r>
            <a:r>
              <a:rPr lang="en-US" altLang="zh-CN" sz="4400" b="1" dirty="0">
                <a:latin typeface="SimSun" panose="02010600030101010101" pitchFamily="2" charset="-122"/>
                <a:ea typeface="SimSun" panose="02010600030101010101" pitchFamily="2" charset="-122"/>
              </a:rPr>
              <a:t>, </a:t>
            </a:r>
            <a:r>
              <a:rPr lang="zh-CN" altLang="en-US" sz="4400" b="1" dirty="0">
                <a:latin typeface="SimSun" panose="02010600030101010101" pitchFamily="2" charset="-122"/>
                <a:ea typeface="SimSun" panose="02010600030101010101" pitchFamily="2" charset="-122"/>
              </a:rPr>
              <a:t>他一生倚靠神是我们的榜样</a:t>
            </a:r>
            <a:r>
              <a:rPr lang="en-US" altLang="zh-CN" sz="4400" b="1" dirty="0">
                <a:latin typeface="SimSun" panose="02010600030101010101" pitchFamily="2" charset="-122"/>
                <a:ea typeface="SimSun" panose="02010600030101010101" pitchFamily="2" charset="-122"/>
              </a:rPr>
              <a:t>, </a:t>
            </a:r>
            <a:r>
              <a:rPr lang="zh-CN" altLang="en-US" sz="4400" b="1" dirty="0">
                <a:latin typeface="SimSun" panose="02010600030101010101" pitchFamily="2" charset="-122"/>
                <a:ea typeface="SimSun" panose="02010600030101010101" pitchFamily="2" charset="-122"/>
              </a:rPr>
              <a:t>值得効法</a:t>
            </a:r>
            <a:r>
              <a:rPr lang="en-US" altLang="zh-CN" sz="4400" b="1" dirty="0">
                <a:latin typeface="SimSun" panose="02010600030101010101" pitchFamily="2" charset="-122"/>
                <a:ea typeface="SimSun" panose="02010600030101010101" pitchFamily="2" charset="-122"/>
              </a:rPr>
              <a:t>.</a:t>
            </a:r>
          </a:p>
        </p:txBody>
      </p:sp>
      <p:sp>
        <p:nvSpPr>
          <p:cNvPr id="4" name="Date Placeholder 3"/>
          <p:cNvSpPr>
            <a:spLocks noGrp="1"/>
          </p:cNvSpPr>
          <p:nvPr>
            <p:ph type="dt" sz="half" idx="10"/>
          </p:nvPr>
        </p:nvSpPr>
        <p:spPr/>
        <p:txBody>
          <a:bodyPr/>
          <a:lstStyle/>
          <a:p>
            <a:fld id="{8DF1897B-05FA-4FEC-A6AE-4F202B2ED02C}"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31</a:t>
            </a:fld>
            <a:endParaRPr lang="en-US"/>
          </a:p>
        </p:txBody>
      </p:sp>
    </p:spTree>
    <p:extLst>
      <p:ext uri="{BB962C8B-B14F-4D97-AF65-F5344CB8AC3E}">
        <p14:creationId xmlns:p14="http://schemas.microsoft.com/office/powerpoint/2010/main" val="4004506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AEE92-7C2B-4336-8B52-08FA93AD6FD6}" type="datetime1">
              <a:rPr lang="en-US" smtClean="0"/>
              <a:t>2/6/2017</a:t>
            </a:fld>
            <a:endParaRPr lang="en-US"/>
          </a:p>
        </p:txBody>
      </p:sp>
      <p:sp>
        <p:nvSpPr>
          <p:cNvPr id="3" name="Footer Placeholder 2"/>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4" name="Slide Number Placeholder 3"/>
          <p:cNvSpPr>
            <a:spLocks noGrp="1"/>
          </p:cNvSpPr>
          <p:nvPr>
            <p:ph type="sldNum" sz="quarter" idx="12"/>
          </p:nvPr>
        </p:nvSpPr>
        <p:spPr/>
        <p:txBody>
          <a:bodyPr/>
          <a:lstStyle/>
          <a:p>
            <a:fld id="{A734FF1C-C082-46CE-A597-CA818AAFF8DB}" type="slidenum">
              <a:rPr lang="en-US" smtClean="0"/>
              <a:t>32</a:t>
            </a:fld>
            <a:endParaRPr lang="en-US"/>
          </a:p>
        </p:txBody>
      </p:sp>
      <p:pic>
        <p:nvPicPr>
          <p:cNvPr id="6" name="Picture 5"/>
          <p:cNvPicPr>
            <a:picLocks noChangeAspect="1"/>
          </p:cNvPicPr>
          <p:nvPr/>
        </p:nvPicPr>
        <p:blipFill>
          <a:blip r:embed="rId2"/>
          <a:stretch>
            <a:fillRect/>
          </a:stretch>
        </p:blipFill>
        <p:spPr>
          <a:xfrm>
            <a:off x="31446" y="613513"/>
            <a:ext cx="9112554" cy="2492322"/>
          </a:xfrm>
          <a:prstGeom prst="rect">
            <a:avLst/>
          </a:prstGeom>
        </p:spPr>
      </p:pic>
      <p:pic>
        <p:nvPicPr>
          <p:cNvPr id="7" name="Picture 6">
            <a:hlinkClick r:id="rId3"/>
          </p:cNvPr>
          <p:cNvPicPr>
            <a:picLocks noChangeAspect="1"/>
          </p:cNvPicPr>
          <p:nvPr/>
        </p:nvPicPr>
        <p:blipFill>
          <a:blip r:embed="rId4"/>
          <a:stretch>
            <a:fillRect/>
          </a:stretch>
        </p:blipFill>
        <p:spPr>
          <a:xfrm>
            <a:off x="116271" y="3249107"/>
            <a:ext cx="9027729" cy="892475"/>
          </a:xfrm>
          <a:prstGeom prst="rect">
            <a:avLst/>
          </a:prstGeom>
        </p:spPr>
      </p:pic>
      <p:sp>
        <p:nvSpPr>
          <p:cNvPr id="10" name="Rectangle 9"/>
          <p:cNvSpPr/>
          <p:nvPr/>
        </p:nvSpPr>
        <p:spPr>
          <a:xfrm>
            <a:off x="1816019" y="4698358"/>
            <a:ext cx="5843266" cy="769441"/>
          </a:xfrm>
          <a:prstGeom prst="rect">
            <a:avLst/>
          </a:prstGeom>
        </p:spPr>
        <p:txBody>
          <a:bodyPr wrap="none">
            <a:spAutoFit/>
          </a:bodyPr>
          <a:lstStyle/>
          <a:p>
            <a:r>
              <a:rPr lang="zh-CN" altLang="en-US" sz="4400" b="1" dirty="0">
                <a:latin typeface="SimSun" panose="02010600030101010101" pitchFamily="2" charset="-122"/>
                <a:ea typeface="SimSun" panose="02010600030101010101" pitchFamily="2" charset="-122"/>
                <a:hlinkClick r:id="rId5"/>
              </a:rPr>
              <a:t>创世记（归纳法查经）</a:t>
            </a:r>
            <a:endParaRPr lang="en-US" sz="440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15312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DF1897B-05FA-4FEC-A6AE-4F202B2ED02C}"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4</a:t>
            </a:fld>
            <a:endParaRPr lang="en-US"/>
          </a:p>
        </p:txBody>
      </p:sp>
      <p:pic>
        <p:nvPicPr>
          <p:cNvPr id="7" name="Picture 6"/>
          <p:cNvPicPr>
            <a:picLocks noChangeAspect="1"/>
          </p:cNvPicPr>
          <p:nvPr/>
        </p:nvPicPr>
        <p:blipFill>
          <a:blip r:embed="rId2"/>
          <a:stretch>
            <a:fillRect/>
          </a:stretch>
        </p:blipFill>
        <p:spPr>
          <a:xfrm>
            <a:off x="2972810" y="0"/>
            <a:ext cx="5141893" cy="6858000"/>
          </a:xfrm>
          <a:prstGeom prst="rect">
            <a:avLst/>
          </a:prstGeom>
        </p:spPr>
      </p:pic>
      <p:sp>
        <p:nvSpPr>
          <p:cNvPr id="8" name="Rectangle 7"/>
          <p:cNvSpPr/>
          <p:nvPr/>
        </p:nvSpPr>
        <p:spPr>
          <a:xfrm>
            <a:off x="1457026" y="1074509"/>
            <a:ext cx="1372404" cy="4708981"/>
          </a:xfrm>
          <a:prstGeom prst="rect">
            <a:avLst/>
          </a:prstGeom>
        </p:spPr>
        <p:txBody>
          <a:bodyPr wrap="square">
            <a:spAutoFit/>
          </a:bodyPr>
          <a:lstStyle/>
          <a:p>
            <a:r>
              <a:rPr lang="zh-TW" altLang="en-US" sz="6000" b="1" dirty="0">
                <a:latin typeface="SimSun" panose="02010600030101010101" pitchFamily="2" charset="-122"/>
                <a:ea typeface="SimSun" panose="02010600030101010101" pitchFamily="2" charset="-122"/>
              </a:rPr>
              <a:t>約瑟的彩衣</a:t>
            </a:r>
            <a:endParaRPr lang="en-US" sz="600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842325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87120"/>
          </a:xfrm>
        </p:spPr>
        <p:txBody>
          <a:bodyPr>
            <a:noAutofit/>
          </a:bodyPr>
          <a:lstStyle/>
          <a:p>
            <a:r>
              <a:rPr lang="zh-CN" altLang="en-US" sz="4800" b="1" dirty="0">
                <a:latin typeface="SimSun" charset="-122"/>
                <a:ea typeface="SimSun" charset="-122"/>
                <a:cs typeface="SimSun" charset="-122"/>
              </a:rPr>
              <a:t>雅各将彩衣給約瑟作为礼物</a:t>
            </a:r>
            <a:endParaRPr lang="en-US" sz="4800" dirty="0">
              <a:latin typeface="SimSun" charset="-122"/>
              <a:ea typeface="SimSun" charset="-122"/>
              <a:cs typeface="SimSun" charset="-122"/>
            </a:endParaRPr>
          </a:p>
        </p:txBody>
      </p:sp>
      <p:sp>
        <p:nvSpPr>
          <p:cNvPr id="3" name="Content Placeholder 2"/>
          <p:cNvSpPr>
            <a:spLocks noGrp="1"/>
          </p:cNvSpPr>
          <p:nvPr>
            <p:ph idx="1"/>
          </p:nvPr>
        </p:nvSpPr>
        <p:spPr>
          <a:xfrm>
            <a:off x="0" y="1215188"/>
            <a:ext cx="9144000" cy="5053531"/>
          </a:xfrm>
        </p:spPr>
        <p:txBody>
          <a:bodyPr>
            <a:noAutofit/>
          </a:bodyPr>
          <a:lstStyle/>
          <a:p>
            <a:pPr marL="0" marR="0">
              <a:lnSpc>
                <a:spcPct val="107000"/>
              </a:lnSpc>
              <a:spcBef>
                <a:spcPts val="0"/>
              </a:spcBef>
              <a:spcAft>
                <a:spcPts val="800"/>
              </a:spcAft>
            </a:pPr>
            <a:r>
              <a:rPr lang="zh-TW" altLang="en-US" sz="4000" b="1" dirty="0">
                <a:latin typeface="SimSun" panose="02010600030101010101" pitchFamily="2" charset="-122"/>
                <a:ea typeface="SimSun" panose="02010600030101010101" pitchFamily="2" charset="-122"/>
              </a:rPr>
              <a:t>雅各</a:t>
            </a:r>
            <a:r>
              <a:rPr lang="en-US" sz="4000" b="1" dirty="0">
                <a:latin typeface="SimSun" panose="02010600030101010101" pitchFamily="2" charset="-122"/>
                <a:ea typeface="SimSun" panose="02010600030101010101" pitchFamily="2" charset="-122"/>
              </a:rPr>
              <a:t>: </a:t>
            </a:r>
            <a:r>
              <a:rPr lang="zh-TW" altLang="en-US" sz="4000" b="1" dirty="0">
                <a:latin typeface="SimSun" panose="02010600030101010101" pitchFamily="2" charset="-122"/>
                <a:ea typeface="SimSun" panose="02010600030101010101" pitchFamily="2" charset="-122"/>
              </a:rPr>
              <a:t>彩衣代表他对約瑟的爱</a:t>
            </a:r>
            <a:r>
              <a:rPr lang="en-US" sz="4000" b="1" dirty="0">
                <a:latin typeface="SimSun" panose="02010600030101010101" pitchFamily="2" charset="-122"/>
                <a:ea typeface="SimSun" panose="02010600030101010101" pitchFamily="2" charset="-122"/>
              </a:rPr>
              <a:t>, </a:t>
            </a:r>
            <a:r>
              <a:rPr lang="zh-TW" altLang="en-US" sz="4000" b="1" dirty="0">
                <a:latin typeface="SimSun" panose="02010600030101010101" pitchFamily="2" charset="-122"/>
                <a:ea typeface="SimSun" panose="02010600030101010101" pitchFamily="2" charset="-122"/>
              </a:rPr>
              <a:t>但也代表儿子的死</a:t>
            </a:r>
            <a:r>
              <a:rPr lang="en-US" sz="4000" b="1" dirty="0">
                <a:latin typeface="SimSun" panose="02010600030101010101" pitchFamily="2" charset="-122"/>
                <a:ea typeface="SimSun" panose="02010600030101010101" pitchFamily="2" charset="-122"/>
              </a:rPr>
              <a:t> (v. 31-34).</a:t>
            </a:r>
          </a:p>
          <a:p>
            <a:pPr marL="0" marR="0">
              <a:lnSpc>
                <a:spcPct val="107000"/>
              </a:lnSpc>
              <a:spcBef>
                <a:spcPts val="0"/>
              </a:spcBef>
              <a:spcAft>
                <a:spcPts val="800"/>
              </a:spcAft>
            </a:pPr>
            <a:r>
              <a:rPr lang="zh-TW" altLang="en-US" sz="4000" b="1" dirty="0">
                <a:latin typeface="SimSun" panose="02010600030101010101" pitchFamily="2" charset="-122"/>
                <a:ea typeface="SimSun" panose="02010600030101010101" pitchFamily="2" charset="-122"/>
              </a:rPr>
              <a:t>約瑟</a:t>
            </a:r>
            <a:r>
              <a:rPr lang="en-US" sz="4000" b="1" dirty="0">
                <a:latin typeface="SimSun" panose="02010600030101010101" pitchFamily="2" charset="-122"/>
                <a:ea typeface="SimSun" panose="02010600030101010101" pitchFamily="2" charset="-122"/>
              </a:rPr>
              <a:t>: </a:t>
            </a:r>
            <a:r>
              <a:rPr lang="zh-TW" altLang="en-US" sz="4000" b="1" dirty="0">
                <a:latin typeface="SimSun" panose="02010600030101010101" pitchFamily="2" charset="-122"/>
                <a:ea typeface="SimSun" panose="02010600030101010101" pitchFamily="2" charset="-122"/>
              </a:rPr>
              <a:t>彩衣代表父亲雅各对他的爱</a:t>
            </a:r>
            <a:r>
              <a:rPr lang="en-US" sz="4000" b="1" dirty="0">
                <a:latin typeface="SimSun" panose="02010600030101010101" pitchFamily="2" charset="-122"/>
                <a:ea typeface="SimSun" panose="02010600030101010101" pitchFamily="2" charset="-122"/>
              </a:rPr>
              <a:t>, </a:t>
            </a:r>
            <a:r>
              <a:rPr lang="zh-TW" altLang="en-US" sz="4000" b="1" dirty="0">
                <a:latin typeface="SimSun" panose="02010600030101010101" pitchFamily="2" charset="-122"/>
                <a:ea typeface="SimSun" panose="02010600030101010101" pitchFamily="2" charset="-122"/>
              </a:rPr>
              <a:t>卻成為他一生的轉捩點</a:t>
            </a:r>
            <a:endParaRPr lang="en-US" altLang="zh-TW" sz="4000" b="1" dirty="0">
              <a:latin typeface="SimSun" panose="02010600030101010101" pitchFamily="2" charset="-122"/>
              <a:ea typeface="SimSun" panose="02010600030101010101" pitchFamily="2" charset="-122"/>
            </a:endParaRPr>
          </a:p>
          <a:p>
            <a:pPr marL="0">
              <a:lnSpc>
                <a:spcPct val="107000"/>
              </a:lnSpc>
              <a:spcBef>
                <a:spcPts val="0"/>
              </a:spcBef>
              <a:spcAft>
                <a:spcPts val="800"/>
              </a:spcAft>
            </a:pPr>
            <a:r>
              <a:rPr lang="zh-TW" altLang="en-US" sz="4000" b="1" dirty="0">
                <a:latin typeface="SimSun" panose="02010600030101010101" pitchFamily="2" charset="-122"/>
                <a:ea typeface="SimSun" panose="02010600030101010101" pitchFamily="2" charset="-122"/>
              </a:rPr>
              <a:t>約瑟的兄弟</a:t>
            </a:r>
            <a:r>
              <a:rPr lang="en-US" sz="4000" b="1" dirty="0">
                <a:latin typeface="SimSun" panose="02010600030101010101" pitchFamily="2" charset="-122"/>
                <a:ea typeface="SimSun" panose="02010600030101010101" pitchFamily="2" charset="-122"/>
              </a:rPr>
              <a:t>: </a:t>
            </a:r>
            <a:r>
              <a:rPr lang="zh-TW" altLang="en-US" sz="4000" b="1" dirty="0">
                <a:latin typeface="SimSun" panose="02010600030101010101" pitchFamily="2" charset="-122"/>
                <a:ea typeface="SimSun" panose="02010600030101010101" pitchFamily="2" charset="-122"/>
              </a:rPr>
              <a:t>彩衣代表父亲对約瑟的偏爱</a:t>
            </a:r>
            <a:r>
              <a:rPr lang="en-US" sz="4000" b="1" dirty="0">
                <a:latin typeface="SimSun" panose="02010600030101010101" pitchFamily="2" charset="-122"/>
                <a:ea typeface="SimSun" panose="02010600030101010101" pitchFamily="2" charset="-122"/>
              </a:rPr>
              <a:t>, </a:t>
            </a:r>
            <a:r>
              <a:rPr lang="zh-TW" altLang="en-US" sz="4000" b="1" dirty="0">
                <a:latin typeface="SimSun" panose="02010600030101010101" pitchFamily="2" charset="-122"/>
                <a:ea typeface="SimSun" panose="02010600030101010101" pitchFamily="2" charset="-122"/>
              </a:rPr>
              <a:t>引致对約瑟的仇恨 </a:t>
            </a:r>
            <a:r>
              <a:rPr lang="en-US" sz="4000" b="1" dirty="0">
                <a:latin typeface="SimSun" panose="02010600030101010101" pitchFamily="2" charset="-122"/>
                <a:ea typeface="SimSun" panose="02010600030101010101" pitchFamily="2" charset="-122"/>
              </a:rPr>
              <a:t>(v4, 23, 31), </a:t>
            </a:r>
            <a:r>
              <a:rPr lang="zh-TW" altLang="en-US" sz="4000" b="1" dirty="0">
                <a:latin typeface="SimSun" panose="02010600030101010101" pitchFamily="2" charset="-122"/>
                <a:ea typeface="SimSun" panose="02010600030101010101" pitchFamily="2" charset="-122"/>
              </a:rPr>
              <a:t>可以升级成為殺人的动机</a:t>
            </a:r>
            <a:r>
              <a:rPr lang="en-US" sz="4000" b="1" dirty="0">
                <a:latin typeface="SimSun" panose="02010600030101010101" pitchFamily="2" charset="-122"/>
                <a:ea typeface="SimSun" panose="02010600030101010101" pitchFamily="2" charset="-122"/>
              </a:rPr>
              <a:t>.</a:t>
            </a:r>
            <a:endParaRPr lang="en-US" sz="4000" dirty="0">
              <a:latin typeface="SimSun" panose="02010600030101010101" pitchFamily="2" charset="-122"/>
              <a:ea typeface="SimSun" panose="02010600030101010101" pitchFamily="2" charset="-122"/>
            </a:endParaRPr>
          </a:p>
          <a:p>
            <a:pPr marL="0" marR="0">
              <a:lnSpc>
                <a:spcPct val="107000"/>
              </a:lnSpc>
              <a:spcBef>
                <a:spcPts val="0"/>
              </a:spcBef>
              <a:spcAft>
                <a:spcPts val="800"/>
              </a:spcAft>
            </a:pPr>
            <a:endParaRPr lang="en-US" sz="3200" dirty="0">
              <a:latin typeface="SimSun" charset="-122"/>
              <a:ea typeface="SimSun" charset="-122"/>
              <a:cs typeface="SimSun" charset="-122"/>
            </a:endParaRPr>
          </a:p>
        </p:txBody>
      </p:sp>
      <p:sp>
        <p:nvSpPr>
          <p:cNvPr id="4" name="Date Placeholder 3"/>
          <p:cNvSpPr>
            <a:spLocks noGrp="1"/>
          </p:cNvSpPr>
          <p:nvPr>
            <p:ph type="dt" sz="half" idx="10"/>
          </p:nvPr>
        </p:nvSpPr>
        <p:spPr/>
        <p:txBody>
          <a:bodyPr/>
          <a:lstStyle/>
          <a:p>
            <a:fld id="{89F73C59-86DF-4E28-A834-FBC51FCA0713}"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5</a:t>
            </a:fld>
            <a:endParaRPr lang="en-US"/>
          </a:p>
        </p:txBody>
      </p:sp>
    </p:spTree>
    <p:extLst>
      <p:ext uri="{BB962C8B-B14F-4D97-AF65-F5344CB8AC3E}">
        <p14:creationId xmlns:p14="http://schemas.microsoft.com/office/powerpoint/2010/main" val="2132710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96254"/>
            <a:ext cx="9143999" cy="5924300"/>
          </a:xfrm>
        </p:spPr>
        <p:txBody>
          <a:bodyPr>
            <a:noAutofit/>
          </a:bodyPr>
          <a:lstStyle/>
          <a:p>
            <a:r>
              <a:rPr lang="zh-CN" altLang="en-US" sz="3250" b="1" dirty="0">
                <a:latin typeface="SimSun" panose="02010600030101010101" pitchFamily="2" charset="-122"/>
                <a:ea typeface="SimSun" panose="02010600030101010101" pitchFamily="2" charset="-122"/>
              </a:rPr>
              <a:t>约瑟</a:t>
            </a:r>
            <a:r>
              <a:rPr lang="en-US" altLang="zh-CN" sz="3250" b="1" dirty="0">
                <a:latin typeface="SimSun" panose="02010600030101010101" pitchFamily="2" charset="-122"/>
                <a:ea typeface="SimSun" panose="02010600030101010101" pitchFamily="2" charset="-122"/>
              </a:rPr>
              <a:t>: </a:t>
            </a:r>
            <a:r>
              <a:rPr lang="zh-CN" altLang="en-US" sz="3250" b="1" dirty="0">
                <a:latin typeface="SimSun" panose="02010600030101010101" pitchFamily="2" charset="-122"/>
                <a:ea typeface="SimSun" panose="02010600030101010101" pitchFamily="2" charset="-122"/>
              </a:rPr>
              <a:t>十七岁与他哥哥们一同牧羊</a:t>
            </a:r>
            <a:r>
              <a:rPr lang="en-US" altLang="zh-CN" sz="3250" b="1" dirty="0">
                <a:latin typeface="SimSun" panose="02010600030101010101" pitchFamily="2" charset="-122"/>
                <a:ea typeface="SimSun" panose="02010600030101010101" pitchFamily="2" charset="-122"/>
              </a:rPr>
              <a:t>. </a:t>
            </a:r>
            <a:r>
              <a:rPr lang="zh-CN" altLang="en-US" sz="3250" b="1" dirty="0">
                <a:latin typeface="SimSun" panose="02010600030101010101" pitchFamily="2" charset="-122"/>
                <a:ea typeface="SimSun" panose="02010600030101010101" pitchFamily="2" charset="-122"/>
              </a:rPr>
              <a:t>他是个童子</a:t>
            </a:r>
            <a:r>
              <a:rPr lang="en-US" altLang="zh-CN" sz="3250" b="1" dirty="0">
                <a:latin typeface="SimSun" panose="02010600030101010101" pitchFamily="2" charset="-122"/>
                <a:ea typeface="SimSun" panose="02010600030101010101" pitchFamily="2" charset="-122"/>
              </a:rPr>
              <a:t>. </a:t>
            </a:r>
          </a:p>
          <a:p>
            <a:r>
              <a:rPr lang="en-US" altLang="zh-CN" sz="3250" b="1" dirty="0">
                <a:latin typeface="SimSun" panose="02010600030101010101" pitchFamily="2" charset="-122"/>
                <a:ea typeface="SimSun" panose="02010600030101010101" pitchFamily="2" charset="-122"/>
              </a:rPr>
              <a:t>(1)</a:t>
            </a:r>
            <a:r>
              <a:rPr lang="zh-CN" altLang="en-US" sz="3250" b="1" dirty="0">
                <a:latin typeface="SimSun" panose="02010600030101010101" pitchFamily="2" charset="-122"/>
                <a:ea typeface="SimSun" panose="02010600030101010101" pitchFamily="2" charset="-122"/>
              </a:rPr>
              <a:t>愛打小報告</a:t>
            </a:r>
            <a:r>
              <a:rPr lang="en-US" altLang="zh-CN" sz="3250" b="1" dirty="0">
                <a:latin typeface="SimSun" panose="02010600030101010101" pitchFamily="2" charset="-122"/>
                <a:ea typeface="SimSun" panose="02010600030101010101" pitchFamily="2" charset="-122"/>
              </a:rPr>
              <a:t>: </a:t>
            </a:r>
            <a:r>
              <a:rPr lang="zh-CN" altLang="en-US" sz="3250" b="1" dirty="0">
                <a:latin typeface="SimSun" panose="02010600030101010101" pitchFamily="2" charset="-122"/>
                <a:ea typeface="SimSun" panose="02010600030101010101" pitchFamily="2" charset="-122"/>
              </a:rPr>
              <a:t>约瑟将他哥哥们的恶行报给他们的父亲</a:t>
            </a:r>
            <a:r>
              <a:rPr lang="en-US" altLang="zh-CN" sz="3250" b="1" dirty="0">
                <a:latin typeface="SimSun" panose="02010600030101010101" pitchFamily="2" charset="-122"/>
                <a:ea typeface="SimSun" panose="02010600030101010101" pitchFamily="2" charset="-122"/>
              </a:rPr>
              <a:t>. (2)</a:t>
            </a:r>
            <a:r>
              <a:rPr lang="zh-CN" altLang="en-US" sz="3250" b="1" dirty="0">
                <a:latin typeface="SimSun" panose="02010600030101010101" pitchFamily="2" charset="-122"/>
                <a:ea typeface="SimSun" panose="02010600030101010101" pitchFamily="2" charset="-122"/>
              </a:rPr>
              <a:t>天真无知</a:t>
            </a:r>
            <a:r>
              <a:rPr lang="en-US" altLang="zh-CN" sz="3250" b="1" dirty="0">
                <a:latin typeface="SimSun" panose="02010600030101010101" pitchFamily="2" charset="-122"/>
                <a:ea typeface="SimSun" panose="02010600030101010101" pitchFamily="2" charset="-122"/>
              </a:rPr>
              <a:t>: </a:t>
            </a:r>
            <a:r>
              <a:rPr lang="zh-CN" altLang="en-US" sz="3250" b="1" dirty="0">
                <a:latin typeface="SimSun" panose="02010600030101010101" pitchFamily="2" charset="-122"/>
                <a:ea typeface="SimSun" panose="02010600030101010101" pitchFamily="2" charset="-122"/>
              </a:rPr>
              <a:t>他做了两个夢告诉家人</a:t>
            </a:r>
            <a:r>
              <a:rPr lang="en-US" altLang="zh-CN" sz="3250" b="1" dirty="0">
                <a:latin typeface="SimSun" panose="02010600030101010101" pitchFamily="2" charset="-122"/>
                <a:ea typeface="SimSun" panose="02010600030101010101" pitchFamily="2" charset="-122"/>
              </a:rPr>
              <a:t>: </a:t>
            </a:r>
          </a:p>
          <a:p>
            <a:r>
              <a:rPr lang="en-US" altLang="zh-CN" sz="3250" b="1" dirty="0">
                <a:latin typeface="SimSun" panose="02010600030101010101" pitchFamily="2" charset="-122"/>
                <a:ea typeface="SimSun" panose="02010600030101010101" pitchFamily="2" charset="-122"/>
              </a:rPr>
              <a:t>1.37:7-8 “</a:t>
            </a:r>
            <a:r>
              <a:rPr lang="zh-CN" altLang="en-US" sz="3250" b="1" dirty="0">
                <a:latin typeface="SimSun" panose="02010600030101010101" pitchFamily="2" charset="-122"/>
                <a:ea typeface="SimSun" panose="02010600030101010101" pitchFamily="2" charset="-122"/>
              </a:rPr>
              <a:t>我们在田里捆禾稼，我的捆起来站着，你们的捆来围着我的捆下拜</a:t>
            </a:r>
            <a:r>
              <a:rPr lang="en-US" altLang="zh-CN" sz="3250" b="1" dirty="0">
                <a:latin typeface="SimSun" panose="02010600030101010101" pitchFamily="2" charset="-122"/>
                <a:ea typeface="SimSun" panose="02010600030101010101" pitchFamily="2" charset="-122"/>
              </a:rPr>
              <a:t>.”(37:10b) </a:t>
            </a:r>
            <a:r>
              <a:rPr lang="zh-CN" altLang="en-US" sz="3250" b="1" dirty="0">
                <a:latin typeface="SimSun" panose="02010600030101010101" pitchFamily="2" charset="-122"/>
                <a:ea typeface="SimSun" panose="02010600030101010101" pitchFamily="2" charset="-122"/>
              </a:rPr>
              <a:t>他的哥哥们回答说</a:t>
            </a:r>
            <a:r>
              <a:rPr lang="en-US" altLang="zh-CN" sz="3250" b="1" dirty="0">
                <a:latin typeface="SimSun" panose="02010600030101010101" pitchFamily="2" charset="-122"/>
                <a:ea typeface="SimSun" panose="02010600030101010101" pitchFamily="2" charset="-122"/>
              </a:rPr>
              <a:t>, “</a:t>
            </a:r>
            <a:r>
              <a:rPr lang="zh-CN" altLang="en-US" sz="3250" b="1" dirty="0">
                <a:latin typeface="SimSun" panose="02010600030101010101" pitchFamily="2" charset="-122"/>
                <a:ea typeface="SimSun" panose="02010600030101010101" pitchFamily="2" charset="-122"/>
              </a:rPr>
              <a:t>难道你真要作我们的王吗？难道你真要管辖我们吗</a:t>
            </a:r>
            <a:r>
              <a:rPr lang="en-US" altLang="zh-CN" sz="3250" b="1" dirty="0">
                <a:latin typeface="SimSun" panose="02010600030101010101" pitchFamily="2" charset="-122"/>
                <a:ea typeface="SimSun" panose="02010600030101010101" pitchFamily="2" charset="-122"/>
              </a:rPr>
              <a:t>?” </a:t>
            </a:r>
            <a:r>
              <a:rPr lang="zh-CN" altLang="en-US" sz="3250" b="1" dirty="0">
                <a:latin typeface="SimSun" panose="02010600030101010101" pitchFamily="2" charset="-122"/>
                <a:ea typeface="SimSun" panose="02010600030101010101" pitchFamily="2" charset="-122"/>
              </a:rPr>
              <a:t>他们就因为他的梦和他的话越发恨他</a:t>
            </a:r>
            <a:r>
              <a:rPr lang="en-US" altLang="zh-CN" sz="3250" b="1" dirty="0">
                <a:latin typeface="SimSun" panose="02010600030101010101" pitchFamily="2" charset="-122"/>
                <a:ea typeface="SimSun" panose="02010600030101010101" pitchFamily="2" charset="-122"/>
              </a:rPr>
              <a:t>.  </a:t>
            </a:r>
          </a:p>
          <a:p>
            <a:r>
              <a:rPr lang="en-US" altLang="zh-CN" sz="3250" b="1" dirty="0">
                <a:latin typeface="SimSun" panose="02010600030101010101" pitchFamily="2" charset="-122"/>
                <a:ea typeface="SimSun" panose="02010600030101010101" pitchFamily="2" charset="-122"/>
              </a:rPr>
              <a:t>2.37:9 “</a:t>
            </a:r>
            <a:r>
              <a:rPr lang="zh-CN" altLang="en-US" sz="3250" b="1" dirty="0">
                <a:latin typeface="SimSun" panose="02010600030101010101" pitchFamily="2" charset="-122"/>
                <a:ea typeface="SimSun" panose="02010600030101010101" pitchFamily="2" charset="-122"/>
              </a:rPr>
              <a:t>梦见太阳，月亮，与十一个星向我下拜</a:t>
            </a:r>
            <a:r>
              <a:rPr lang="en-US" altLang="zh-CN" sz="3250" b="1" dirty="0">
                <a:latin typeface="SimSun" panose="02010600030101010101" pitchFamily="2" charset="-122"/>
                <a:ea typeface="SimSun" panose="02010600030101010101" pitchFamily="2" charset="-122"/>
              </a:rPr>
              <a:t>.” </a:t>
            </a:r>
            <a:r>
              <a:rPr lang="zh-CN" altLang="en-US" sz="3250" b="1" dirty="0">
                <a:latin typeface="SimSun" panose="02010600030101010101" pitchFamily="2" charset="-122"/>
                <a:ea typeface="SimSun" panose="02010600030101010101" pitchFamily="2" charset="-122"/>
              </a:rPr>
              <a:t>更連父亲也受不了</a:t>
            </a:r>
            <a:r>
              <a:rPr lang="en-US" altLang="zh-CN" sz="3250" b="1" dirty="0">
                <a:latin typeface="SimSun" panose="02010600030101010101" pitchFamily="2" charset="-122"/>
                <a:ea typeface="SimSun" panose="02010600030101010101" pitchFamily="2" charset="-122"/>
              </a:rPr>
              <a:t>. </a:t>
            </a:r>
            <a:r>
              <a:rPr lang="zh-CN" altLang="en-US" sz="3250" b="1" dirty="0">
                <a:latin typeface="SimSun" panose="02010600030101010101" pitchFamily="2" charset="-122"/>
                <a:ea typeface="SimSun" panose="02010600030101010101" pitchFamily="2" charset="-122"/>
              </a:rPr>
              <a:t>可能因天真年少</a:t>
            </a:r>
            <a:r>
              <a:rPr lang="en-US" altLang="zh-CN" sz="3250" b="1" dirty="0">
                <a:latin typeface="SimSun" panose="02010600030101010101" pitchFamily="2" charset="-122"/>
                <a:ea typeface="SimSun" panose="02010600030101010101" pitchFamily="2" charset="-122"/>
              </a:rPr>
              <a:t>, </a:t>
            </a:r>
            <a:r>
              <a:rPr lang="zh-CN" altLang="en-US" sz="3250" b="1" dirty="0">
                <a:latin typeface="SimSun" panose="02010600030101010101" pitchFamily="2" charset="-122"/>
                <a:ea typeface="SimSun" panose="02010600030101010101" pitchFamily="2" charset="-122"/>
              </a:rPr>
              <a:t>说话毫无顾忌</a:t>
            </a:r>
            <a:r>
              <a:rPr lang="en-US" altLang="zh-CN" sz="3250" b="1" dirty="0">
                <a:latin typeface="SimSun" panose="02010600030101010101" pitchFamily="2" charset="-122"/>
                <a:ea typeface="SimSun" panose="02010600030101010101" pitchFamily="2" charset="-122"/>
              </a:rPr>
              <a:t>, </a:t>
            </a:r>
            <a:r>
              <a:rPr lang="zh-CN" altLang="en-US" sz="3250" b="1" dirty="0">
                <a:latin typeface="SimSun" panose="02010600030101010101" pitchFamily="2" charset="-122"/>
                <a:ea typeface="SimSun" panose="02010600030101010101" pitchFamily="2" charset="-122"/>
              </a:rPr>
              <a:t>虽然所述是事实</a:t>
            </a:r>
            <a:r>
              <a:rPr lang="en-US" altLang="zh-CN" sz="3250" b="1" dirty="0">
                <a:latin typeface="SimSun" panose="02010600030101010101" pitchFamily="2" charset="-122"/>
                <a:ea typeface="SimSun" panose="02010600030101010101" pitchFamily="2" charset="-122"/>
              </a:rPr>
              <a:t>, </a:t>
            </a:r>
            <a:r>
              <a:rPr lang="zh-CN" altLang="en-US" sz="3250" b="1" dirty="0">
                <a:latin typeface="SimSun" panose="02010600030101010101" pitchFamily="2" charset="-122"/>
                <a:ea typeface="SimSun" panose="02010600030101010101" pitchFamily="2" charset="-122"/>
              </a:rPr>
              <a:t>但是难免得罪哥哥们</a:t>
            </a:r>
            <a:r>
              <a:rPr lang="en-US" altLang="zh-CN" sz="3250" b="1" dirty="0">
                <a:latin typeface="SimSun" panose="02010600030101010101" pitchFamily="2" charset="-122"/>
                <a:ea typeface="SimSun" panose="02010600030101010101" pitchFamily="2" charset="-122"/>
              </a:rPr>
              <a:t>. </a:t>
            </a:r>
            <a:r>
              <a:rPr lang="zh-CN" altLang="en-US" sz="3250" b="1" dirty="0">
                <a:latin typeface="SimSun" panose="02010600030101010101" pitchFamily="2" charset="-122"/>
                <a:ea typeface="SimSun" panose="02010600030101010101" pitchFamily="2" charset="-122"/>
              </a:rPr>
              <a:t>亦可能有自大的成份</a:t>
            </a:r>
            <a:r>
              <a:rPr lang="en-US" altLang="zh-CN" sz="3250" b="1" dirty="0">
                <a:latin typeface="SimSun" panose="02010600030101010101" pitchFamily="2" charset="-122"/>
                <a:ea typeface="SimSun" panose="02010600030101010101" pitchFamily="2" charset="-122"/>
              </a:rPr>
              <a:t>?</a:t>
            </a:r>
          </a:p>
        </p:txBody>
      </p:sp>
      <p:sp>
        <p:nvSpPr>
          <p:cNvPr id="4" name="Date Placeholder 3"/>
          <p:cNvSpPr>
            <a:spLocks noGrp="1"/>
          </p:cNvSpPr>
          <p:nvPr>
            <p:ph type="dt" sz="half" idx="10"/>
          </p:nvPr>
        </p:nvSpPr>
        <p:spPr/>
        <p:txBody>
          <a:bodyPr/>
          <a:lstStyle/>
          <a:p>
            <a:fld id="{8DF1897B-05FA-4FEC-A6AE-4F202B2ED02C}"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6</a:t>
            </a:fld>
            <a:endParaRPr lang="en-US" dirty="0"/>
          </a:p>
        </p:txBody>
      </p:sp>
    </p:spTree>
    <p:extLst>
      <p:ext uri="{BB962C8B-B14F-4D97-AF65-F5344CB8AC3E}">
        <p14:creationId xmlns:p14="http://schemas.microsoft.com/office/powerpoint/2010/main" val="365170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3"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3"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3"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1"/>
            <a:ext cx="9144000" cy="660400"/>
          </a:xfrm>
        </p:spPr>
        <p:txBody>
          <a:bodyPr>
            <a:noAutofit/>
          </a:bodyPr>
          <a:lstStyle/>
          <a:p>
            <a:pPr marL="0" marR="0">
              <a:lnSpc>
                <a:spcPct val="107000"/>
              </a:lnSpc>
              <a:spcBef>
                <a:spcPts val="0"/>
              </a:spcBef>
              <a:spcAft>
                <a:spcPts val="800"/>
              </a:spcAft>
            </a:pPr>
            <a:r>
              <a:rPr lang="zh-CN" altLang="en-US" sz="3400" b="1" dirty="0">
                <a:latin typeface="SimSun" panose="02010600030101010101" pitchFamily="2" charset="-122"/>
                <a:ea typeface="SimSun" panose="02010600030101010101" pitchFamily="2" charset="-122"/>
              </a:rPr>
              <a:t>在約瑟的故事中加插他玛和猶大的故事因为：</a:t>
            </a:r>
            <a:endParaRPr lang="en-US" sz="3400" dirty="0">
              <a:latin typeface="SimSun" panose="02010600030101010101" pitchFamily="2" charset="-122"/>
              <a:ea typeface="SimSun" panose="02010600030101010101" pitchFamily="2" charset="-122"/>
            </a:endParaRPr>
          </a:p>
        </p:txBody>
      </p:sp>
      <p:sp>
        <p:nvSpPr>
          <p:cNvPr id="3" name="Content Placeholder 2"/>
          <p:cNvSpPr>
            <a:spLocks noGrp="1"/>
          </p:cNvSpPr>
          <p:nvPr>
            <p:ph idx="1"/>
          </p:nvPr>
        </p:nvSpPr>
        <p:spPr>
          <a:xfrm>
            <a:off x="0" y="1118937"/>
            <a:ext cx="9143999" cy="5027861"/>
          </a:xfrm>
        </p:spPr>
        <p:txBody>
          <a:bodyPr>
            <a:noAutofit/>
          </a:bodyPr>
          <a:lstStyle/>
          <a:p>
            <a:r>
              <a:rPr lang="en-US" sz="2900" b="1" dirty="0">
                <a:latin typeface="SimSun" panose="02010600030101010101" pitchFamily="2" charset="-122"/>
                <a:ea typeface="SimSun" panose="02010600030101010101" pitchFamily="2" charset="-122"/>
              </a:rPr>
              <a:t>(a) </a:t>
            </a:r>
            <a:r>
              <a:rPr lang="zh-TW" altLang="en-US" sz="2900" b="1" dirty="0">
                <a:latin typeface="SimSun" panose="02010600030101010101" pitchFamily="2" charset="-122"/>
                <a:ea typeface="SimSun" panose="02010600030101010101" pitchFamily="2" charset="-122"/>
              </a:rPr>
              <a:t>猶大是神㨂選的弥赛亚的祖先</a:t>
            </a:r>
            <a:r>
              <a:rPr lang="en-US" sz="2900" b="1" dirty="0">
                <a:latin typeface="SimSun" panose="02010600030101010101" pitchFamily="2" charset="-122"/>
                <a:ea typeface="SimSun" panose="02010600030101010101" pitchFamily="2" charset="-122"/>
              </a:rPr>
              <a:t> (49:10-12), </a:t>
            </a:r>
            <a:r>
              <a:rPr lang="zh-TW" altLang="en-US" sz="2900" b="1" dirty="0">
                <a:latin typeface="SimSun" panose="02010600030101010101" pitchFamily="2" charset="-122"/>
                <a:ea typeface="SimSun" panose="02010600030101010101" pitchFamily="2" charset="-122"/>
              </a:rPr>
              <a:t>但他違反先祖習慣</a:t>
            </a:r>
            <a:r>
              <a:rPr lang="en-US" sz="2900" b="1" dirty="0">
                <a:latin typeface="SimSun" panose="02010600030101010101" pitchFamily="2" charset="-122"/>
                <a:ea typeface="SimSun" panose="02010600030101010101" pitchFamily="2" charset="-122"/>
              </a:rPr>
              <a:t>, </a:t>
            </a:r>
            <a:r>
              <a:rPr lang="zh-TW" altLang="en-US" sz="2900" b="1" dirty="0">
                <a:latin typeface="SimSun" panose="02010600030101010101" pitchFamily="2" charset="-122"/>
                <a:ea typeface="SimSun" panose="02010600030101010101" pitchFamily="2" charset="-122"/>
              </a:rPr>
              <a:t>娶迦南女人為妻</a:t>
            </a:r>
            <a:r>
              <a:rPr lang="en-US" sz="2900" b="1" dirty="0">
                <a:latin typeface="SimSun" panose="02010600030101010101" pitchFamily="2" charset="-122"/>
                <a:ea typeface="SimSun" panose="02010600030101010101" pitchFamily="2" charset="-122"/>
              </a:rPr>
              <a:t>, </a:t>
            </a:r>
            <a:r>
              <a:rPr lang="zh-TW" altLang="en-US" sz="2900" b="1" dirty="0">
                <a:latin typeface="SimSun" panose="02010600030101010101" pitchFamily="2" charset="-122"/>
                <a:ea typeface="SimSun" panose="02010600030101010101" pitchFamily="2" charset="-122"/>
              </a:rPr>
              <a:t>引致儿子早死和与寡媳乱倫</a:t>
            </a:r>
            <a:r>
              <a:rPr lang="en-US" sz="2900" b="1" dirty="0">
                <a:latin typeface="SimSun" panose="02010600030101010101" pitchFamily="2" charset="-122"/>
                <a:ea typeface="SimSun" panose="02010600030101010101" pitchFamily="2" charset="-122"/>
              </a:rPr>
              <a:t>, </a:t>
            </a:r>
            <a:r>
              <a:rPr lang="zh-TW" altLang="en-US" sz="2900" b="1" dirty="0">
                <a:latin typeface="SimSun" panose="02010600030101010101" pitchFamily="2" charset="-122"/>
                <a:ea typeface="SimSun" panose="02010600030101010101" pitchFamily="2" charset="-122"/>
              </a:rPr>
              <a:t>經文表明神的主权和人的罪性</a:t>
            </a:r>
            <a:r>
              <a:rPr lang="en-US" sz="2900" b="1" dirty="0">
                <a:latin typeface="SimSun" panose="02010600030101010101" pitchFamily="2" charset="-122"/>
                <a:ea typeface="SimSun" panose="02010600030101010101" pitchFamily="2" charset="-122"/>
              </a:rPr>
              <a:t>.</a:t>
            </a:r>
            <a:endParaRPr lang="en-US" sz="2900" dirty="0">
              <a:latin typeface="SimSun" panose="02010600030101010101" pitchFamily="2" charset="-122"/>
              <a:ea typeface="SimSun" panose="02010600030101010101" pitchFamily="2" charset="-122"/>
            </a:endParaRPr>
          </a:p>
          <a:p>
            <a:pPr marL="0" indent="0">
              <a:buNone/>
            </a:pPr>
            <a:endParaRPr lang="en-US" sz="2900" dirty="0">
              <a:latin typeface="SimSun" panose="02010600030101010101" pitchFamily="2" charset="-122"/>
              <a:ea typeface="SimSun" panose="02010600030101010101" pitchFamily="2" charset="-122"/>
            </a:endParaRPr>
          </a:p>
          <a:p>
            <a:r>
              <a:rPr lang="en-US" sz="2900" b="1" dirty="0">
                <a:latin typeface="SimSun" panose="02010600030101010101" pitchFamily="2" charset="-122"/>
                <a:ea typeface="SimSun" panose="02010600030101010101" pitchFamily="2" charset="-122"/>
              </a:rPr>
              <a:t>(b) </a:t>
            </a:r>
            <a:r>
              <a:rPr lang="zh-CN" altLang="en-US" sz="2900" b="1" dirty="0">
                <a:latin typeface="SimSun" panose="02010600030101010101" pitchFamily="2" charset="-122"/>
                <a:ea typeface="SimSun" panose="02010600030101010101" pitchFamily="2" charset="-122"/>
              </a:rPr>
              <a:t>他玛的故事可与路得嫓美</a:t>
            </a:r>
            <a:r>
              <a:rPr lang="en-US" sz="2900" b="1" dirty="0">
                <a:latin typeface="SimSun" panose="02010600030101010101" pitchFamily="2" charset="-122"/>
                <a:ea typeface="SimSun" panose="02010600030101010101" pitchFamily="2" charset="-122"/>
              </a:rPr>
              <a:t>: </a:t>
            </a:r>
            <a:r>
              <a:rPr lang="zh-CN" altLang="en-US" sz="2900" b="1" dirty="0">
                <a:latin typeface="SimSun" panose="02010600030101010101" pitchFamily="2" charset="-122"/>
                <a:ea typeface="SimSun" panose="02010600030101010101" pitchFamily="2" charset="-122"/>
              </a:rPr>
              <a:t>二人都是寡妇</a:t>
            </a:r>
            <a:r>
              <a:rPr lang="en-US" sz="2900" b="1" dirty="0">
                <a:latin typeface="SimSun" panose="02010600030101010101" pitchFamily="2" charset="-122"/>
                <a:ea typeface="SimSun" panose="02010600030101010101" pitchFamily="2" charset="-122"/>
              </a:rPr>
              <a:t>, </a:t>
            </a:r>
            <a:r>
              <a:rPr lang="zh-CN" altLang="en-US" sz="2900" b="1" dirty="0">
                <a:latin typeface="SimSun" panose="02010600030101010101" pitchFamily="2" charset="-122"/>
                <a:ea typeface="SimSun" panose="02010600030101010101" pitchFamily="2" charset="-122"/>
              </a:rPr>
              <a:t>都是外邦女子</a:t>
            </a:r>
            <a:r>
              <a:rPr lang="en-US" sz="2900" b="1" dirty="0">
                <a:latin typeface="SimSun" panose="02010600030101010101" pitchFamily="2" charset="-122"/>
                <a:ea typeface="SimSun" panose="02010600030101010101" pitchFamily="2" charset="-122"/>
              </a:rPr>
              <a:t>, </a:t>
            </a:r>
            <a:r>
              <a:rPr lang="zh-CN" altLang="en-US" sz="2900" b="1" dirty="0">
                <a:latin typeface="SimSun" panose="02010600030101010101" pitchFamily="2" charset="-122"/>
                <a:ea typeface="SimSun" panose="02010600030101010101" pitchFamily="2" charset="-122"/>
              </a:rPr>
              <a:t>二人都沒有在以色列人中獲得公平的待遇</a:t>
            </a:r>
            <a:r>
              <a:rPr lang="en-US" sz="2900" b="1" dirty="0">
                <a:latin typeface="SimSun" panose="02010600030101010101" pitchFamily="2" charset="-122"/>
                <a:ea typeface="SimSun" panose="02010600030101010101" pitchFamily="2" charset="-122"/>
              </a:rPr>
              <a:t>, </a:t>
            </a:r>
            <a:r>
              <a:rPr lang="zh-CN" altLang="en-US" sz="2900" b="1" dirty="0">
                <a:latin typeface="SimSun" panose="02010600030101010101" pitchFamily="2" charset="-122"/>
                <a:ea typeface="SimSun" panose="02010600030101010101" pitchFamily="2" charset="-122"/>
              </a:rPr>
              <a:t>但是二人都要在圣民系列中</a:t>
            </a:r>
            <a:r>
              <a:rPr lang="en-US" sz="2900" b="1" dirty="0">
                <a:latin typeface="SimSun" panose="02010600030101010101" pitchFamily="2" charset="-122"/>
                <a:ea typeface="SimSun" panose="02010600030101010101" pitchFamily="2" charset="-122"/>
              </a:rPr>
              <a:t>, </a:t>
            </a:r>
            <a:r>
              <a:rPr lang="zh-CN" altLang="en-US" sz="2900" b="1" dirty="0">
                <a:latin typeface="SimSun" panose="02010600030101010101" pitchFamily="2" charset="-122"/>
                <a:ea typeface="SimSun" panose="02010600030101010101" pitchFamily="2" charset="-122"/>
              </a:rPr>
              <a:t>神答允她们使她们都成為弥赛亚的祖先</a:t>
            </a:r>
            <a:r>
              <a:rPr lang="en-US" sz="2900" b="1" dirty="0">
                <a:latin typeface="SimSun" panose="02010600030101010101" pitchFamily="2" charset="-122"/>
                <a:ea typeface="SimSun" panose="02010600030101010101" pitchFamily="2" charset="-122"/>
              </a:rPr>
              <a:t>, </a:t>
            </a:r>
            <a:r>
              <a:rPr lang="zh-CN" altLang="en-US" sz="2900" b="1" dirty="0">
                <a:latin typeface="SimSun" panose="02010600030101010101" pitchFamily="2" charset="-122"/>
                <a:ea typeface="SimSun" panose="02010600030101010101" pitchFamily="2" charset="-122"/>
              </a:rPr>
              <a:t>因此他玛的故事与路得記有相同的地位</a:t>
            </a:r>
            <a:r>
              <a:rPr lang="en-US" sz="2900" b="1" dirty="0">
                <a:latin typeface="SimSun" panose="02010600030101010101" pitchFamily="2" charset="-122"/>
                <a:ea typeface="SimSun" panose="02010600030101010101" pitchFamily="2" charset="-122"/>
              </a:rPr>
              <a:t>.  </a:t>
            </a:r>
            <a:endParaRPr lang="en-US" sz="2900" dirty="0">
              <a:latin typeface="SimSun" panose="02010600030101010101" pitchFamily="2" charset="-122"/>
              <a:ea typeface="SimSun" panose="02010600030101010101" pitchFamily="2" charset="-122"/>
            </a:endParaRPr>
          </a:p>
          <a:p>
            <a:pPr marL="0" indent="0">
              <a:buNone/>
            </a:pPr>
            <a:endParaRPr lang="en-US" sz="2900" dirty="0">
              <a:latin typeface="SimSun" panose="02010600030101010101" pitchFamily="2" charset="-122"/>
              <a:ea typeface="SimSun" panose="02010600030101010101" pitchFamily="2" charset="-122"/>
            </a:endParaRPr>
          </a:p>
          <a:p>
            <a:r>
              <a:rPr lang="zh-CN" altLang="en-US" sz="2900" b="1" dirty="0">
                <a:latin typeface="SimSun" panose="02010600030101010101" pitchFamily="2" charset="-122"/>
                <a:ea typeface="SimSun" panose="02010600030101010101" pitchFamily="2" charset="-122"/>
              </a:rPr>
              <a:t>我们再从这里看到神的主朲</a:t>
            </a:r>
            <a:r>
              <a:rPr lang="en-US" sz="2900" b="1" dirty="0">
                <a:latin typeface="SimSun" panose="02010600030101010101" pitchFamily="2" charset="-122"/>
                <a:ea typeface="SimSun" panose="02010600030101010101" pitchFamily="2" charset="-122"/>
              </a:rPr>
              <a:t>, </a:t>
            </a:r>
            <a:r>
              <a:rPr lang="zh-CN" altLang="en-US" sz="2900" b="1" dirty="0">
                <a:latin typeface="SimSun" panose="02010600030101010101" pitchFamily="2" charset="-122"/>
                <a:ea typeface="SimSun" panose="02010600030101010101" pitchFamily="2" charset="-122"/>
              </a:rPr>
              <a:t>可用伩衪的和不义的人完成祂的旨意</a:t>
            </a:r>
            <a:r>
              <a:rPr lang="en-US" sz="2900" b="1" dirty="0">
                <a:latin typeface="SimSun" panose="02010600030101010101" pitchFamily="2" charset="-122"/>
                <a:ea typeface="SimSun" panose="02010600030101010101" pitchFamily="2" charset="-122"/>
              </a:rPr>
              <a:t>.</a:t>
            </a:r>
            <a:endParaRPr lang="en-US" sz="2900" dirty="0">
              <a:latin typeface="SimSun" panose="02010600030101010101" pitchFamily="2" charset="-122"/>
              <a:ea typeface="SimSun" panose="02010600030101010101" pitchFamily="2" charset="-122"/>
            </a:endParaRPr>
          </a:p>
          <a:p>
            <a:endParaRPr lang="en-US" sz="2900" b="1" dirty="0">
              <a:latin typeface="SimSun" panose="02010600030101010101" pitchFamily="2" charset="-122"/>
              <a:ea typeface="SimSun" panose="02010600030101010101" pitchFamily="2" charset="-122"/>
              <a:cs typeface="SimSun" charset="-122"/>
            </a:endParaRPr>
          </a:p>
        </p:txBody>
      </p:sp>
      <p:sp>
        <p:nvSpPr>
          <p:cNvPr id="4" name="Date Placeholder 3"/>
          <p:cNvSpPr>
            <a:spLocks noGrp="1"/>
          </p:cNvSpPr>
          <p:nvPr>
            <p:ph type="dt" sz="half" idx="10"/>
          </p:nvPr>
        </p:nvSpPr>
        <p:spPr/>
        <p:txBody>
          <a:bodyPr/>
          <a:lstStyle/>
          <a:p>
            <a:fld id="{332C54C9-29A8-4A8A-B80B-737C05E65844}"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7</a:t>
            </a:fld>
            <a:endParaRPr lang="en-US"/>
          </a:p>
        </p:txBody>
      </p:sp>
    </p:spTree>
    <p:extLst>
      <p:ext uri="{BB962C8B-B14F-4D97-AF65-F5344CB8AC3E}">
        <p14:creationId xmlns:p14="http://schemas.microsoft.com/office/powerpoint/2010/main" val="815552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 y="121920"/>
            <a:ext cx="9062720" cy="720291"/>
          </a:xfrm>
        </p:spPr>
        <p:txBody>
          <a:bodyPr>
            <a:normAutofit fontScale="90000"/>
          </a:bodyPr>
          <a:lstStyle/>
          <a:p>
            <a:pPr>
              <a:lnSpc>
                <a:spcPct val="107000"/>
              </a:lnSpc>
              <a:spcBef>
                <a:spcPts val="0"/>
              </a:spcBef>
              <a:spcAft>
                <a:spcPts val="800"/>
              </a:spcAft>
            </a:pPr>
            <a:br>
              <a:rPr lang="en-US" altLang="zh-CN" b="1" dirty="0">
                <a:latin typeface="SimSun" panose="02010600030101010101" pitchFamily="2" charset="-122"/>
                <a:ea typeface="SimSun" panose="02010600030101010101" pitchFamily="2" charset="-122"/>
                <a:cs typeface="Times New Roman" charset="0"/>
              </a:rPr>
            </a:br>
            <a:br>
              <a:rPr lang="en-US" altLang="zh-CN" b="1" dirty="0">
                <a:latin typeface="SimSun" panose="02010600030101010101" pitchFamily="2" charset="-122"/>
                <a:ea typeface="SimSun" panose="02010600030101010101" pitchFamily="2" charset="-122"/>
                <a:cs typeface="Times New Roman" charset="0"/>
              </a:rPr>
            </a:br>
            <a:r>
              <a:rPr lang="zh-TW" altLang="en-US" b="1" dirty="0">
                <a:latin typeface="SimSun" panose="02010600030101010101" pitchFamily="2" charset="-122"/>
                <a:ea typeface="SimSun" panose="02010600030101010101" pitchFamily="2" charset="-122"/>
              </a:rPr>
              <a:t>约瑟循環之二</a:t>
            </a:r>
            <a:r>
              <a:rPr lang="en-US" b="1" dirty="0">
                <a:latin typeface="SimSun" panose="02010600030101010101" pitchFamily="2" charset="-122"/>
                <a:ea typeface="SimSun" panose="02010600030101010101" pitchFamily="2" charset="-122"/>
              </a:rPr>
              <a:t>: </a:t>
            </a:r>
            <a:r>
              <a:rPr lang="zh-TW" altLang="en-US" b="1" dirty="0">
                <a:latin typeface="SimSun" panose="02010600030101010101" pitchFamily="2" charset="-122"/>
                <a:ea typeface="SimSun" panose="02010600030101010101" pitchFamily="2" charset="-122"/>
              </a:rPr>
              <a:t>獄中奇遇</a:t>
            </a:r>
            <a:r>
              <a:rPr lang="en-US" b="1" dirty="0">
                <a:latin typeface="SimSun" panose="02010600030101010101" pitchFamily="2" charset="-122"/>
                <a:ea typeface="SimSun" panose="02010600030101010101" pitchFamily="2" charset="-122"/>
              </a:rPr>
              <a:t>: </a:t>
            </a:r>
            <a:r>
              <a:rPr lang="zh-TW" altLang="en-US" b="1" dirty="0">
                <a:latin typeface="SimSun" panose="02010600030101010101" pitchFamily="2" charset="-122"/>
                <a:ea typeface="SimSun" panose="02010600030101010101" pitchFamily="2" charset="-122"/>
              </a:rPr>
              <a:t>解梦者約瑟</a:t>
            </a:r>
            <a:br>
              <a:rPr lang="en-US" dirty="0">
                <a:latin typeface="SimSun" panose="02010600030101010101" pitchFamily="2" charset="-122"/>
                <a:ea typeface="SimSun" panose="02010600030101010101" pitchFamily="2" charset="-122"/>
              </a:rPr>
            </a:br>
            <a:br>
              <a:rPr lang="en-US" dirty="0">
                <a:latin typeface="SimSun" panose="02010600030101010101" pitchFamily="2" charset="-122"/>
                <a:ea typeface="SimSun" panose="02010600030101010101" pitchFamily="2" charset="-122"/>
                <a:cs typeface="Times New Roman" charset="0"/>
              </a:rPr>
            </a:br>
            <a:endParaRPr lang="en-US" dirty="0">
              <a:latin typeface="SimSun" panose="02010600030101010101" pitchFamily="2" charset="-122"/>
              <a:ea typeface="SimSun" panose="02010600030101010101" pitchFamily="2" charset="-122"/>
            </a:endParaRPr>
          </a:p>
        </p:txBody>
      </p:sp>
      <p:sp>
        <p:nvSpPr>
          <p:cNvPr id="3" name="Content Placeholder 2"/>
          <p:cNvSpPr>
            <a:spLocks noGrp="1"/>
          </p:cNvSpPr>
          <p:nvPr>
            <p:ph idx="1"/>
          </p:nvPr>
        </p:nvSpPr>
        <p:spPr>
          <a:xfrm>
            <a:off x="0" y="788671"/>
            <a:ext cx="9144000" cy="5567680"/>
          </a:xfrm>
        </p:spPr>
        <p:txBody>
          <a:bodyPr>
            <a:noAutofit/>
          </a:bodyPr>
          <a:lstStyle/>
          <a:p>
            <a:r>
              <a:rPr lang="zh-CN" altLang="en-US" b="1" dirty="0">
                <a:latin typeface="SimSun" panose="02010600030101010101" pitchFamily="2" charset="-122"/>
                <a:ea typeface="SimSun" panose="02010600030101010101" pitchFamily="2" charset="-122"/>
              </a:rPr>
              <a:t>约瑟讨主人波提乏之喜悦</a:t>
            </a:r>
            <a:r>
              <a:rPr lang="en-US" b="1" dirty="0">
                <a:latin typeface="SimSun" panose="02010600030101010101" pitchFamily="2" charset="-122"/>
                <a:ea typeface="SimSun" panose="02010600030101010101" pitchFamily="2" charset="-122"/>
              </a:rPr>
              <a:t>, </a:t>
            </a:r>
            <a:r>
              <a:rPr lang="zh-CN" altLang="en-US" b="1" dirty="0">
                <a:latin typeface="SimSun" panose="02010600030101010101" pitchFamily="2" charset="-122"/>
                <a:ea typeface="SimSun" panose="02010600030101010101" pitchFamily="2" charset="-122"/>
              </a:rPr>
              <a:t>主人派他管理一切所有的都家务</a:t>
            </a:r>
            <a:r>
              <a:rPr lang="en-US" b="1" dirty="0">
                <a:latin typeface="SimSun" panose="02010600030101010101" pitchFamily="2" charset="-122"/>
                <a:ea typeface="SimSun" panose="02010600030101010101" pitchFamily="2" charset="-122"/>
              </a:rPr>
              <a:t>, </a:t>
            </a:r>
            <a:r>
              <a:rPr lang="zh-CN" altLang="en-US" b="1" dirty="0">
                <a:latin typeface="SimSun" panose="02010600030101010101" pitchFamily="2" charset="-122"/>
                <a:ea typeface="SimSun" panose="02010600030101010101" pitchFamily="2" charset="-122"/>
              </a:rPr>
              <a:t>耶和华就因约瑟的缘故赐福与波提乏的家和他一切所有的。</a:t>
            </a:r>
            <a:endParaRPr lang="en-US" altLang="zh-CN" b="1" dirty="0">
              <a:latin typeface="SimSun" panose="02010600030101010101" pitchFamily="2" charset="-122"/>
              <a:ea typeface="SimSun" panose="02010600030101010101" pitchFamily="2" charset="-122"/>
            </a:endParaRPr>
          </a:p>
          <a:p>
            <a:r>
              <a:rPr lang="zh-CN" altLang="en-US" b="1" dirty="0">
                <a:latin typeface="SimSun" panose="02010600030101010101" pitchFamily="2" charset="-122"/>
                <a:ea typeface="SimSun" panose="02010600030101010101" pitchFamily="2" charset="-122"/>
              </a:rPr>
              <a:t>波提乏之妻勾引他</a:t>
            </a:r>
            <a:r>
              <a:rPr lang="en-US" b="1" dirty="0">
                <a:latin typeface="SimSun" panose="02010600030101010101" pitchFamily="2" charset="-122"/>
                <a:ea typeface="SimSun" panose="02010600030101010101" pitchFamily="2" charset="-122"/>
              </a:rPr>
              <a:t>. </a:t>
            </a:r>
            <a:r>
              <a:rPr lang="zh-CN" altLang="en-US" b="1" dirty="0">
                <a:latin typeface="SimSun" panose="02010600030101010101" pitchFamily="2" charset="-122"/>
                <a:ea typeface="SimSun" panose="02010600030101010101" pitchFamily="2" charset="-122"/>
              </a:rPr>
              <a:t>约瑟坚持他的对神的忠心和自己的贞洁</a:t>
            </a:r>
            <a:r>
              <a:rPr lang="en-US" b="1" dirty="0">
                <a:latin typeface="SimSun" panose="02010600030101010101" pitchFamily="2" charset="-122"/>
                <a:ea typeface="SimSun" panose="02010600030101010101" pitchFamily="2" charset="-122"/>
              </a:rPr>
              <a:t>, </a:t>
            </a:r>
            <a:r>
              <a:rPr lang="zh-CN" altLang="en-US" b="1" dirty="0">
                <a:latin typeface="SimSun" panose="02010600030101010101" pitchFamily="2" charset="-122"/>
                <a:ea typeface="SimSun" panose="02010600030101010101" pitchFamily="2" charset="-122"/>
              </a:rPr>
              <a:t>尽量逃避女主人</a:t>
            </a:r>
            <a:r>
              <a:rPr lang="en-US" b="1" dirty="0">
                <a:latin typeface="SimSun" panose="02010600030101010101" pitchFamily="2" charset="-122"/>
                <a:ea typeface="SimSun" panose="02010600030101010101" pitchFamily="2" charset="-122"/>
              </a:rPr>
              <a:t>, </a:t>
            </a:r>
            <a:r>
              <a:rPr lang="zh-CN" altLang="en-US" b="1" dirty="0">
                <a:latin typeface="SimSun" panose="02010600030101010101" pitchFamily="2" charset="-122"/>
                <a:ea typeface="SimSun" panose="02010600030101010101" pitchFamily="2" charset="-122"/>
              </a:rPr>
              <a:t>但她在约瑟独自在家执行家务时企图拉他衣裳迫他就範</a:t>
            </a:r>
            <a:r>
              <a:rPr lang="en-US" b="1" dirty="0">
                <a:latin typeface="SimSun" panose="02010600030101010101" pitchFamily="2" charset="-122"/>
                <a:ea typeface="SimSun" panose="02010600030101010101" pitchFamily="2" charset="-122"/>
              </a:rPr>
              <a:t>, </a:t>
            </a:r>
            <a:r>
              <a:rPr lang="zh-CN" altLang="en-US" b="1" dirty="0">
                <a:latin typeface="SimSun" panose="02010600030101010101" pitchFamily="2" charset="-122"/>
                <a:ea typeface="SimSun" panose="02010600030101010101" pitchFamily="2" charset="-122"/>
              </a:rPr>
              <a:t>约瑟棄衣而逃</a:t>
            </a:r>
            <a:r>
              <a:rPr lang="en-US" b="1" dirty="0">
                <a:latin typeface="SimSun" panose="02010600030101010101" pitchFamily="2" charset="-122"/>
                <a:ea typeface="SimSun" panose="02010600030101010101" pitchFamily="2" charset="-122"/>
              </a:rPr>
              <a:t>, </a:t>
            </a:r>
            <a:r>
              <a:rPr lang="zh-CN" altLang="en-US" b="1" dirty="0">
                <a:latin typeface="SimSun" panose="02010600030101010101" pitchFamily="2" charset="-122"/>
                <a:ea typeface="SimSun" panose="02010600030101010101" pitchFamily="2" charset="-122"/>
              </a:rPr>
              <a:t>被主母诬告非礼</a:t>
            </a:r>
            <a:r>
              <a:rPr lang="en-US" b="1" dirty="0">
                <a:latin typeface="SimSun" panose="02010600030101010101" pitchFamily="2" charset="-122"/>
                <a:ea typeface="SimSun" panose="02010600030101010101" pitchFamily="2" charset="-122"/>
              </a:rPr>
              <a:t>, </a:t>
            </a:r>
          </a:p>
          <a:p>
            <a:r>
              <a:rPr lang="zh-CN" altLang="en-US" b="1" dirty="0">
                <a:latin typeface="SimSun" panose="02010600030101010101" pitchFamily="2" charset="-122"/>
                <a:ea typeface="SimSun" panose="02010600030101010101" pitchFamily="2" charset="-122"/>
              </a:rPr>
              <a:t>波提乏却不杀他而将他下獄</a:t>
            </a:r>
            <a:r>
              <a:rPr lang="en-US" b="1" dirty="0">
                <a:latin typeface="SimSun" panose="02010600030101010101" pitchFamily="2" charset="-122"/>
                <a:ea typeface="SimSun" panose="02010600030101010101" pitchFamily="2" charset="-122"/>
              </a:rPr>
              <a:t>, </a:t>
            </a:r>
            <a:r>
              <a:rPr lang="zh-CN" altLang="en-US" b="1" dirty="0">
                <a:latin typeface="SimSun" panose="02010600030101010101" pitchFamily="2" charset="-122"/>
                <a:ea typeface="SimSun" panose="02010600030101010101" pitchFamily="2" charset="-122"/>
              </a:rPr>
              <a:t>似乎给他畄地步</a:t>
            </a:r>
            <a:r>
              <a:rPr lang="en-US" b="1" dirty="0">
                <a:latin typeface="SimSun" panose="02010600030101010101" pitchFamily="2" charset="-122"/>
                <a:ea typeface="SimSun" panose="02010600030101010101" pitchFamily="2" charset="-122"/>
              </a:rPr>
              <a:t>. </a:t>
            </a:r>
            <a:r>
              <a:rPr lang="zh-CN" altLang="en-US" b="1" dirty="0">
                <a:latin typeface="SimSun" panose="02010600030101010101" pitchFamily="2" charset="-122"/>
                <a:ea typeface="SimSun" panose="02010600030101010101" pitchFamily="2" charset="-122"/>
              </a:rPr>
              <a:t>耶和华与约瑟在獄中同在</a:t>
            </a:r>
            <a:r>
              <a:rPr lang="en-US" b="1" dirty="0">
                <a:latin typeface="SimSun" panose="02010600030101010101" pitchFamily="2" charset="-122"/>
                <a:ea typeface="SimSun" panose="02010600030101010101" pitchFamily="2" charset="-122"/>
              </a:rPr>
              <a:t>, </a:t>
            </a:r>
            <a:r>
              <a:rPr lang="zh-CN" altLang="en-US" b="1" dirty="0">
                <a:latin typeface="SimSun" panose="02010600030101010101" pitchFamily="2" charset="-122"/>
                <a:ea typeface="SimSun" panose="02010600030101010101" pitchFamily="2" charset="-122"/>
              </a:rPr>
              <a:t>使他讨司獄的欢心</a:t>
            </a:r>
            <a:r>
              <a:rPr lang="en-US" b="1" dirty="0">
                <a:latin typeface="SimSun" panose="02010600030101010101" pitchFamily="2" charset="-122"/>
                <a:ea typeface="SimSun" panose="02010600030101010101" pitchFamily="2" charset="-122"/>
              </a:rPr>
              <a:t>, </a:t>
            </a:r>
            <a:r>
              <a:rPr lang="zh-CN" altLang="en-US" b="1" dirty="0">
                <a:latin typeface="SimSun" panose="02010600030101010101" pitchFamily="2" charset="-122"/>
                <a:ea typeface="SimSun" panose="02010600030101010101" pitchFamily="2" charset="-122"/>
              </a:rPr>
              <a:t>把监里所有的囚犯都交在约瑟手下</a:t>
            </a:r>
            <a:endParaRPr lang="en-US" altLang="zh-CN" b="1" dirty="0">
              <a:latin typeface="SimSun" panose="02010600030101010101" pitchFamily="2" charset="-122"/>
              <a:ea typeface="SimSun" panose="02010600030101010101" pitchFamily="2" charset="-122"/>
            </a:endParaRPr>
          </a:p>
          <a:p>
            <a:r>
              <a:rPr lang="zh-CN" altLang="en-US" b="1" dirty="0">
                <a:latin typeface="SimSun" panose="02010600030101010101" pitchFamily="2" charset="-122"/>
                <a:ea typeface="SimSun" panose="02010600030101010101" pitchFamily="2" charset="-122"/>
              </a:rPr>
              <a:t>十一年后替被法老貶下监的酒政和膳长解梦</a:t>
            </a:r>
            <a:r>
              <a:rPr lang="en-US" b="1" dirty="0">
                <a:latin typeface="SimSun" panose="02010600030101010101" pitchFamily="2" charset="-122"/>
                <a:ea typeface="SimSun" panose="02010600030101010101" pitchFamily="2" charset="-122"/>
              </a:rPr>
              <a:t>,</a:t>
            </a:r>
            <a:r>
              <a:rPr lang="zh-CN" altLang="en-US" b="1" dirty="0">
                <a:latin typeface="SimSun" panose="02010600030101010101" pitchFamily="2" charset="-122"/>
                <a:ea typeface="SimSun" panose="02010600030101010101" pitchFamily="2" charset="-122"/>
              </a:rPr>
              <a:t>果然成真</a:t>
            </a:r>
            <a:r>
              <a:rPr lang="en-US" b="1" dirty="0">
                <a:latin typeface="SimSun" panose="02010600030101010101" pitchFamily="2" charset="-122"/>
                <a:ea typeface="SimSun" panose="02010600030101010101" pitchFamily="2" charset="-122"/>
              </a:rPr>
              <a:t>, </a:t>
            </a:r>
            <a:r>
              <a:rPr lang="zh-CN" altLang="en-US" b="1" dirty="0">
                <a:latin typeface="SimSun" panose="02010600030101010101" pitchFamily="2" charset="-122"/>
                <a:ea typeface="SimSun" panose="02010600030101010101" pitchFamily="2" charset="-122"/>
              </a:rPr>
              <a:t>但得释放服聀的酒政居然忘记了约瑟要求替他伸寃的要求</a:t>
            </a:r>
            <a:r>
              <a:rPr lang="en-US" b="1" dirty="0">
                <a:latin typeface="SimSun" panose="02010600030101010101" pitchFamily="2" charset="-122"/>
                <a:ea typeface="SimSun" panose="02010600030101010101" pitchFamily="2" charset="-122"/>
              </a:rPr>
              <a:t>, </a:t>
            </a:r>
            <a:r>
              <a:rPr lang="zh-CN" altLang="en-US" b="1" dirty="0">
                <a:latin typeface="SimSun" panose="02010600030101010101" pitchFamily="2" charset="-122"/>
                <a:ea typeface="SimSun" panose="02010600030101010101" pitchFamily="2" charset="-122"/>
              </a:rPr>
              <a:t>使他继续坐牢</a:t>
            </a:r>
            <a:r>
              <a:rPr lang="en-US" b="1" dirty="0">
                <a:latin typeface="SimSun" panose="02010600030101010101" pitchFamily="2" charset="-122"/>
                <a:ea typeface="SimSun" panose="02010600030101010101" pitchFamily="2" charset="-122"/>
              </a:rPr>
              <a:t>.</a:t>
            </a:r>
            <a:endParaRPr lang="en-US" dirty="0">
              <a:latin typeface="SimSun" panose="02010600030101010101" pitchFamily="2" charset="-122"/>
              <a:ea typeface="SimSun" panose="02010600030101010101" pitchFamily="2" charset="-122"/>
            </a:endParaRPr>
          </a:p>
          <a:p>
            <a:endParaRPr lang="en-US" sz="2450" b="1" dirty="0">
              <a:latin typeface="SimSun" charset="-122"/>
              <a:ea typeface="SimSun" charset="-122"/>
              <a:cs typeface="SimSun" charset="-122"/>
            </a:endParaRPr>
          </a:p>
        </p:txBody>
      </p:sp>
      <p:sp>
        <p:nvSpPr>
          <p:cNvPr id="4" name="Date Placeholder 3"/>
          <p:cNvSpPr>
            <a:spLocks noGrp="1"/>
          </p:cNvSpPr>
          <p:nvPr>
            <p:ph type="dt" sz="half" idx="10"/>
          </p:nvPr>
        </p:nvSpPr>
        <p:spPr/>
        <p:txBody>
          <a:bodyPr/>
          <a:lstStyle/>
          <a:p>
            <a:fld id="{50D717E3-1791-4C26-9B8D-2A9B92E4BE40}" type="datetime1">
              <a:rPr lang="en-US" smtClean="0"/>
              <a:t>2/6/2017</a:t>
            </a:fld>
            <a:endParaRPr lang="en-US"/>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8</a:t>
            </a:fld>
            <a:endParaRPr lang="en-US"/>
          </a:p>
        </p:txBody>
      </p:sp>
    </p:spTree>
    <p:extLst>
      <p:ext uri="{BB962C8B-B14F-4D97-AF65-F5344CB8AC3E}">
        <p14:creationId xmlns:p14="http://schemas.microsoft.com/office/powerpoint/2010/main" val="1750417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 y="111760"/>
            <a:ext cx="8383270" cy="609601"/>
          </a:xfrm>
        </p:spPr>
        <p:txBody>
          <a:bodyPr>
            <a:normAutofit fontScale="90000"/>
          </a:bodyPr>
          <a:lstStyle/>
          <a:p>
            <a:pPr>
              <a:lnSpc>
                <a:spcPct val="107000"/>
              </a:lnSpc>
              <a:spcBef>
                <a:spcPts val="0"/>
              </a:spcBef>
              <a:spcAft>
                <a:spcPts val="800"/>
              </a:spcAft>
            </a:pPr>
            <a:br>
              <a:rPr lang="en-US" altLang="zh-CN" b="1" dirty="0">
                <a:latin typeface="Calibri" charset="0"/>
                <a:ea typeface="SimSun" charset="-122"/>
                <a:cs typeface="Times New Roman" charset="0"/>
              </a:rPr>
            </a:br>
            <a:br>
              <a:rPr lang="en-US" altLang="zh-CN" b="1" dirty="0">
                <a:latin typeface="Calibri" charset="0"/>
                <a:ea typeface="SimSun" charset="-122"/>
                <a:cs typeface="Times New Roman" charset="0"/>
              </a:rPr>
            </a:br>
            <a:r>
              <a:rPr lang="zh-CN" altLang="en-US" sz="4900" b="1" dirty="0">
                <a:latin typeface="SimSun" panose="02010600030101010101" pitchFamily="2" charset="-122"/>
                <a:ea typeface="SimSun" panose="02010600030101010101" pitchFamily="2" charset="-122"/>
              </a:rPr>
              <a:t>约瑟做事方法给我们作借镜</a:t>
            </a:r>
            <a:r>
              <a:rPr lang="en-US" sz="4900" b="1" dirty="0">
                <a:latin typeface="SimSun" panose="02010600030101010101" pitchFamily="2" charset="-122"/>
                <a:ea typeface="SimSun" panose="02010600030101010101" pitchFamily="2" charset="-122"/>
              </a:rPr>
              <a:t>:</a:t>
            </a:r>
            <a:br>
              <a:rPr lang="en-US" dirty="0"/>
            </a:br>
            <a:br>
              <a:rPr lang="en-US" dirty="0">
                <a:latin typeface="Calibri" charset="0"/>
                <a:ea typeface="等线" charset="-122"/>
                <a:cs typeface="Times New Roman" charset="0"/>
              </a:rPr>
            </a:br>
            <a:endParaRPr lang="en-US" dirty="0"/>
          </a:p>
        </p:txBody>
      </p:sp>
      <p:sp>
        <p:nvSpPr>
          <p:cNvPr id="3" name="Content Placeholder 2"/>
          <p:cNvSpPr>
            <a:spLocks noGrp="1"/>
          </p:cNvSpPr>
          <p:nvPr>
            <p:ph idx="1"/>
          </p:nvPr>
        </p:nvSpPr>
        <p:spPr>
          <a:xfrm>
            <a:off x="0" y="721361"/>
            <a:ext cx="9144000" cy="5527039"/>
          </a:xfrm>
        </p:spPr>
        <p:txBody>
          <a:bodyPr>
            <a:noAutofit/>
          </a:bodyPr>
          <a:lstStyle/>
          <a:p>
            <a:r>
              <a:rPr lang="en-US" sz="3600" b="1" dirty="0">
                <a:latin typeface="SimSun" panose="02010600030101010101" pitchFamily="2" charset="-122"/>
                <a:ea typeface="SimSun" panose="02010600030101010101" pitchFamily="2" charset="-122"/>
              </a:rPr>
              <a:t>(1) </a:t>
            </a:r>
            <a:r>
              <a:rPr lang="zh-CN" altLang="en-US" sz="3600" b="1" dirty="0">
                <a:latin typeface="SimSun" panose="02010600030101010101" pitchFamily="2" charset="-122"/>
                <a:ea typeface="SimSun" panose="02010600030101010101" pitchFamily="2" charset="-122"/>
              </a:rPr>
              <a:t>体贴人</a:t>
            </a:r>
            <a:r>
              <a:rPr lang="en-US" sz="3600" b="1" dirty="0">
                <a:latin typeface="SimSun" panose="02010600030101010101" pitchFamily="2" charset="-122"/>
                <a:ea typeface="SimSun" panose="02010600030101010101" pitchFamily="2" charset="-122"/>
              </a:rPr>
              <a:t>(i.e. </a:t>
            </a:r>
            <a:r>
              <a:rPr lang="zh-CN" altLang="en-US" sz="3600" b="1" dirty="0">
                <a:latin typeface="SimSun" panose="02010600030101010101" pitchFamily="2" charset="-122"/>
                <a:ea typeface="SimSun" panose="02010600030101010101" pitchFamily="2" charset="-122"/>
              </a:rPr>
              <a:t>法老的二臣</a:t>
            </a:r>
            <a:r>
              <a:rPr lang="en-US" sz="3600" b="1" dirty="0">
                <a:latin typeface="SimSun" panose="02010600030101010101" pitchFamily="2" charset="-122"/>
                <a:ea typeface="SimSun" panose="02010600030101010101" pitchFamily="2" charset="-122"/>
              </a:rPr>
              <a:t>)</a:t>
            </a:r>
          </a:p>
          <a:p>
            <a:r>
              <a:rPr lang="en-US" sz="3600" b="1" dirty="0">
                <a:latin typeface="SimSun" panose="02010600030101010101" pitchFamily="2" charset="-122"/>
                <a:ea typeface="SimSun" panose="02010600030101010101" pitchFamily="2" charset="-122"/>
              </a:rPr>
              <a:t>(2) </a:t>
            </a:r>
            <a:r>
              <a:rPr lang="zh-CN" altLang="en-US" sz="3600" b="1" dirty="0">
                <a:latin typeface="SimSun" panose="02010600030101010101" pitchFamily="2" charset="-122"/>
                <a:ea typeface="SimSun" panose="02010600030101010101" pitchFamily="2" charset="-122"/>
              </a:rPr>
              <a:t>尽忠聀守</a:t>
            </a:r>
            <a:r>
              <a:rPr lang="en-US" sz="3600" b="1" dirty="0">
                <a:latin typeface="SimSun" panose="02010600030101010101" pitchFamily="2" charset="-122"/>
                <a:ea typeface="SimSun" panose="02010600030101010101" pitchFamily="2" charset="-122"/>
              </a:rPr>
              <a:t> (i.e. </a:t>
            </a:r>
            <a:r>
              <a:rPr lang="zh-CN" altLang="en-US" sz="3600" b="1" dirty="0">
                <a:latin typeface="SimSun" panose="02010600030101010101" pitchFamily="2" charset="-122"/>
                <a:ea typeface="SimSun" panose="02010600030101010101" pitchFamily="2" charset="-122"/>
              </a:rPr>
              <a:t>对波提乏和司狱</a:t>
            </a:r>
            <a:r>
              <a:rPr lang="en-US" sz="3600" b="1" dirty="0">
                <a:latin typeface="SimSun" panose="02010600030101010101" pitchFamily="2" charset="-122"/>
                <a:ea typeface="SimSun" panose="02010600030101010101" pitchFamily="2" charset="-122"/>
              </a:rPr>
              <a:t>)</a:t>
            </a:r>
          </a:p>
          <a:p>
            <a:r>
              <a:rPr lang="en-US" sz="3600" b="1" dirty="0">
                <a:latin typeface="SimSun" panose="02010600030101010101" pitchFamily="2" charset="-122"/>
                <a:ea typeface="SimSun" panose="02010600030101010101" pitchFamily="2" charset="-122"/>
              </a:rPr>
              <a:t>(3) </a:t>
            </a:r>
            <a:r>
              <a:rPr lang="zh-CN" altLang="en-US" sz="3600" b="1" dirty="0">
                <a:latin typeface="SimSun" panose="02010600030101010101" pitchFamily="2" charset="-122"/>
                <a:ea typeface="SimSun" panose="02010600030101010101" pitchFamily="2" charset="-122"/>
              </a:rPr>
              <a:t>拒绝离开引诱</a:t>
            </a:r>
            <a:r>
              <a:rPr lang="en-US" sz="3600" b="1" dirty="0">
                <a:latin typeface="SimSun" panose="02010600030101010101" pitchFamily="2" charset="-122"/>
                <a:ea typeface="SimSun" panose="02010600030101010101" pitchFamily="2" charset="-122"/>
              </a:rPr>
              <a:t> (i.e. </a:t>
            </a:r>
            <a:r>
              <a:rPr lang="zh-CN" altLang="en-US" sz="3600" b="1" dirty="0">
                <a:latin typeface="SimSun" panose="02010600030101010101" pitchFamily="2" charset="-122"/>
                <a:ea typeface="SimSun" panose="02010600030101010101" pitchFamily="2" charset="-122"/>
              </a:rPr>
              <a:t>对波提乏之妻</a:t>
            </a:r>
            <a:r>
              <a:rPr lang="en-US" sz="3600" b="1" dirty="0">
                <a:latin typeface="SimSun" panose="02010600030101010101" pitchFamily="2" charset="-122"/>
                <a:ea typeface="SimSun" panose="02010600030101010101" pitchFamily="2" charset="-122"/>
              </a:rPr>
              <a:t>)</a:t>
            </a:r>
          </a:p>
          <a:p>
            <a:r>
              <a:rPr lang="en-US" sz="3600" b="1" dirty="0">
                <a:latin typeface="SimSun" panose="02010600030101010101" pitchFamily="2" charset="-122"/>
                <a:ea typeface="SimSun" panose="02010600030101010101" pitchFamily="2" charset="-122"/>
              </a:rPr>
              <a:t>(4) </a:t>
            </a:r>
            <a:r>
              <a:rPr lang="zh-CN" altLang="en-US" sz="3600" b="1" dirty="0">
                <a:latin typeface="SimSun" panose="02010600030101010101" pitchFamily="2" charset="-122"/>
                <a:ea typeface="SimSun" panose="02010600030101010101" pitchFamily="2" charset="-122"/>
              </a:rPr>
              <a:t>精明</a:t>
            </a:r>
            <a:r>
              <a:rPr lang="en-US" sz="3600" b="1" dirty="0">
                <a:latin typeface="SimSun" panose="02010600030101010101" pitchFamily="2" charset="-122"/>
                <a:ea typeface="SimSun" panose="02010600030101010101" pitchFamily="2" charset="-122"/>
              </a:rPr>
              <a:t>(i.e. </a:t>
            </a:r>
            <a:r>
              <a:rPr lang="zh-CN" altLang="en-US" sz="3600" b="1" dirty="0">
                <a:latin typeface="SimSun" panose="02010600030101010101" pitchFamily="2" charset="-122"/>
                <a:ea typeface="SimSun" panose="02010600030101010101" pitchFamily="2" charset="-122"/>
              </a:rPr>
              <a:t>管理百事顺利</a:t>
            </a:r>
            <a:r>
              <a:rPr lang="en-US" sz="3600" b="1" dirty="0">
                <a:latin typeface="SimSun" panose="02010600030101010101" pitchFamily="2" charset="-122"/>
                <a:ea typeface="SimSun" panose="02010600030101010101" pitchFamily="2" charset="-122"/>
              </a:rPr>
              <a:t>)</a:t>
            </a:r>
          </a:p>
          <a:p>
            <a:r>
              <a:rPr lang="en-US" sz="3600" b="1" dirty="0">
                <a:latin typeface="SimSun" panose="02010600030101010101" pitchFamily="2" charset="-122"/>
                <a:ea typeface="SimSun" panose="02010600030101010101" pitchFamily="2" charset="-122"/>
              </a:rPr>
              <a:t>(5) </a:t>
            </a:r>
            <a:r>
              <a:rPr lang="zh-CN" altLang="en-US" sz="3600" b="1" dirty="0">
                <a:latin typeface="SimSun" panose="02010600030101010101" pitchFamily="2" charset="-122"/>
                <a:ea typeface="SimSun" panose="02010600030101010101" pitchFamily="2" charset="-122"/>
              </a:rPr>
              <a:t>当机立断</a:t>
            </a:r>
            <a:r>
              <a:rPr lang="en-US" altLang="zh-CN" sz="3600" b="1" dirty="0">
                <a:latin typeface="SimSun" panose="02010600030101010101" pitchFamily="2" charset="-122"/>
                <a:ea typeface="SimSun" panose="02010600030101010101" pitchFamily="2" charset="-122"/>
              </a:rPr>
              <a:t>(</a:t>
            </a:r>
            <a:r>
              <a:rPr lang="en-US" sz="3600" b="1" dirty="0">
                <a:latin typeface="SimSun" panose="02010600030101010101" pitchFamily="2" charset="-122"/>
                <a:ea typeface="SimSun" panose="02010600030101010101" pitchFamily="2" charset="-122"/>
              </a:rPr>
              <a:t>i.e.</a:t>
            </a:r>
            <a:r>
              <a:rPr lang="zh-CN" altLang="en-US" sz="3600" b="1" dirty="0">
                <a:latin typeface="SimSun" panose="02010600030101010101" pitchFamily="2" charset="-122"/>
                <a:ea typeface="SimSun" panose="02010600030101010101" pitchFamily="2" charset="-122"/>
              </a:rPr>
              <a:t>要求酒政记得替他伸寃</a:t>
            </a:r>
            <a:r>
              <a:rPr lang="en-US" sz="3600" b="1" dirty="0">
                <a:latin typeface="SimSun" panose="02010600030101010101" pitchFamily="2" charset="-122"/>
                <a:ea typeface="SimSun" panose="02010600030101010101" pitchFamily="2" charset="-122"/>
              </a:rPr>
              <a:t>)</a:t>
            </a:r>
          </a:p>
          <a:p>
            <a:pPr marL="0" indent="0">
              <a:buNone/>
            </a:pPr>
            <a:endParaRPr lang="en-US" sz="3600" b="1" dirty="0">
              <a:latin typeface="SimSun" panose="02010600030101010101" pitchFamily="2" charset="-122"/>
              <a:ea typeface="SimSun" panose="02010600030101010101" pitchFamily="2" charset="-122"/>
            </a:endParaRPr>
          </a:p>
          <a:p>
            <a:pPr marL="0" indent="0">
              <a:buNone/>
            </a:pPr>
            <a:r>
              <a:rPr lang="zh-CN" altLang="en-US" sz="3600" b="1" dirty="0">
                <a:latin typeface="SimSun" panose="02010600030101010101" pitchFamily="2" charset="-122"/>
                <a:ea typeface="SimSun" panose="02010600030101010101" pitchFamily="2" charset="-122"/>
              </a:rPr>
              <a:t>神再要约瑟在牢中等待多两年</a:t>
            </a:r>
            <a:r>
              <a:rPr lang="en-US" sz="3600" b="1" dirty="0">
                <a:latin typeface="SimSun" panose="02010600030101010101" pitchFamily="2" charset="-122"/>
                <a:ea typeface="SimSun" panose="02010600030101010101" pitchFamily="2" charset="-122"/>
              </a:rPr>
              <a:t>,</a:t>
            </a:r>
          </a:p>
          <a:p>
            <a:pPr marL="0" indent="0">
              <a:buNone/>
            </a:pPr>
            <a:r>
              <a:rPr lang="zh-CN" altLang="en-US" sz="3600" b="1" dirty="0">
                <a:latin typeface="SimSun" panose="02010600030101010101" pitchFamily="2" charset="-122"/>
                <a:ea typeface="SimSun" panose="02010600030101010101" pitchFamily="2" charset="-122"/>
              </a:rPr>
              <a:t>使他爐火纯清时可因他的品格成为法老重用的人才</a:t>
            </a:r>
            <a:r>
              <a:rPr lang="en-US" sz="3600" b="1" dirty="0">
                <a:latin typeface="SimSun" panose="02010600030101010101" pitchFamily="2" charset="-122"/>
                <a:ea typeface="SimSun" panose="02010600030101010101" pitchFamily="2" charset="-122"/>
              </a:rPr>
              <a:t>, </a:t>
            </a:r>
            <a:r>
              <a:rPr lang="zh-CN" altLang="en-US" sz="3600" b="1" dirty="0">
                <a:latin typeface="SimSun" panose="02010600030101010101" pitchFamily="2" charset="-122"/>
                <a:ea typeface="SimSun" panose="02010600030101010101" pitchFamily="2" charset="-122"/>
              </a:rPr>
              <a:t>神籍他完成出埃及的救赎计划</a:t>
            </a:r>
            <a:r>
              <a:rPr lang="en-US" sz="3600" b="1" dirty="0">
                <a:latin typeface="SimSun" panose="02010600030101010101" pitchFamily="2" charset="-122"/>
                <a:ea typeface="SimSun" panose="02010600030101010101" pitchFamily="2" charset="-122"/>
              </a:rPr>
              <a:t>. </a:t>
            </a:r>
          </a:p>
        </p:txBody>
      </p:sp>
      <p:sp>
        <p:nvSpPr>
          <p:cNvPr id="4" name="Date Placeholder 3"/>
          <p:cNvSpPr>
            <a:spLocks noGrp="1"/>
          </p:cNvSpPr>
          <p:nvPr>
            <p:ph type="dt" sz="half" idx="10"/>
          </p:nvPr>
        </p:nvSpPr>
        <p:spPr/>
        <p:txBody>
          <a:bodyPr/>
          <a:lstStyle/>
          <a:p>
            <a:fld id="{D9EC2D38-A8BE-4493-A188-7C6E676270E7}" type="datetime1">
              <a:rPr lang="en-US" smtClean="0"/>
              <a:t>2/6/2017</a:t>
            </a:fld>
            <a:endParaRPr lang="en-US" dirty="0"/>
          </a:p>
        </p:txBody>
      </p:sp>
      <p:sp>
        <p:nvSpPr>
          <p:cNvPr id="5" name="Footer Placeholder 4"/>
          <p:cNvSpPr>
            <a:spLocks noGrp="1"/>
          </p:cNvSpPr>
          <p:nvPr>
            <p:ph type="ftr" sz="quarter" idx="11"/>
          </p:nvPr>
        </p:nvSpPr>
        <p:spPr/>
        <p:txBody>
          <a:bodyPr/>
          <a:lstStyle/>
          <a:p>
            <a:r>
              <a:rPr lang="zh-CN" altLang="en-US"/>
              <a:t>洛丽华⼈基督教会</a:t>
            </a:r>
            <a:r>
              <a:rPr lang="en-US" altLang="zh-CN"/>
              <a:t>2017</a:t>
            </a:r>
            <a:r>
              <a:rPr lang="zh-CN" altLang="en-US"/>
              <a:t>冬季成⼈主⽇學  </a:t>
            </a:r>
            <a:r>
              <a:rPr lang="en-US" altLang="zh-CN"/>
              <a:t>pattle.pun@wheaton.edu, yqpun@yahoo.com</a:t>
            </a:r>
            <a:endParaRPr lang="en-US"/>
          </a:p>
        </p:txBody>
      </p:sp>
      <p:sp>
        <p:nvSpPr>
          <p:cNvPr id="6" name="Slide Number Placeholder 5"/>
          <p:cNvSpPr>
            <a:spLocks noGrp="1"/>
          </p:cNvSpPr>
          <p:nvPr>
            <p:ph type="sldNum" sz="quarter" idx="12"/>
          </p:nvPr>
        </p:nvSpPr>
        <p:spPr/>
        <p:txBody>
          <a:bodyPr/>
          <a:lstStyle/>
          <a:p>
            <a:fld id="{A734FF1C-C082-46CE-A597-CA818AAFF8DB}" type="slidenum">
              <a:rPr lang="en-US" smtClean="0"/>
              <a:t>9</a:t>
            </a:fld>
            <a:endParaRPr lang="en-US"/>
          </a:p>
        </p:txBody>
      </p:sp>
    </p:spTree>
    <p:extLst>
      <p:ext uri="{BB962C8B-B14F-4D97-AF65-F5344CB8AC3E}">
        <p14:creationId xmlns:p14="http://schemas.microsoft.com/office/powerpoint/2010/main" val="88378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3"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3"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3"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3"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3"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3" build="p" bldLvl="5"/>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956</TotalTime>
  <Words>5272</Words>
  <Application>Microsoft Office PowerPoint</Application>
  <PresentationFormat>On-screen Show (4:3)</PresentationFormat>
  <Paragraphs>201</Paragraphs>
  <Slides>32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等线</vt:lpstr>
      <vt:lpstr>新細明體</vt:lpstr>
      <vt:lpstr>SimSun</vt:lpstr>
      <vt:lpstr>SimSun-ExtB</vt:lpstr>
      <vt:lpstr>Arial</vt:lpstr>
      <vt:lpstr>Calibri</vt:lpstr>
      <vt:lpstr>Calibri Light</vt:lpstr>
      <vt:lpstr>Times New Roman</vt:lpstr>
      <vt:lpstr>Office Theme</vt:lpstr>
      <vt:lpstr>  创六:遙望基督: 约瑟循環 (創37-50) </vt:lpstr>
      <vt:lpstr> 2.神的主朲:  </vt:lpstr>
      <vt:lpstr> 約瑟循環之一: 兄弟之争 </vt:lpstr>
      <vt:lpstr>PowerPoint Presentation</vt:lpstr>
      <vt:lpstr>雅各将彩衣給約瑟作为礼物</vt:lpstr>
      <vt:lpstr>PowerPoint Presentation</vt:lpstr>
      <vt:lpstr>在約瑟的故事中加插他玛和猶大的故事因为：</vt:lpstr>
      <vt:lpstr>  约瑟循環之二: 獄中奇遇: 解梦者約瑟  </vt:lpstr>
      <vt:lpstr>  约瑟做事方法给我们作借镜:  </vt:lpstr>
      <vt:lpstr>  约瑟循環之三: 兄弟重逢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约瑟循環之四: 以色列全家下埃及 </vt:lpstr>
      <vt:lpstr>歌珊地</vt:lpstr>
      <vt:lpstr>PowerPoint Presentation</vt:lpstr>
      <vt:lpstr>PowerPoint Presentation</vt:lpstr>
      <vt:lpstr>PowerPoint Presentation</vt:lpstr>
      <vt:lpstr>约瑟循環之五: 雅各约瑟兩代遺言</vt:lpstr>
      <vt:lpstr>约瑟循環之五: 雅各约瑟兩代遺言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pattle.pun@wheaton.edu</dc:creator>
  <cp:lastModifiedBy>pattle.pun@wheaton.edu</cp:lastModifiedBy>
  <cp:revision>91</cp:revision>
  <dcterms:created xsi:type="dcterms:W3CDTF">2016-12-26T18:10:28Z</dcterms:created>
  <dcterms:modified xsi:type="dcterms:W3CDTF">2017-02-06T14:34:41Z</dcterms:modified>
</cp:coreProperties>
</file>